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77"/>
  </p:notesMasterIdLst>
  <p:handoutMasterIdLst>
    <p:handoutMasterId r:id="rId78"/>
  </p:handoutMasterIdLst>
  <p:sldIdLst>
    <p:sldId id="318" r:id="rId3"/>
    <p:sldId id="339" r:id="rId4"/>
    <p:sldId id="340" r:id="rId5"/>
    <p:sldId id="380" r:id="rId6"/>
    <p:sldId id="381" r:id="rId7"/>
    <p:sldId id="471" r:id="rId8"/>
    <p:sldId id="395" r:id="rId9"/>
    <p:sldId id="397" r:id="rId10"/>
    <p:sldId id="398" r:id="rId11"/>
    <p:sldId id="420" r:id="rId12"/>
    <p:sldId id="404" r:id="rId13"/>
    <p:sldId id="446" r:id="rId14"/>
    <p:sldId id="422" r:id="rId15"/>
    <p:sldId id="423" r:id="rId16"/>
    <p:sldId id="472" r:id="rId17"/>
    <p:sldId id="441" r:id="rId18"/>
    <p:sldId id="424" r:id="rId19"/>
    <p:sldId id="425" r:id="rId20"/>
    <p:sldId id="427" r:id="rId21"/>
    <p:sldId id="426" r:id="rId22"/>
    <p:sldId id="442" r:id="rId23"/>
    <p:sldId id="443" r:id="rId24"/>
    <p:sldId id="437" r:id="rId25"/>
    <p:sldId id="436" r:id="rId26"/>
    <p:sldId id="444" r:id="rId27"/>
    <p:sldId id="439" r:id="rId28"/>
    <p:sldId id="440" r:id="rId29"/>
    <p:sldId id="438" r:id="rId30"/>
    <p:sldId id="445" r:id="rId31"/>
    <p:sldId id="421" r:id="rId32"/>
    <p:sldId id="447" r:id="rId33"/>
    <p:sldId id="455" r:id="rId34"/>
    <p:sldId id="448" r:id="rId35"/>
    <p:sldId id="449" r:id="rId36"/>
    <p:sldId id="453" r:id="rId37"/>
    <p:sldId id="450" r:id="rId38"/>
    <p:sldId id="451" r:id="rId39"/>
    <p:sldId id="452" r:id="rId40"/>
    <p:sldId id="456" r:id="rId41"/>
    <p:sldId id="462" r:id="rId42"/>
    <p:sldId id="463" r:id="rId43"/>
    <p:sldId id="473" r:id="rId44"/>
    <p:sldId id="464" r:id="rId45"/>
    <p:sldId id="465" r:id="rId46"/>
    <p:sldId id="457" r:id="rId47"/>
    <p:sldId id="458" r:id="rId48"/>
    <p:sldId id="459" r:id="rId49"/>
    <p:sldId id="460" r:id="rId50"/>
    <p:sldId id="461" r:id="rId51"/>
    <p:sldId id="466" r:id="rId52"/>
    <p:sldId id="399" r:id="rId53"/>
    <p:sldId id="429" r:id="rId54"/>
    <p:sldId id="430" r:id="rId55"/>
    <p:sldId id="433" r:id="rId56"/>
    <p:sldId id="434" r:id="rId57"/>
    <p:sldId id="467" r:id="rId58"/>
    <p:sldId id="432" r:id="rId59"/>
    <p:sldId id="468" r:id="rId60"/>
    <p:sldId id="469" r:id="rId61"/>
    <p:sldId id="470" r:id="rId62"/>
    <p:sldId id="405" r:id="rId63"/>
    <p:sldId id="369" r:id="rId64"/>
    <p:sldId id="408" r:id="rId65"/>
    <p:sldId id="407" r:id="rId66"/>
    <p:sldId id="409" r:id="rId67"/>
    <p:sldId id="410" r:id="rId68"/>
    <p:sldId id="411" r:id="rId69"/>
    <p:sldId id="413" r:id="rId70"/>
    <p:sldId id="414" r:id="rId71"/>
    <p:sldId id="415" r:id="rId72"/>
    <p:sldId id="416" r:id="rId73"/>
    <p:sldId id="417" r:id="rId74"/>
    <p:sldId id="418" r:id="rId75"/>
    <p:sldId id="375" r:id="rId76"/>
  </p:sldIdLst>
  <p:sldSz cx="12188825" cy="6858000"/>
  <p:notesSz cx="7010400" cy="9296400"/>
  <p:custDataLst>
    <p:tags r:id="rId7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D812"/>
    <a:srgbClr val="828282"/>
    <a:srgbClr val="6E90FE"/>
    <a:srgbClr val="8086FC"/>
    <a:srgbClr val="6D6DFB"/>
    <a:srgbClr val="4E78F0"/>
    <a:srgbClr val="F0932C"/>
    <a:srgbClr val="92C610"/>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39" autoAdjust="0"/>
    <p:restoredTop sz="94629" autoAdjust="0"/>
  </p:normalViewPr>
  <p:slideViewPr>
    <p:cSldViewPr showGuides="1">
      <p:cViewPr varScale="1">
        <p:scale>
          <a:sx n="91" d="100"/>
          <a:sy n="91" d="100"/>
        </p:scale>
        <p:origin x="408" y="84"/>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Weight</c:v>
                </c:pt>
              </c:strCache>
            </c:strRef>
          </c:tx>
          <c:spPr>
            <a:solidFill>
              <a:schemeClr val="accent1"/>
            </a:solidFill>
            <a:ln>
              <a:noFill/>
            </a:ln>
            <a:effectLst/>
          </c:spPr>
          <c:cat>
            <c:numRef>
              <c:f>Sheet1!$A$2:$A$16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Sheet1!$B$2:$B$16</c:f>
              <c:numCache>
                <c:formatCode>General</c:formatCode>
                <c:ptCount val="15"/>
                <c:pt idx="0">
                  <c:v>1.5625E-2</c:v>
                </c:pt>
                <c:pt idx="1">
                  <c:v>3.125E-2</c:v>
                </c:pt>
                <c:pt idx="2">
                  <c:v>4.6875E-2</c:v>
                </c:pt>
                <c:pt idx="3">
                  <c:v>6.25E-2</c:v>
                </c:pt>
                <c:pt idx="4">
                  <c:v>7.8125E-2</c:v>
                </c:pt>
                <c:pt idx="5">
                  <c:v>9.375E-2</c:v>
                </c:pt>
                <c:pt idx="6">
                  <c:v>0.109375</c:v>
                </c:pt>
                <c:pt idx="7">
                  <c:v>0.125</c:v>
                </c:pt>
                <c:pt idx="8">
                  <c:v>0.109375</c:v>
                </c:pt>
                <c:pt idx="9">
                  <c:v>9.375E-2</c:v>
                </c:pt>
                <c:pt idx="10">
                  <c:v>7.8125E-2</c:v>
                </c:pt>
                <c:pt idx="11">
                  <c:v>6.25E-2</c:v>
                </c:pt>
                <c:pt idx="12">
                  <c:v>4.6875E-2</c:v>
                </c:pt>
                <c:pt idx="13">
                  <c:v>3.125E-2</c:v>
                </c:pt>
                <c:pt idx="14">
                  <c:v>1.5625E-2</c:v>
                </c:pt>
              </c:numCache>
            </c:numRef>
          </c:val>
          <c:extLst>
            <c:ext xmlns:c16="http://schemas.microsoft.com/office/drawing/2014/chart" uri="{C3380CC4-5D6E-409C-BE32-E72D297353CC}">
              <c16:uniqueId val="{00000000-2907-45A1-B3EB-DB0B929C0583}"/>
            </c:ext>
          </c:extLst>
        </c:ser>
        <c:dLbls>
          <c:showLegendKey val="0"/>
          <c:showVal val="0"/>
          <c:showCatName val="0"/>
          <c:showSerName val="0"/>
          <c:showPercent val="0"/>
          <c:showBubbleSize val="0"/>
        </c:dLbls>
        <c:axId val="-2132360272"/>
        <c:axId val="-2132359184"/>
      </c:areaChart>
      <c:catAx>
        <c:axId val="-2132360272"/>
        <c:scaling>
          <c:orientation val="minMax"/>
        </c:scaling>
        <c:delete val="0"/>
        <c:axPos val="b"/>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132359184"/>
        <c:crosses val="autoZero"/>
        <c:auto val="1"/>
        <c:lblAlgn val="ctr"/>
        <c:lblOffset val="100"/>
        <c:tickMarkSkip val="1"/>
        <c:noMultiLvlLbl val="0"/>
      </c:catAx>
      <c:valAx>
        <c:axId val="-2132359184"/>
        <c:scaling>
          <c:orientation val="minMax"/>
        </c:scaling>
        <c:delete val="0"/>
        <c:axPos val="l"/>
        <c:majorGridlines>
          <c:spPr>
            <a:ln w="9525" cap="flat" cmpd="sng" algn="ctr">
              <a:solidFill>
                <a:schemeClr val="tx2"/>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132360272"/>
        <c:crosses val="autoZero"/>
        <c:crossBetween val="midCat"/>
      </c:valAx>
      <c:spPr>
        <a:noFill/>
        <a:ln>
          <a:noFill/>
        </a:ln>
        <a:effectLst/>
      </c:spPr>
    </c:plotArea>
    <c:plotVisOnly val="1"/>
    <c:dispBlanksAs val="gap"/>
    <c:showDLblsOverMax val="0"/>
  </c:chart>
  <c:spPr>
    <a:noFill/>
    <a:ln>
      <a:noFill/>
    </a:ln>
    <a:effectLst/>
  </c:spPr>
  <c:txPr>
    <a:bodyPr/>
    <a:lstStyle/>
    <a:p>
      <a:pPr>
        <a:defRPr sz="1400"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Weight</c:v>
                </c:pt>
              </c:strCache>
            </c:strRef>
          </c:tx>
          <c:spPr>
            <a:solidFill>
              <a:schemeClr val="accent1"/>
            </a:solidFill>
            <a:ln>
              <a:noFill/>
            </a:ln>
            <a:effectLst/>
          </c:spPr>
          <c:cat>
            <c:numRef>
              <c:f>Sheet1!$A$2:$A$16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Sheet1!$B$2:$B$16</c:f>
              <c:numCache>
                <c:formatCode>General</c:formatCode>
                <c:ptCount val="15"/>
                <c:pt idx="0">
                  <c:v>1.5625E-2</c:v>
                </c:pt>
                <c:pt idx="1">
                  <c:v>3.125E-2</c:v>
                </c:pt>
                <c:pt idx="2">
                  <c:v>4.6875E-2</c:v>
                </c:pt>
                <c:pt idx="3">
                  <c:v>6.25E-2</c:v>
                </c:pt>
                <c:pt idx="4">
                  <c:v>7.8125E-2</c:v>
                </c:pt>
                <c:pt idx="5">
                  <c:v>9.375E-2</c:v>
                </c:pt>
                <c:pt idx="6">
                  <c:v>0.109375</c:v>
                </c:pt>
                <c:pt idx="7">
                  <c:v>0.125</c:v>
                </c:pt>
                <c:pt idx="8">
                  <c:v>0.109375</c:v>
                </c:pt>
                <c:pt idx="9">
                  <c:v>9.375E-2</c:v>
                </c:pt>
                <c:pt idx="10">
                  <c:v>7.8125E-2</c:v>
                </c:pt>
                <c:pt idx="11">
                  <c:v>6.25E-2</c:v>
                </c:pt>
                <c:pt idx="12">
                  <c:v>4.6875E-2</c:v>
                </c:pt>
                <c:pt idx="13">
                  <c:v>3.125E-2</c:v>
                </c:pt>
                <c:pt idx="14">
                  <c:v>1.5625E-2</c:v>
                </c:pt>
              </c:numCache>
            </c:numRef>
          </c:val>
          <c:extLst>
            <c:ext xmlns:c16="http://schemas.microsoft.com/office/drawing/2014/chart" uri="{C3380CC4-5D6E-409C-BE32-E72D297353CC}">
              <c16:uniqueId val="{00000000-2907-45A1-B3EB-DB0B929C0583}"/>
            </c:ext>
          </c:extLst>
        </c:ser>
        <c:dLbls>
          <c:showLegendKey val="0"/>
          <c:showVal val="0"/>
          <c:showCatName val="0"/>
          <c:showSerName val="0"/>
          <c:showPercent val="0"/>
          <c:showBubbleSize val="0"/>
        </c:dLbls>
        <c:axId val="-2132360272"/>
        <c:axId val="-2132359184"/>
      </c:areaChart>
      <c:catAx>
        <c:axId val="-2132360272"/>
        <c:scaling>
          <c:orientation val="minMax"/>
        </c:scaling>
        <c:delete val="0"/>
        <c:axPos val="b"/>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132359184"/>
        <c:crosses val="autoZero"/>
        <c:auto val="1"/>
        <c:lblAlgn val="ctr"/>
        <c:lblOffset val="100"/>
        <c:tickMarkSkip val="1"/>
        <c:noMultiLvlLbl val="0"/>
      </c:catAx>
      <c:valAx>
        <c:axId val="-2132359184"/>
        <c:scaling>
          <c:orientation val="minMax"/>
        </c:scaling>
        <c:delete val="0"/>
        <c:axPos val="l"/>
        <c:majorGridlines>
          <c:spPr>
            <a:ln w="9525" cap="flat" cmpd="sng" algn="ctr">
              <a:solidFill>
                <a:schemeClr val="tx2"/>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132360272"/>
        <c:crosses val="autoZero"/>
        <c:crossBetween val="midCat"/>
      </c:valAx>
      <c:spPr>
        <a:noFill/>
        <a:ln>
          <a:noFill/>
        </a:ln>
        <a:effectLst/>
      </c:spPr>
    </c:plotArea>
    <c:plotVisOnly val="1"/>
    <c:dispBlanksAs val="gap"/>
    <c:showDLblsOverMax val="0"/>
  </c:chart>
  <c:spPr>
    <a:noFill/>
    <a:ln>
      <a:noFill/>
    </a:ln>
    <a:effectLst/>
  </c:spPr>
  <c:txPr>
    <a:bodyPr/>
    <a:lstStyle/>
    <a:p>
      <a:pPr>
        <a:defRPr sz="1400"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669AFDC-7658-4951-B0FF-52DFF2A93C0A}" type="datetimeFigureOut">
              <a:rPr lang="en-US" smtClean="0"/>
              <a:t>6/6/2016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ABD2D7A-D230-4F91-BD59-0A39C2703BA8}" type="datetimeFigureOut">
              <a:rPr lang="en-US" smtClean="0"/>
              <a:t>6/6/2016</a:t>
            </a:fld>
            <a:endParaRPr lang="en-US"/>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520825" y="4898572"/>
            <a:ext cx="5945187" cy="1270453"/>
          </a:xfrm>
        </p:spPr>
        <p:txBody>
          <a:bodyPr>
            <a:noAutofit/>
          </a:bodyPr>
          <a:lstStyle>
            <a:lvl1pPr marL="0" indent="0" algn="l">
              <a:spcBef>
                <a:spcPts val="0"/>
              </a:spcBef>
              <a:buNone/>
              <a:defRPr sz="2800" cap="none"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cxnSp>
        <p:nvCxnSpPr>
          <p:cNvPr id="6" name="Straight Connector 5"/>
          <p:cNvCxnSpPr/>
          <p:nvPr/>
        </p:nvCxnSpPr>
        <p:spPr>
          <a:xfrm>
            <a:off x="1658936" y="4782971"/>
            <a:ext cx="56546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6/6/2016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6/6/2016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9371012" y="762000"/>
            <a:ext cx="0" cy="533400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6/6/2016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658936" y="1709058"/>
            <a:ext cx="9617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t>6/6/2016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658936" y="4782971"/>
            <a:ext cx="80168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p>
            <a:r>
              <a:rPr lang="en-US" smtClean="0"/>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t>6/6/2016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1709058"/>
            <a:ext cx="9617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t>6/6/2016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658936" y="1709058"/>
            <a:ext cx="9617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03F41C87-7AD9-4845-A077-840E4A0F3F06}" type="datetimeFigureOut">
              <a:rPr lang="en-US"/>
              <a:t>6/6/2016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658936" y="1709058"/>
            <a:ext cx="9617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a:t>6/6/2016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t>6/6/2016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2743200"/>
            <a:ext cx="3902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4414" y="0"/>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0" name="Straight Connector 9"/>
          <p:cNvCxnSpPr/>
          <p:nvPr/>
        </p:nvCxnSpPr>
        <p:spPr>
          <a:xfrm>
            <a:off x="1658936" y="2743200"/>
            <a:ext cx="3902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2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000">
                <a:solidFill>
                  <a:schemeClr val="tx1"/>
                </a:solidFill>
              </a:defRPr>
            </a:lvl1pPr>
          </a:lstStyle>
          <a:p>
            <a:fld id="{03F41C87-7AD9-4845-A077-840E4A0F3F06}" type="datetimeFigureOut">
              <a:rPr lang="en-US"/>
              <a:pPr/>
              <a:t>6/6/2016</a:t>
            </a:fld>
            <a:endParaRPr/>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000">
                <a:solidFill>
                  <a:schemeClr val="tx1"/>
                </a:solidFill>
              </a:defRPr>
            </a:lvl1pPr>
          </a:lstStyle>
          <a:p>
            <a:fld id="{2A013F82-EE5E-44EE-A61D-E31C6657F26F}" type="slidenum">
              <a:rPr/>
              <a:pPr/>
              <a:t>‹#›</a:t>
            </a:fld>
            <a:endParaRPr/>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50000"/>
            <a:lumOff val="5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50000"/>
            <a:lumOff val="5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Talking to the Angry Taxpayer—Kansas </a:t>
            </a:r>
            <a:r>
              <a:rPr lang="en-US" dirty="0" smtClean="0"/>
              <a:t>Property Taxes</a:t>
            </a:r>
            <a:endParaRPr lang="en-US" dirty="0"/>
          </a:p>
        </p:txBody>
      </p:sp>
      <p:sp>
        <p:nvSpPr>
          <p:cNvPr id="3" name="Subtitle 2"/>
          <p:cNvSpPr>
            <a:spLocks noGrp="1"/>
          </p:cNvSpPr>
          <p:nvPr>
            <p:ph type="subTitle" idx="1"/>
          </p:nvPr>
        </p:nvSpPr>
        <p:spPr>
          <a:xfrm>
            <a:off x="1520825" y="4898572"/>
            <a:ext cx="6249987" cy="1270453"/>
          </a:xfrm>
        </p:spPr>
        <p:txBody>
          <a:bodyPr/>
          <a:lstStyle/>
          <a:p>
            <a:r>
              <a:rPr lang="en-US" dirty="0" smtClean="0">
                <a:solidFill>
                  <a:schemeClr val="accent6"/>
                </a:solidFill>
              </a:rPr>
              <a:t>Leah Tsoodle</a:t>
            </a:r>
          </a:p>
          <a:p>
            <a:r>
              <a:rPr lang="en-US" dirty="0" smtClean="0">
                <a:solidFill>
                  <a:schemeClr val="accent6"/>
                </a:solidFill>
              </a:rPr>
              <a:t>KCAA Annual Conference - Wichita, KS</a:t>
            </a:r>
          </a:p>
          <a:p>
            <a:r>
              <a:rPr lang="en-US" dirty="0" smtClean="0">
                <a:solidFill>
                  <a:schemeClr val="accent6"/>
                </a:solidFill>
              </a:rPr>
              <a:t>June 7, 2016</a:t>
            </a:r>
            <a:endParaRPr lang="en-US" dirty="0">
              <a:solidFill>
                <a:schemeClr val="accent6"/>
              </a:solidFill>
            </a:endParaRPr>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365695"/>
            <a:ext cx="9846797" cy="1232210"/>
          </a:xfrm>
        </p:spPr>
        <p:txBody>
          <a:bodyPr>
            <a:normAutofit/>
          </a:bodyPr>
          <a:lstStyle/>
          <a:p>
            <a:r>
              <a:rPr lang="en-US" sz="3200" dirty="0" smtClean="0">
                <a:solidFill>
                  <a:srgbClr val="C00000"/>
                </a:solidFill>
              </a:rPr>
              <a:t>2014 Average County Non-Irrigated LNI Calculation</a:t>
            </a:r>
            <a:r>
              <a:rPr lang="en-US" sz="3200" dirty="0">
                <a:solidFill>
                  <a:srgbClr val="C00000"/>
                </a:solidFill>
              </a:rPr>
              <a:t/>
            </a:r>
            <a:br>
              <a:rPr lang="en-US" sz="3200" dirty="0">
                <a:solidFill>
                  <a:srgbClr val="C00000"/>
                </a:solidFill>
              </a:rPr>
            </a:br>
            <a:r>
              <a:rPr lang="en-US" sz="3200" dirty="0">
                <a:solidFill>
                  <a:srgbClr val="C00000"/>
                </a:solidFill>
              </a:rPr>
              <a:t>Example </a:t>
            </a:r>
            <a:r>
              <a:rPr lang="en-US" sz="3200" dirty="0" smtClean="0">
                <a:solidFill>
                  <a:srgbClr val="C00000"/>
                </a:solidFill>
              </a:rPr>
              <a:t>County—Page 3</a:t>
            </a:r>
            <a:endParaRPr lang="en-US" sz="3200" dirty="0">
              <a:solidFill>
                <a:srgbClr val="C00000"/>
              </a:solidFill>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716037489"/>
              </p:ext>
            </p:extLst>
          </p:nvPr>
        </p:nvGraphicFramePr>
        <p:xfrm>
          <a:off x="1141414" y="1696360"/>
          <a:ext cx="10896597" cy="4882641"/>
        </p:xfrm>
        <a:graphic>
          <a:graphicData uri="http://schemas.openxmlformats.org/drawingml/2006/table">
            <a:tbl>
              <a:tblPr firstRow="1" bandRow="1">
                <a:tableStyleId>{5C22544A-7EE6-4342-B048-85BDC9FD1C3A}</a:tableStyleId>
              </a:tblPr>
              <a:tblGrid>
                <a:gridCol w="1219198">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447800">
                  <a:extLst>
                    <a:ext uri="{9D8B030D-6E8A-4147-A177-3AD203B41FA5}">
                      <a16:colId xmlns:a16="http://schemas.microsoft.com/office/drawing/2014/main" val="20006"/>
                    </a:ext>
                  </a:extLst>
                </a:gridCol>
                <a:gridCol w="1295400">
                  <a:extLst>
                    <a:ext uri="{9D8B030D-6E8A-4147-A177-3AD203B41FA5}">
                      <a16:colId xmlns:a16="http://schemas.microsoft.com/office/drawing/2014/main" val="20007"/>
                    </a:ext>
                  </a:extLst>
                </a:gridCol>
                <a:gridCol w="1295399">
                  <a:extLst>
                    <a:ext uri="{9D8B030D-6E8A-4147-A177-3AD203B41FA5}">
                      <a16:colId xmlns:a16="http://schemas.microsoft.com/office/drawing/2014/main" val="20008"/>
                    </a:ext>
                  </a:extLst>
                </a:gridCol>
              </a:tblGrid>
              <a:tr h="382169">
                <a:tc>
                  <a:txBody>
                    <a:bodyPr/>
                    <a:lstStyle/>
                    <a:p>
                      <a:pPr algn="r"/>
                      <a:r>
                        <a:rPr lang="en-US" dirty="0">
                          <a:latin typeface="Times New Roman" panose="02020603050405020304" pitchFamily="18" charset="0"/>
                        </a:rPr>
                        <a:t> </a:t>
                      </a:r>
                      <a:endParaRPr lang="en-US" dirty="0"/>
                    </a:p>
                  </a:txBody>
                  <a:tcPr anchor="b"/>
                </a:tc>
                <a:tc>
                  <a:txBody>
                    <a:bodyPr/>
                    <a:lstStyle/>
                    <a:p>
                      <a:pPr algn="ctr"/>
                      <a:r>
                        <a:rPr lang="en-US">
                          <a:latin typeface="Times New Roman" panose="02020603050405020304" pitchFamily="18" charset="0"/>
                        </a:rPr>
                        <a:t>(1)</a:t>
                      </a:r>
                      <a:endParaRPr lang="en-US"/>
                    </a:p>
                  </a:txBody>
                  <a:tcPr anchor="b"/>
                </a:tc>
                <a:tc>
                  <a:txBody>
                    <a:bodyPr/>
                    <a:lstStyle/>
                    <a:p>
                      <a:pPr algn="ctr"/>
                      <a:r>
                        <a:rPr lang="en-US">
                          <a:latin typeface="Times New Roman" panose="02020603050405020304" pitchFamily="18" charset="0"/>
                        </a:rPr>
                        <a:t>(2)</a:t>
                      </a:r>
                      <a:endParaRPr lang="en-US"/>
                    </a:p>
                  </a:txBody>
                  <a:tcPr anchor="b"/>
                </a:tc>
                <a:tc>
                  <a:txBody>
                    <a:bodyPr/>
                    <a:lstStyle/>
                    <a:p>
                      <a:pPr algn="ctr"/>
                      <a:r>
                        <a:rPr lang="en-US">
                          <a:latin typeface="Times New Roman" panose="02020603050405020304" pitchFamily="18" charset="0"/>
                        </a:rPr>
                        <a:t>(3)</a:t>
                      </a:r>
                      <a:endParaRPr lang="en-US"/>
                    </a:p>
                  </a:txBody>
                  <a:tcPr anchor="b"/>
                </a:tc>
                <a:tc>
                  <a:txBody>
                    <a:bodyPr/>
                    <a:lstStyle/>
                    <a:p>
                      <a:pPr algn="ctr"/>
                      <a:r>
                        <a:rPr lang="en-US">
                          <a:latin typeface="Times New Roman" panose="02020603050405020304" pitchFamily="18" charset="0"/>
                        </a:rPr>
                        <a:t>(4)</a:t>
                      </a:r>
                      <a:endParaRPr lang="en-US"/>
                    </a:p>
                  </a:txBody>
                  <a:tcPr anchor="b"/>
                </a:tc>
                <a:tc>
                  <a:txBody>
                    <a:bodyPr/>
                    <a:lstStyle/>
                    <a:p>
                      <a:pPr algn="ctr"/>
                      <a:r>
                        <a:rPr lang="en-US" dirty="0">
                          <a:latin typeface="Times New Roman" panose="02020603050405020304" pitchFamily="18" charset="0"/>
                        </a:rPr>
                        <a:t>(5)</a:t>
                      </a:r>
                      <a:endParaRPr lang="en-US" dirty="0"/>
                    </a:p>
                  </a:txBody>
                  <a:tcPr anchor="b"/>
                </a:tc>
                <a:tc>
                  <a:txBody>
                    <a:bodyPr/>
                    <a:lstStyle/>
                    <a:p>
                      <a:pPr algn="ctr"/>
                      <a:r>
                        <a:rPr lang="en-US">
                          <a:latin typeface="Times New Roman" panose="02020603050405020304" pitchFamily="18" charset="0"/>
                        </a:rPr>
                        <a:t>(6)</a:t>
                      </a:r>
                      <a:endParaRPr lang="en-US"/>
                    </a:p>
                  </a:txBody>
                  <a:tcPr anchor="b"/>
                </a:tc>
                <a:tc>
                  <a:txBody>
                    <a:bodyPr/>
                    <a:lstStyle/>
                    <a:p>
                      <a:pPr algn="ctr"/>
                      <a:r>
                        <a:rPr lang="en-US">
                          <a:latin typeface="Times New Roman" panose="02020603050405020304" pitchFamily="18" charset="0"/>
                        </a:rPr>
                        <a:t>(7)</a:t>
                      </a:r>
                      <a:endParaRPr lang="en-US"/>
                    </a:p>
                  </a:txBody>
                  <a:tcPr anchor="b"/>
                </a:tc>
                <a:tc>
                  <a:txBody>
                    <a:bodyPr/>
                    <a:lstStyle/>
                    <a:p>
                      <a:pPr algn="ctr"/>
                      <a:r>
                        <a:rPr lang="en-US">
                          <a:latin typeface="Times New Roman" panose="02020603050405020304" pitchFamily="18" charset="0"/>
                        </a:rPr>
                        <a:t>(8)</a:t>
                      </a:r>
                      <a:endParaRPr lang="en-US"/>
                    </a:p>
                  </a:txBody>
                  <a:tcPr anchor="b"/>
                </a:tc>
                <a:extLst>
                  <a:ext uri="{0D108BD9-81ED-4DB2-BD59-A6C34878D82A}">
                    <a16:rowId xmlns:a16="http://schemas.microsoft.com/office/drawing/2014/main" val="10000"/>
                  </a:ext>
                </a:extLst>
              </a:tr>
              <a:tr h="382169">
                <a:tc>
                  <a:txBody>
                    <a:bodyPr/>
                    <a:lstStyle/>
                    <a:p>
                      <a:pPr algn="l"/>
                      <a:r>
                        <a:rPr lang="en-US" dirty="0">
                          <a:latin typeface="SWISS"/>
                        </a:rPr>
                        <a:t>Co:</a:t>
                      </a:r>
                    </a:p>
                  </a:txBody>
                  <a:tcPr anchor="b"/>
                </a:tc>
                <a:tc>
                  <a:txBody>
                    <a:bodyPr/>
                    <a:lstStyle/>
                    <a:p>
                      <a:pPr algn="r"/>
                      <a:r>
                        <a:rPr lang="en-US">
                          <a:latin typeface="SWISS"/>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dirty="0">
                          <a:latin typeface="SWISS"/>
                        </a:rPr>
                        <a:t>Weighted</a:t>
                      </a:r>
                    </a:p>
                  </a:txBody>
                  <a:tcPr anchor="b"/>
                </a:tc>
                <a:tc>
                  <a:txBody>
                    <a:bodyPr/>
                    <a:lstStyle/>
                    <a:p>
                      <a:pPr algn="r"/>
                      <a:r>
                        <a:rPr lang="en-US" dirty="0">
                          <a:latin typeface="SWISS"/>
                        </a:rPr>
                        <a:t> </a:t>
                      </a:r>
                    </a:p>
                  </a:txBody>
                  <a:tcPr anchor="b"/>
                </a:tc>
                <a:tc>
                  <a:txBody>
                    <a:bodyPr/>
                    <a:lstStyle/>
                    <a:p>
                      <a:pPr algn="r"/>
                      <a:r>
                        <a:rPr lang="en-US" dirty="0">
                          <a:latin typeface="SWISS"/>
                        </a:rPr>
                        <a:t>Weighted</a:t>
                      </a:r>
                    </a:p>
                  </a:txBody>
                  <a:tcPr anchor="b"/>
                </a:tc>
                <a:extLst>
                  <a:ext uri="{0D108BD9-81ED-4DB2-BD59-A6C34878D82A}">
                    <a16:rowId xmlns:a16="http://schemas.microsoft.com/office/drawing/2014/main" val="10001"/>
                  </a:ext>
                </a:extLst>
              </a:tr>
              <a:tr h="382169">
                <a:tc>
                  <a:txBody>
                    <a:bodyPr/>
                    <a:lstStyle/>
                    <a:p>
                      <a:pPr algn="l"/>
                      <a:r>
                        <a:rPr lang="en-US" dirty="0">
                          <a:latin typeface="SWISS"/>
                        </a:rPr>
                        <a:t>Sample</a:t>
                      </a:r>
                    </a:p>
                  </a:txBody>
                  <a:tcPr anchor="b"/>
                </a:tc>
                <a:tc>
                  <a:txBody>
                    <a:bodyPr/>
                    <a:lstStyle/>
                    <a:p>
                      <a:pPr algn="r"/>
                      <a:r>
                        <a:rPr lang="en-US" dirty="0" smtClean="0">
                          <a:latin typeface="SWISS"/>
                        </a:rPr>
                        <a:t>8-Year</a:t>
                      </a:r>
                      <a:r>
                        <a:rPr lang="en-US" dirty="0">
                          <a:latin typeface="SWISS"/>
                        </a:rPr>
                        <a:t> </a:t>
                      </a:r>
                    </a:p>
                  </a:txBody>
                  <a:tcPr anchor="b"/>
                </a:tc>
                <a:tc>
                  <a:txBody>
                    <a:bodyPr/>
                    <a:lstStyle/>
                    <a:p>
                      <a:pPr algn="r"/>
                      <a:r>
                        <a:rPr lang="en-US" dirty="0" smtClean="0">
                          <a:latin typeface="SWISS"/>
                        </a:rPr>
                        <a:t>8-Year</a:t>
                      </a:r>
                      <a:r>
                        <a:rPr lang="en-US" dirty="0">
                          <a:latin typeface="SWISS"/>
                        </a:rPr>
                        <a:t> </a:t>
                      </a:r>
                    </a:p>
                  </a:txBody>
                  <a:tcPr anchor="b"/>
                </a:tc>
                <a:tc>
                  <a:txBody>
                    <a:bodyPr/>
                    <a:lstStyle/>
                    <a:p>
                      <a:pPr algn="r"/>
                      <a:r>
                        <a:rPr lang="en-US">
                          <a:latin typeface="SWISS"/>
                        </a:rPr>
                        <a:t> </a:t>
                      </a:r>
                    </a:p>
                  </a:txBody>
                  <a:tcPr anchor="b"/>
                </a:tc>
                <a:tc>
                  <a:txBody>
                    <a:bodyPr/>
                    <a:lstStyle/>
                    <a:p>
                      <a:pPr algn="r"/>
                      <a:r>
                        <a:rPr lang="en-US" dirty="0" smtClean="0">
                          <a:latin typeface="SWISS"/>
                        </a:rPr>
                        <a:t>8-Year</a:t>
                      </a:r>
                      <a:r>
                        <a:rPr lang="en-US" dirty="0">
                          <a:latin typeface="SWISS"/>
                        </a:rPr>
                        <a:t> </a:t>
                      </a:r>
                    </a:p>
                  </a:txBody>
                  <a:tcPr anchor="b"/>
                </a:tc>
                <a:tc>
                  <a:txBody>
                    <a:bodyPr/>
                    <a:lstStyle/>
                    <a:p>
                      <a:pPr algn="r"/>
                      <a:r>
                        <a:rPr lang="en-US">
                          <a:latin typeface="SWISS"/>
                        </a:rPr>
                        <a:t> </a:t>
                      </a:r>
                    </a:p>
                  </a:txBody>
                  <a:tcPr anchor="b"/>
                </a:tc>
                <a:tc>
                  <a:txBody>
                    <a:bodyPr/>
                    <a:lstStyle/>
                    <a:p>
                      <a:pPr algn="r"/>
                      <a:r>
                        <a:rPr lang="en-US">
                          <a:latin typeface="SWISS"/>
                        </a:rPr>
                        <a:t>Landlord</a:t>
                      </a:r>
                    </a:p>
                  </a:txBody>
                  <a:tcPr anchor="b"/>
                </a:tc>
                <a:tc>
                  <a:txBody>
                    <a:bodyPr/>
                    <a:lstStyle/>
                    <a:p>
                      <a:pPr algn="r"/>
                      <a:r>
                        <a:rPr lang="en-US">
                          <a:latin typeface="SWISS"/>
                        </a:rPr>
                        <a:t>Landlord</a:t>
                      </a:r>
                    </a:p>
                  </a:txBody>
                  <a:tcPr anchor="b"/>
                </a:tc>
                <a:tc>
                  <a:txBody>
                    <a:bodyPr/>
                    <a:lstStyle/>
                    <a:p>
                      <a:pPr algn="r"/>
                      <a:r>
                        <a:rPr lang="en-US">
                          <a:latin typeface="SWISS"/>
                        </a:rPr>
                        <a:t>Landlord</a:t>
                      </a:r>
                    </a:p>
                  </a:txBody>
                  <a:tcPr anchor="b"/>
                </a:tc>
                <a:extLst>
                  <a:ext uri="{0D108BD9-81ED-4DB2-BD59-A6C34878D82A}">
                    <a16:rowId xmlns:a16="http://schemas.microsoft.com/office/drawing/2014/main" val="10002"/>
                  </a:ext>
                </a:extLst>
              </a:tr>
              <a:tr h="453689">
                <a:tc>
                  <a:txBody>
                    <a:bodyPr/>
                    <a:lstStyle/>
                    <a:p>
                      <a:pPr algn="r"/>
                      <a:endParaRPr lang="en-US" dirty="0">
                        <a:latin typeface="SWISS"/>
                      </a:endParaRPr>
                    </a:p>
                  </a:txBody>
                  <a:tcPr anchor="b"/>
                </a:tc>
                <a:tc>
                  <a:txBody>
                    <a:bodyPr/>
                    <a:lstStyle/>
                    <a:p>
                      <a:pPr algn="r"/>
                      <a:r>
                        <a:rPr lang="en-US" dirty="0" smtClean="0">
                          <a:latin typeface="SWISS"/>
                        </a:rPr>
                        <a:t>Average</a:t>
                      </a:r>
                      <a:endParaRPr lang="en-US" dirty="0">
                        <a:latin typeface="SWISS"/>
                      </a:endParaRPr>
                    </a:p>
                  </a:txBody>
                  <a:tcPr anchor="b"/>
                </a:tc>
                <a:tc>
                  <a:txBody>
                    <a:bodyPr/>
                    <a:lstStyle/>
                    <a:p>
                      <a:pPr algn="r"/>
                      <a:r>
                        <a:rPr lang="en-US" dirty="0" smtClean="0">
                          <a:latin typeface="SWISS"/>
                        </a:rPr>
                        <a:t>Average</a:t>
                      </a:r>
                      <a:endParaRPr lang="en-US" dirty="0">
                        <a:latin typeface="SWISS"/>
                      </a:endParaRPr>
                    </a:p>
                  </a:txBody>
                  <a:tcPr anchor="b"/>
                </a:tc>
                <a:tc>
                  <a:txBody>
                    <a:bodyPr/>
                    <a:lstStyle/>
                    <a:p>
                      <a:pPr algn="r"/>
                      <a:r>
                        <a:rPr lang="en-US" dirty="0">
                          <a:latin typeface="SWISS"/>
                        </a:rPr>
                        <a:t>Gross</a:t>
                      </a:r>
                    </a:p>
                  </a:txBody>
                  <a:tcPr anchor="b"/>
                </a:tc>
                <a:tc>
                  <a:txBody>
                    <a:bodyPr/>
                    <a:lstStyle/>
                    <a:p>
                      <a:pPr algn="r"/>
                      <a:r>
                        <a:rPr lang="en-US" dirty="0" smtClean="0">
                          <a:latin typeface="SWISS"/>
                        </a:rPr>
                        <a:t>Average</a:t>
                      </a:r>
                      <a:endParaRPr lang="en-US" dirty="0">
                        <a:latin typeface="SWISS"/>
                      </a:endParaRPr>
                    </a:p>
                  </a:txBody>
                  <a:tcPr anchor="b"/>
                </a:tc>
                <a:tc>
                  <a:txBody>
                    <a:bodyPr/>
                    <a:lstStyle/>
                    <a:p>
                      <a:pPr algn="r"/>
                      <a:r>
                        <a:rPr lang="en-US" dirty="0">
                          <a:latin typeface="SWISS"/>
                        </a:rPr>
                        <a:t>Landlord</a:t>
                      </a:r>
                    </a:p>
                  </a:txBody>
                  <a:tcPr anchor="b"/>
                </a:tc>
                <a:tc>
                  <a:txBody>
                    <a:bodyPr/>
                    <a:lstStyle/>
                    <a:p>
                      <a:pPr algn="r"/>
                      <a:r>
                        <a:rPr lang="en-US" dirty="0">
                          <a:latin typeface="SWISS"/>
                        </a:rPr>
                        <a:t>Gross</a:t>
                      </a:r>
                    </a:p>
                  </a:txBody>
                  <a:tcPr anchor="b"/>
                </a:tc>
                <a:tc>
                  <a:txBody>
                    <a:bodyPr/>
                    <a:lstStyle/>
                    <a:p>
                      <a:pPr algn="r"/>
                      <a:r>
                        <a:rPr lang="en-US" dirty="0">
                          <a:latin typeface="SWISS"/>
                        </a:rPr>
                        <a:t>Production</a:t>
                      </a:r>
                    </a:p>
                  </a:txBody>
                  <a:tcPr anchor="b"/>
                </a:tc>
                <a:tc>
                  <a:txBody>
                    <a:bodyPr/>
                    <a:lstStyle/>
                    <a:p>
                      <a:pPr algn="r"/>
                      <a:r>
                        <a:rPr lang="en-US" dirty="0">
                          <a:latin typeface="SWISS"/>
                        </a:rPr>
                        <a:t>Production</a:t>
                      </a:r>
                    </a:p>
                  </a:txBody>
                  <a:tcPr anchor="b"/>
                </a:tc>
                <a:extLst>
                  <a:ext uri="{0D108BD9-81ED-4DB2-BD59-A6C34878D82A}">
                    <a16:rowId xmlns:a16="http://schemas.microsoft.com/office/drawing/2014/main" val="10003"/>
                  </a:ext>
                </a:extLst>
              </a:tr>
              <a:tr h="361044">
                <a:tc>
                  <a:txBody>
                    <a:bodyPr/>
                    <a:lstStyle/>
                    <a:p>
                      <a:pPr algn="r"/>
                      <a:r>
                        <a:rPr lang="en-US" dirty="0">
                          <a:latin typeface="SWISS"/>
                        </a:rPr>
                        <a:t>Crop</a:t>
                      </a:r>
                    </a:p>
                  </a:txBody>
                  <a:tcPr anchor="b"/>
                </a:tc>
                <a:tc>
                  <a:txBody>
                    <a:bodyPr/>
                    <a:lstStyle/>
                    <a:p>
                      <a:pPr algn="r"/>
                      <a:r>
                        <a:rPr lang="en-US" dirty="0">
                          <a:latin typeface="SWISS"/>
                        </a:rPr>
                        <a:t>Yield</a:t>
                      </a:r>
                    </a:p>
                  </a:txBody>
                  <a:tcPr anchor="b"/>
                </a:tc>
                <a:tc>
                  <a:txBody>
                    <a:bodyPr/>
                    <a:lstStyle/>
                    <a:p>
                      <a:pPr algn="r"/>
                      <a:r>
                        <a:rPr lang="en-US" dirty="0">
                          <a:latin typeface="SWISS"/>
                        </a:rPr>
                        <a:t>Price</a:t>
                      </a:r>
                    </a:p>
                  </a:txBody>
                  <a:tcPr anchor="b"/>
                </a:tc>
                <a:tc>
                  <a:txBody>
                    <a:bodyPr/>
                    <a:lstStyle/>
                    <a:p>
                      <a:pPr algn="r"/>
                      <a:r>
                        <a:rPr lang="en-US" dirty="0">
                          <a:latin typeface="SWISS"/>
                        </a:rPr>
                        <a:t>Income</a:t>
                      </a:r>
                    </a:p>
                  </a:txBody>
                  <a:tcPr anchor="b"/>
                </a:tc>
                <a:tc>
                  <a:txBody>
                    <a:bodyPr/>
                    <a:lstStyle/>
                    <a:p>
                      <a:pPr algn="r"/>
                      <a:r>
                        <a:rPr lang="en-US" dirty="0" smtClean="0">
                          <a:latin typeface="SWISS"/>
                        </a:rPr>
                        <a:t>Crop Mix</a:t>
                      </a:r>
                      <a:endParaRPr lang="en-US" dirty="0">
                        <a:latin typeface="SWISS"/>
                      </a:endParaRPr>
                    </a:p>
                  </a:txBody>
                  <a:tcPr anchor="b"/>
                </a:tc>
                <a:tc>
                  <a:txBody>
                    <a:bodyPr/>
                    <a:lstStyle/>
                    <a:p>
                      <a:pPr algn="r"/>
                      <a:r>
                        <a:rPr lang="en-US" dirty="0">
                          <a:latin typeface="SWISS"/>
                        </a:rPr>
                        <a:t>Share</a:t>
                      </a:r>
                    </a:p>
                  </a:txBody>
                  <a:tcPr anchor="b"/>
                </a:tc>
                <a:tc>
                  <a:txBody>
                    <a:bodyPr/>
                    <a:lstStyle/>
                    <a:p>
                      <a:pPr algn="r"/>
                      <a:r>
                        <a:rPr lang="en-US" dirty="0">
                          <a:latin typeface="SWISS"/>
                        </a:rPr>
                        <a:t>Income</a:t>
                      </a:r>
                    </a:p>
                  </a:txBody>
                  <a:tcPr anchor="b"/>
                </a:tc>
                <a:tc>
                  <a:txBody>
                    <a:bodyPr/>
                    <a:lstStyle/>
                    <a:p>
                      <a:pPr algn="r"/>
                      <a:r>
                        <a:rPr lang="en-US" dirty="0">
                          <a:latin typeface="SWISS"/>
                        </a:rPr>
                        <a:t>Costs</a:t>
                      </a:r>
                    </a:p>
                  </a:txBody>
                  <a:tcPr anchor="b"/>
                </a:tc>
                <a:tc>
                  <a:txBody>
                    <a:bodyPr/>
                    <a:lstStyle/>
                    <a:p>
                      <a:pPr algn="r"/>
                      <a:r>
                        <a:rPr lang="en-US" dirty="0">
                          <a:latin typeface="SWISS"/>
                        </a:rPr>
                        <a:t>Costs</a:t>
                      </a:r>
                    </a:p>
                  </a:txBody>
                  <a:tcPr anchor="b"/>
                </a:tc>
                <a:extLst>
                  <a:ext uri="{0D108BD9-81ED-4DB2-BD59-A6C34878D82A}">
                    <a16:rowId xmlns:a16="http://schemas.microsoft.com/office/drawing/2014/main" val="10004"/>
                  </a:ext>
                </a:extLst>
              </a:tr>
              <a:tr h="382169">
                <a:tc>
                  <a:txBody>
                    <a:bodyPr/>
                    <a:lstStyle/>
                    <a:p>
                      <a:pPr algn="r"/>
                      <a:r>
                        <a:rPr lang="en-US" dirty="0">
                          <a:latin typeface="SWISS"/>
                        </a:rPr>
                        <a:t> </a:t>
                      </a:r>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dirty="0">
                          <a:latin typeface="Times New Roman" panose="02020603050405020304" pitchFamily="18" charset="0"/>
                        </a:rPr>
                        <a:t> </a:t>
                      </a:r>
                      <a:endParaRPr lang="en-US" dirty="0"/>
                    </a:p>
                  </a:txBody>
                  <a:tcPr anchor="b"/>
                </a:tc>
                <a:extLst>
                  <a:ext uri="{0D108BD9-81ED-4DB2-BD59-A6C34878D82A}">
                    <a16:rowId xmlns:a16="http://schemas.microsoft.com/office/drawing/2014/main" val="10005"/>
                  </a:ext>
                </a:extLst>
              </a:tr>
              <a:tr h="382169">
                <a:tc>
                  <a:txBody>
                    <a:bodyPr/>
                    <a:lstStyle/>
                    <a:p>
                      <a:pPr algn="r"/>
                      <a:r>
                        <a:rPr lang="en-US" dirty="0">
                          <a:latin typeface="SWISS"/>
                        </a:rPr>
                        <a:t>wheat</a:t>
                      </a:r>
                    </a:p>
                  </a:txBody>
                  <a:tcPr anchor="b"/>
                </a:tc>
                <a:tc>
                  <a:txBody>
                    <a:bodyPr/>
                    <a:lstStyle/>
                    <a:p>
                      <a:pPr algn="r"/>
                      <a:r>
                        <a:rPr lang="en-US">
                          <a:latin typeface="Times New Roman" panose="02020603050405020304" pitchFamily="18" charset="0"/>
                        </a:rPr>
                        <a:t>24.9</a:t>
                      </a:r>
                      <a:endParaRPr lang="en-US"/>
                    </a:p>
                  </a:txBody>
                  <a:tcPr anchor="b"/>
                </a:tc>
                <a:tc>
                  <a:txBody>
                    <a:bodyPr/>
                    <a:lstStyle/>
                    <a:p>
                      <a:pPr algn="r"/>
                      <a:r>
                        <a:rPr lang="en-US" smtClean="0">
                          <a:latin typeface="Times New Roman" panose="02020603050405020304" pitchFamily="18" charset="0"/>
                        </a:rPr>
                        <a:t>$6.34</a:t>
                      </a:r>
                      <a:endParaRPr lang="en-US" dirty="0"/>
                    </a:p>
                  </a:txBody>
                  <a:tcPr anchor="b"/>
                </a:tc>
                <a:tc>
                  <a:txBody>
                    <a:bodyPr/>
                    <a:lstStyle/>
                    <a:p>
                      <a:pPr algn="r"/>
                      <a:r>
                        <a:rPr lang="en-US" smtClean="0">
                          <a:latin typeface="Times New Roman" panose="02020603050405020304" pitchFamily="18" charset="0"/>
                        </a:rPr>
                        <a:t>$157.95</a:t>
                      </a:r>
                      <a:endParaRPr lang="en-US" dirty="0"/>
                    </a:p>
                  </a:txBody>
                  <a:tcPr anchor="b"/>
                </a:tc>
                <a:tc>
                  <a:txBody>
                    <a:bodyPr/>
                    <a:lstStyle/>
                    <a:p>
                      <a:pPr algn="r"/>
                      <a:r>
                        <a:rPr lang="en-US">
                          <a:latin typeface="Times New Roman" panose="02020603050405020304" pitchFamily="18" charset="0"/>
                        </a:rPr>
                        <a:t>0.518</a:t>
                      </a:r>
                      <a:endParaRPr lang="en-US"/>
                    </a:p>
                  </a:txBody>
                  <a:tcPr anchor="b"/>
                </a:tc>
                <a:tc>
                  <a:txBody>
                    <a:bodyPr/>
                    <a:lstStyle/>
                    <a:p>
                      <a:pPr algn="r"/>
                      <a:r>
                        <a:rPr lang="en-US" dirty="0">
                          <a:latin typeface="Times New Roman" panose="02020603050405020304" pitchFamily="18" charset="0"/>
                        </a:rPr>
                        <a:t>0.33</a:t>
                      </a:r>
                      <a:endParaRPr lang="en-US" dirty="0"/>
                    </a:p>
                  </a:txBody>
                  <a:tcPr anchor="b"/>
                </a:tc>
                <a:tc>
                  <a:txBody>
                    <a:bodyPr/>
                    <a:lstStyle/>
                    <a:p>
                      <a:pPr algn="r"/>
                      <a:r>
                        <a:rPr lang="en-US" smtClean="0">
                          <a:latin typeface="Times New Roman" panose="02020603050405020304" pitchFamily="18" charset="0"/>
                        </a:rPr>
                        <a:t>$27.29</a:t>
                      </a:r>
                      <a:endParaRPr lang="en-US" dirty="0"/>
                    </a:p>
                  </a:txBody>
                  <a:tcPr anchor="b"/>
                </a:tc>
                <a:tc>
                  <a:txBody>
                    <a:bodyPr/>
                    <a:lstStyle/>
                    <a:p>
                      <a:pPr algn="r"/>
                      <a:r>
                        <a:rPr lang="en-US" smtClean="0">
                          <a:latin typeface="Times New Roman" panose="02020603050405020304" pitchFamily="18" charset="0"/>
                        </a:rPr>
                        <a:t>$17.78</a:t>
                      </a:r>
                      <a:endParaRPr lang="en-US" dirty="0"/>
                    </a:p>
                  </a:txBody>
                  <a:tcPr anchor="b"/>
                </a:tc>
                <a:tc>
                  <a:txBody>
                    <a:bodyPr/>
                    <a:lstStyle/>
                    <a:p>
                      <a:pPr algn="r"/>
                      <a:r>
                        <a:rPr lang="en-US" smtClean="0">
                          <a:latin typeface="Times New Roman" panose="02020603050405020304" pitchFamily="18" charset="0"/>
                        </a:rPr>
                        <a:t>$9.21</a:t>
                      </a:r>
                      <a:endParaRPr lang="en-US" dirty="0"/>
                    </a:p>
                  </a:txBody>
                  <a:tcPr anchor="b"/>
                </a:tc>
                <a:extLst>
                  <a:ext uri="{0D108BD9-81ED-4DB2-BD59-A6C34878D82A}">
                    <a16:rowId xmlns:a16="http://schemas.microsoft.com/office/drawing/2014/main" val="10006"/>
                  </a:ext>
                </a:extLst>
              </a:tr>
              <a:tr h="382169">
                <a:tc>
                  <a:txBody>
                    <a:bodyPr/>
                    <a:lstStyle/>
                    <a:p>
                      <a:pPr algn="r"/>
                      <a:r>
                        <a:rPr lang="en-US" dirty="0">
                          <a:latin typeface="SWISS"/>
                        </a:rPr>
                        <a:t>sorghum</a:t>
                      </a:r>
                    </a:p>
                  </a:txBody>
                  <a:tcPr anchor="b"/>
                </a:tc>
                <a:tc>
                  <a:txBody>
                    <a:bodyPr/>
                    <a:lstStyle/>
                    <a:p>
                      <a:pPr algn="r"/>
                      <a:r>
                        <a:rPr lang="en-US">
                          <a:latin typeface="Times New Roman" panose="02020603050405020304" pitchFamily="18" charset="0"/>
                        </a:rPr>
                        <a:t>54.3</a:t>
                      </a:r>
                      <a:endParaRPr lang="en-US"/>
                    </a:p>
                  </a:txBody>
                  <a:tcPr anchor="b"/>
                </a:tc>
                <a:tc>
                  <a:txBody>
                    <a:bodyPr/>
                    <a:lstStyle/>
                    <a:p>
                      <a:pPr algn="r"/>
                      <a:r>
                        <a:rPr lang="en-US">
                          <a:latin typeface="Times New Roman" panose="02020603050405020304" pitchFamily="18" charset="0"/>
                        </a:rPr>
                        <a:t>4.86</a:t>
                      </a:r>
                      <a:endParaRPr lang="en-US"/>
                    </a:p>
                  </a:txBody>
                  <a:tcPr anchor="b"/>
                </a:tc>
                <a:tc>
                  <a:txBody>
                    <a:bodyPr/>
                    <a:lstStyle/>
                    <a:p>
                      <a:pPr algn="r"/>
                      <a:r>
                        <a:rPr lang="en-US" smtClean="0">
                          <a:latin typeface="Times New Roman" panose="02020603050405020304" pitchFamily="18" charset="0"/>
                        </a:rPr>
                        <a:t>$263.72</a:t>
                      </a:r>
                      <a:endParaRPr lang="en-US" dirty="0"/>
                    </a:p>
                  </a:txBody>
                  <a:tcPr anchor="b"/>
                </a:tc>
                <a:tc>
                  <a:txBody>
                    <a:bodyPr/>
                    <a:lstStyle/>
                    <a:p>
                      <a:pPr algn="r"/>
                      <a:r>
                        <a:rPr lang="en-US">
                          <a:latin typeface="Times New Roman" panose="02020603050405020304" pitchFamily="18" charset="0"/>
                        </a:rPr>
                        <a:t>0.066</a:t>
                      </a:r>
                      <a:endParaRPr lang="en-US"/>
                    </a:p>
                  </a:txBody>
                  <a:tcPr anchor="b"/>
                </a:tc>
                <a:tc>
                  <a:txBody>
                    <a:bodyPr/>
                    <a:lstStyle/>
                    <a:p>
                      <a:pPr algn="r"/>
                      <a:r>
                        <a:rPr lang="en-US" dirty="0">
                          <a:latin typeface="Times New Roman" panose="02020603050405020304" pitchFamily="18" charset="0"/>
                        </a:rPr>
                        <a:t>0.33</a:t>
                      </a:r>
                      <a:endParaRPr lang="en-US" dirty="0"/>
                    </a:p>
                  </a:txBody>
                  <a:tcPr anchor="b"/>
                </a:tc>
                <a:tc>
                  <a:txBody>
                    <a:bodyPr/>
                    <a:lstStyle/>
                    <a:p>
                      <a:pPr algn="r"/>
                      <a:r>
                        <a:rPr lang="en-US">
                          <a:latin typeface="Times New Roman" panose="02020603050405020304" pitchFamily="18" charset="0"/>
                        </a:rPr>
                        <a:t>5.85</a:t>
                      </a:r>
                      <a:endParaRPr lang="en-US"/>
                    </a:p>
                  </a:txBody>
                  <a:tcPr anchor="b"/>
                </a:tc>
                <a:tc>
                  <a:txBody>
                    <a:bodyPr/>
                    <a:lstStyle/>
                    <a:p>
                      <a:pPr algn="r"/>
                      <a:r>
                        <a:rPr lang="en-US">
                          <a:latin typeface="Times New Roman" panose="02020603050405020304" pitchFamily="18" charset="0"/>
                        </a:rPr>
                        <a:t>34.16</a:t>
                      </a:r>
                      <a:endParaRPr lang="en-US"/>
                    </a:p>
                  </a:txBody>
                  <a:tcPr anchor="b"/>
                </a:tc>
                <a:tc>
                  <a:txBody>
                    <a:bodyPr/>
                    <a:lstStyle/>
                    <a:p>
                      <a:pPr algn="r"/>
                      <a:r>
                        <a:rPr lang="en-US">
                          <a:latin typeface="Times New Roman" panose="02020603050405020304" pitchFamily="18" charset="0"/>
                        </a:rPr>
                        <a:t>2.27</a:t>
                      </a:r>
                      <a:endParaRPr lang="en-US"/>
                    </a:p>
                  </a:txBody>
                  <a:tcPr anchor="b"/>
                </a:tc>
                <a:extLst>
                  <a:ext uri="{0D108BD9-81ED-4DB2-BD59-A6C34878D82A}">
                    <a16:rowId xmlns:a16="http://schemas.microsoft.com/office/drawing/2014/main" val="10007"/>
                  </a:ext>
                </a:extLst>
              </a:tr>
              <a:tr h="382169">
                <a:tc>
                  <a:txBody>
                    <a:bodyPr/>
                    <a:lstStyle/>
                    <a:p>
                      <a:pPr algn="r"/>
                      <a:r>
                        <a:rPr lang="en-US" dirty="0">
                          <a:latin typeface="SWISS"/>
                        </a:rPr>
                        <a:t>corn</a:t>
                      </a:r>
                    </a:p>
                  </a:txBody>
                  <a:tcPr anchor="b"/>
                </a:tc>
                <a:tc>
                  <a:txBody>
                    <a:bodyPr/>
                    <a:lstStyle/>
                    <a:p>
                      <a:pPr algn="r"/>
                      <a:r>
                        <a:rPr lang="en-US" dirty="0">
                          <a:solidFill>
                            <a:srgbClr val="FF0000"/>
                          </a:solidFill>
                          <a:latin typeface="Times New Roman" panose="02020603050405020304" pitchFamily="18" charset="0"/>
                        </a:rPr>
                        <a:t>71.4</a:t>
                      </a:r>
                      <a:endParaRPr lang="en-US" dirty="0">
                        <a:solidFill>
                          <a:srgbClr val="FF0000"/>
                        </a:solidFill>
                      </a:endParaRPr>
                    </a:p>
                  </a:txBody>
                  <a:tcPr anchor="b"/>
                </a:tc>
                <a:tc>
                  <a:txBody>
                    <a:bodyPr/>
                    <a:lstStyle/>
                    <a:p>
                      <a:pPr algn="r"/>
                      <a:r>
                        <a:rPr lang="en-US" dirty="0">
                          <a:solidFill>
                            <a:srgbClr val="FF0000"/>
                          </a:solidFill>
                          <a:latin typeface="Times New Roman" panose="02020603050405020304" pitchFamily="18" charset="0"/>
                        </a:rPr>
                        <a:t>4.72</a:t>
                      </a:r>
                      <a:endParaRPr lang="en-US" dirty="0">
                        <a:solidFill>
                          <a:srgbClr val="FF0000"/>
                        </a:solidFill>
                      </a:endParaRPr>
                    </a:p>
                  </a:txBody>
                  <a:tcPr anchor="b"/>
                </a:tc>
                <a:tc>
                  <a:txBody>
                    <a:bodyPr/>
                    <a:lstStyle/>
                    <a:p>
                      <a:pPr algn="r"/>
                      <a:r>
                        <a:rPr lang="en-US" dirty="0">
                          <a:latin typeface="Times New Roman" panose="02020603050405020304" pitchFamily="18" charset="0"/>
                        </a:rPr>
                        <a:t>337.05</a:t>
                      </a:r>
                      <a:endParaRPr lang="en-US" dirty="0"/>
                    </a:p>
                  </a:txBody>
                  <a:tcPr anchor="b"/>
                </a:tc>
                <a:tc>
                  <a:txBody>
                    <a:bodyPr/>
                    <a:lstStyle/>
                    <a:p>
                      <a:pPr algn="r"/>
                      <a:r>
                        <a:rPr lang="en-US" dirty="0">
                          <a:solidFill>
                            <a:srgbClr val="FF0000"/>
                          </a:solidFill>
                          <a:latin typeface="Times New Roman" panose="02020603050405020304" pitchFamily="18" charset="0"/>
                        </a:rPr>
                        <a:t>0.415</a:t>
                      </a:r>
                      <a:endParaRPr lang="en-US" dirty="0">
                        <a:solidFill>
                          <a:srgbClr val="FF0000"/>
                        </a:solidFill>
                      </a:endParaRPr>
                    </a:p>
                  </a:txBody>
                  <a:tcPr anchor="b"/>
                </a:tc>
                <a:tc>
                  <a:txBody>
                    <a:bodyPr/>
                    <a:lstStyle/>
                    <a:p>
                      <a:pPr algn="r"/>
                      <a:r>
                        <a:rPr lang="en-US">
                          <a:latin typeface="Times New Roman" panose="02020603050405020304" pitchFamily="18" charset="0"/>
                        </a:rPr>
                        <a:t>0.33</a:t>
                      </a:r>
                      <a:endParaRPr lang="en-US"/>
                    </a:p>
                  </a:txBody>
                  <a:tcPr anchor="b"/>
                </a:tc>
                <a:tc>
                  <a:txBody>
                    <a:bodyPr/>
                    <a:lstStyle/>
                    <a:p>
                      <a:pPr algn="r"/>
                      <a:r>
                        <a:rPr lang="en-US">
                          <a:latin typeface="Times New Roman" panose="02020603050405020304" pitchFamily="18" charset="0"/>
                        </a:rPr>
                        <a:t>46.65</a:t>
                      </a:r>
                      <a:endParaRPr lang="en-US"/>
                    </a:p>
                  </a:txBody>
                  <a:tcPr anchor="b"/>
                </a:tc>
                <a:tc>
                  <a:txBody>
                    <a:bodyPr/>
                    <a:lstStyle/>
                    <a:p>
                      <a:pPr algn="r"/>
                      <a:r>
                        <a:rPr lang="en-US" dirty="0">
                          <a:solidFill>
                            <a:srgbClr val="FF0000"/>
                          </a:solidFill>
                          <a:latin typeface="Times New Roman" panose="02020603050405020304" pitchFamily="18" charset="0"/>
                        </a:rPr>
                        <a:t>37.14</a:t>
                      </a:r>
                      <a:endParaRPr lang="en-US" dirty="0">
                        <a:solidFill>
                          <a:srgbClr val="FF0000"/>
                        </a:solidFill>
                      </a:endParaRPr>
                    </a:p>
                  </a:txBody>
                  <a:tcPr anchor="b"/>
                </a:tc>
                <a:tc>
                  <a:txBody>
                    <a:bodyPr/>
                    <a:lstStyle/>
                    <a:p>
                      <a:pPr algn="r"/>
                      <a:r>
                        <a:rPr lang="en-US" dirty="0">
                          <a:latin typeface="Times New Roman" panose="02020603050405020304" pitchFamily="18" charset="0"/>
                        </a:rPr>
                        <a:t>15.42</a:t>
                      </a:r>
                      <a:endParaRPr lang="en-US" dirty="0"/>
                    </a:p>
                  </a:txBody>
                  <a:tcPr anchor="b"/>
                </a:tc>
                <a:extLst>
                  <a:ext uri="{0D108BD9-81ED-4DB2-BD59-A6C34878D82A}">
                    <a16:rowId xmlns:a16="http://schemas.microsoft.com/office/drawing/2014/main" val="10008"/>
                  </a:ext>
                </a:extLst>
              </a:tr>
              <a:tr h="382169">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smtClean="0">
                          <a:latin typeface="Times New Roman" panose="02020603050405020304" pitchFamily="18" charset="0"/>
                        </a:rPr>
                        <a:t>$79.78</a:t>
                      </a:r>
                      <a:endParaRPr lang="en-US" dirty="0"/>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smtClean="0">
                          <a:latin typeface="Times New Roman" panose="02020603050405020304" pitchFamily="18" charset="0"/>
                        </a:rPr>
                        <a:t>$26.91</a:t>
                      </a:r>
                      <a:endParaRPr lang="en-US" dirty="0"/>
                    </a:p>
                  </a:txBody>
                  <a:tcPr anchor="b"/>
                </a:tc>
                <a:extLst>
                  <a:ext uri="{0D108BD9-81ED-4DB2-BD59-A6C34878D82A}">
                    <a16:rowId xmlns:a16="http://schemas.microsoft.com/office/drawing/2014/main" val="10009"/>
                  </a:ext>
                </a:extLst>
              </a:tr>
              <a:tr h="261417">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SWISS"/>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extLst>
                  <a:ext uri="{0D108BD9-81ED-4DB2-BD59-A6C34878D82A}">
                    <a16:rowId xmlns:a16="http://schemas.microsoft.com/office/drawing/2014/main" val="10010"/>
                  </a:ext>
                </a:extLst>
              </a:tr>
              <a:tr h="233315">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ctr"/>
                      <a:r>
                        <a:rPr lang="en-US">
                          <a:latin typeface="SWISS"/>
                        </a:rPr>
                        <a:t>=(1) * (2)</a:t>
                      </a:r>
                      <a:endParaRPr lang="en-US"/>
                    </a:p>
                  </a:txBody>
                  <a:tcPr anchor="b"/>
                </a:tc>
                <a:tc>
                  <a:txBody>
                    <a:bodyPr/>
                    <a:lstStyle/>
                    <a:p>
                      <a:pPr algn="ctr"/>
                      <a:r>
                        <a:rPr lang="en-US">
                          <a:latin typeface="Times New Roman" panose="02020603050405020304" pitchFamily="18" charset="0"/>
                        </a:rPr>
                        <a:t> </a:t>
                      </a:r>
                      <a:endParaRPr lang="en-US"/>
                    </a:p>
                  </a:txBody>
                  <a:tcPr anchor="b"/>
                </a:tc>
                <a:tc>
                  <a:txBody>
                    <a:bodyPr/>
                    <a:lstStyle/>
                    <a:p>
                      <a:pPr algn="ctr"/>
                      <a:r>
                        <a:rPr lang="en-US">
                          <a:latin typeface="Times New Roman" panose="02020603050405020304" pitchFamily="18" charset="0"/>
                        </a:rPr>
                        <a:t> </a:t>
                      </a:r>
                      <a:endParaRPr lang="en-US"/>
                    </a:p>
                  </a:txBody>
                  <a:tcPr anchor="b"/>
                </a:tc>
                <a:tc>
                  <a:txBody>
                    <a:bodyPr/>
                    <a:lstStyle/>
                    <a:p>
                      <a:pPr algn="ctr"/>
                      <a:r>
                        <a:rPr lang="en-US">
                          <a:latin typeface="SWISS"/>
                        </a:rPr>
                        <a:t>=(3) * (4) * (5)</a:t>
                      </a:r>
                      <a:endParaRPr lang="en-US"/>
                    </a:p>
                  </a:txBody>
                  <a:tcPr anchor="b"/>
                </a:tc>
                <a:tc>
                  <a:txBody>
                    <a:bodyPr/>
                    <a:lstStyle/>
                    <a:p>
                      <a:pPr algn="ctr"/>
                      <a:r>
                        <a:rPr lang="en-US">
                          <a:latin typeface="Times New Roman" panose="02020603050405020304" pitchFamily="18" charset="0"/>
                        </a:rPr>
                        <a:t> </a:t>
                      </a:r>
                      <a:endParaRPr lang="en-US"/>
                    </a:p>
                  </a:txBody>
                  <a:tcPr anchor="b"/>
                </a:tc>
                <a:tc>
                  <a:txBody>
                    <a:bodyPr/>
                    <a:lstStyle/>
                    <a:p>
                      <a:pPr algn="ctr"/>
                      <a:r>
                        <a:rPr lang="en-US" dirty="0">
                          <a:latin typeface="Times New Roman" panose="02020603050405020304" pitchFamily="18" charset="0"/>
                        </a:rPr>
                        <a:t>=(7) * (4)</a:t>
                      </a:r>
                      <a:endParaRPr lang="en-US" dirty="0"/>
                    </a:p>
                  </a:txBody>
                  <a:tcPr anchor="b"/>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359781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415" y="367990"/>
            <a:ext cx="9846797" cy="1232210"/>
          </a:xfrm>
        </p:spPr>
        <p:txBody>
          <a:bodyPr>
            <a:normAutofit/>
          </a:bodyPr>
          <a:lstStyle/>
          <a:p>
            <a:r>
              <a:rPr lang="en-US" sz="3200" dirty="0" smtClean="0">
                <a:solidFill>
                  <a:srgbClr val="C00000"/>
                </a:solidFill>
              </a:rPr>
              <a:t>2014 Average </a:t>
            </a:r>
            <a:r>
              <a:rPr lang="en-US" sz="3200" dirty="0">
                <a:solidFill>
                  <a:srgbClr val="C00000"/>
                </a:solidFill>
              </a:rPr>
              <a:t>County Non-Irrigated LNI Calculation</a:t>
            </a:r>
            <a:br>
              <a:rPr lang="en-US" sz="3200" dirty="0">
                <a:solidFill>
                  <a:srgbClr val="C00000"/>
                </a:solidFill>
              </a:rPr>
            </a:br>
            <a:r>
              <a:rPr lang="en-US" sz="3200" dirty="0">
                <a:solidFill>
                  <a:srgbClr val="C00000"/>
                </a:solidFill>
              </a:rPr>
              <a:t>Example </a:t>
            </a:r>
            <a:r>
              <a:rPr lang="en-US" sz="3200" dirty="0" smtClean="0">
                <a:solidFill>
                  <a:srgbClr val="C00000"/>
                </a:solidFill>
              </a:rPr>
              <a:t>County (continued)—Page 3</a:t>
            </a:r>
            <a:endParaRPr lang="en-US" sz="3200"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7960455"/>
              </p:ext>
            </p:extLst>
          </p:nvPr>
        </p:nvGraphicFramePr>
        <p:xfrm>
          <a:off x="1903412" y="2133600"/>
          <a:ext cx="9220200" cy="2438399"/>
        </p:xfrm>
        <a:graphic>
          <a:graphicData uri="http://schemas.openxmlformats.org/drawingml/2006/table">
            <a:tbl>
              <a:tblPr firstRow="1" bandRow="1">
                <a:tableStyleId>{5C22544A-7EE6-4342-B048-85BDC9FD1C3A}</a:tableStyleId>
              </a:tblPr>
              <a:tblGrid>
                <a:gridCol w="2305050">
                  <a:extLst>
                    <a:ext uri="{9D8B030D-6E8A-4147-A177-3AD203B41FA5}">
                      <a16:colId xmlns:a16="http://schemas.microsoft.com/office/drawing/2014/main" val="20000"/>
                    </a:ext>
                  </a:extLst>
                </a:gridCol>
                <a:gridCol w="2305050">
                  <a:extLst>
                    <a:ext uri="{9D8B030D-6E8A-4147-A177-3AD203B41FA5}">
                      <a16:colId xmlns:a16="http://schemas.microsoft.com/office/drawing/2014/main" val="20001"/>
                    </a:ext>
                  </a:extLst>
                </a:gridCol>
                <a:gridCol w="2305050">
                  <a:extLst>
                    <a:ext uri="{9D8B030D-6E8A-4147-A177-3AD203B41FA5}">
                      <a16:colId xmlns:a16="http://schemas.microsoft.com/office/drawing/2014/main" val="20002"/>
                    </a:ext>
                  </a:extLst>
                </a:gridCol>
                <a:gridCol w="2305050">
                  <a:extLst>
                    <a:ext uri="{9D8B030D-6E8A-4147-A177-3AD203B41FA5}">
                      <a16:colId xmlns:a16="http://schemas.microsoft.com/office/drawing/2014/main" val="20003"/>
                    </a:ext>
                  </a:extLst>
                </a:gridCol>
              </a:tblGrid>
              <a:tr h="446123">
                <a:tc>
                  <a:txBody>
                    <a:bodyPr/>
                    <a:lstStyle/>
                    <a:p>
                      <a:r>
                        <a:rPr lang="en-US" dirty="0" smtClean="0"/>
                        <a:t>Sample County</a:t>
                      </a:r>
                    </a:p>
                  </a:txBody>
                  <a:tcPr/>
                </a:tc>
                <a:tc>
                  <a:txBody>
                    <a:bodyPr/>
                    <a:lstStyle/>
                    <a:p>
                      <a:pPr algn="ctr"/>
                      <a:r>
                        <a:rPr lang="en-US" dirty="0" smtClean="0"/>
                        <a:t>(6)</a:t>
                      </a:r>
                      <a:endParaRPr lang="en-US" dirty="0"/>
                    </a:p>
                  </a:txBody>
                  <a:tcPr/>
                </a:tc>
                <a:tc>
                  <a:txBody>
                    <a:bodyPr/>
                    <a:lstStyle/>
                    <a:p>
                      <a:pPr algn="ctr"/>
                      <a:r>
                        <a:rPr lang="en-US" dirty="0" smtClean="0"/>
                        <a:t>(8)</a:t>
                      </a:r>
                      <a:endParaRPr lang="en-US" dirty="0"/>
                    </a:p>
                  </a:txBody>
                  <a:tcPr/>
                </a:tc>
                <a:tc>
                  <a:txBody>
                    <a:bodyPr/>
                    <a:lstStyle/>
                    <a:p>
                      <a:pPr algn="ctr"/>
                      <a:r>
                        <a:rPr lang="en-US" dirty="0" smtClean="0"/>
                        <a:t>(9)</a:t>
                      </a:r>
                      <a:endParaRPr lang="en-US" dirty="0"/>
                    </a:p>
                  </a:txBody>
                  <a:tcPr/>
                </a:tc>
                <a:extLst>
                  <a:ext uri="{0D108BD9-81ED-4DB2-BD59-A6C34878D82A}">
                    <a16:rowId xmlns:a16="http://schemas.microsoft.com/office/drawing/2014/main" val="10000"/>
                  </a:ext>
                </a:extLst>
              </a:tr>
              <a:tr h="1100030">
                <a:tc>
                  <a:txBody>
                    <a:bodyPr/>
                    <a:lstStyle/>
                    <a:p>
                      <a:endParaRPr lang="en-US" dirty="0"/>
                    </a:p>
                  </a:txBody>
                  <a:tcPr/>
                </a:tc>
                <a:tc>
                  <a:txBody>
                    <a:bodyPr/>
                    <a:lstStyle/>
                    <a:p>
                      <a:pPr algn="r"/>
                      <a:r>
                        <a:rPr lang="en-US" dirty="0" smtClean="0"/>
                        <a:t>Weighted</a:t>
                      </a:r>
                      <a:r>
                        <a:rPr lang="en-US" baseline="0" dirty="0" smtClean="0"/>
                        <a:t> Landlord Gross Income</a:t>
                      </a:r>
                      <a:endParaRPr lang="en-US" dirty="0"/>
                    </a:p>
                  </a:txBody>
                  <a:tcPr/>
                </a:tc>
                <a:tc>
                  <a:txBody>
                    <a:bodyPr/>
                    <a:lstStyle/>
                    <a:p>
                      <a:pPr algn="r"/>
                      <a:r>
                        <a:rPr lang="en-US" dirty="0" smtClean="0"/>
                        <a:t>Weighted</a:t>
                      </a:r>
                      <a:r>
                        <a:rPr lang="en-US" baseline="0" dirty="0" smtClean="0"/>
                        <a:t> Landlord Production Costs</a:t>
                      </a:r>
                      <a:endParaRPr lang="en-US" dirty="0"/>
                    </a:p>
                  </a:txBody>
                  <a:tcPr/>
                </a:tc>
                <a:tc>
                  <a:txBody>
                    <a:bodyPr/>
                    <a:lstStyle/>
                    <a:p>
                      <a:pPr algn="r"/>
                      <a:r>
                        <a:rPr lang="en-US" dirty="0" smtClean="0"/>
                        <a:t>Landlord Net Income</a:t>
                      </a:r>
                    </a:p>
                  </a:txBody>
                  <a:tcPr/>
                </a:tc>
                <a:extLst>
                  <a:ext uri="{0D108BD9-81ED-4DB2-BD59-A6C34878D82A}">
                    <a16:rowId xmlns:a16="http://schemas.microsoft.com/office/drawing/2014/main" val="10001"/>
                  </a:ext>
                </a:extLst>
              </a:tr>
              <a:tr h="446123">
                <a:tc>
                  <a:txBody>
                    <a:bodyPr/>
                    <a:lstStyle/>
                    <a:p>
                      <a:r>
                        <a:rPr lang="en-US" dirty="0" smtClean="0"/>
                        <a:t>County Average</a:t>
                      </a:r>
                      <a:endParaRPr lang="en-US" dirty="0"/>
                    </a:p>
                  </a:txBody>
                  <a:tcPr/>
                </a:tc>
                <a:tc>
                  <a:txBody>
                    <a:bodyPr/>
                    <a:lstStyle/>
                    <a:p>
                      <a:pPr algn="r"/>
                      <a:r>
                        <a:rPr lang="en-US" smtClean="0">
                          <a:latin typeface="Times New Roman" panose="02020603050405020304" pitchFamily="18" charset="0"/>
                        </a:rPr>
                        <a:t>$79.78</a:t>
                      </a:r>
                      <a:endParaRPr lang="en-U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mtClean="0">
                          <a:latin typeface="Times New Roman" panose="02020603050405020304" pitchFamily="18" charset="0"/>
                        </a:rPr>
                        <a:t>$26.91</a:t>
                      </a:r>
                      <a:endParaRPr lang="en-US" dirty="0" smtClean="0"/>
                    </a:p>
                  </a:txBody>
                  <a:tcPr/>
                </a:tc>
                <a:tc>
                  <a:txBody>
                    <a:bodyPr/>
                    <a:lstStyle/>
                    <a:p>
                      <a:pPr algn="r"/>
                      <a:r>
                        <a:rPr lang="en-US" smtClean="0"/>
                        <a:t>$52.87</a:t>
                      </a:r>
                      <a:endParaRPr lang="en-US" dirty="0" smtClean="0"/>
                    </a:p>
                  </a:txBody>
                  <a:tcPr/>
                </a:tc>
                <a:extLst>
                  <a:ext uri="{0D108BD9-81ED-4DB2-BD59-A6C34878D82A}">
                    <a16:rowId xmlns:a16="http://schemas.microsoft.com/office/drawing/2014/main" val="10002"/>
                  </a:ext>
                </a:extLst>
              </a:tr>
              <a:tr h="446123">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=(6) – (8)</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18895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365695"/>
            <a:ext cx="9846797" cy="1232210"/>
          </a:xfrm>
        </p:spPr>
        <p:txBody>
          <a:bodyPr>
            <a:normAutofit/>
          </a:bodyPr>
          <a:lstStyle/>
          <a:p>
            <a:r>
              <a:rPr lang="en-US" sz="3200" dirty="0" smtClean="0">
                <a:solidFill>
                  <a:srgbClr val="C00000"/>
                </a:solidFill>
              </a:rPr>
              <a:t>2014 Average County Non-Irrigated LNI Calculation</a:t>
            </a:r>
            <a:r>
              <a:rPr lang="en-US" sz="3200" dirty="0">
                <a:solidFill>
                  <a:srgbClr val="C00000"/>
                </a:solidFill>
              </a:rPr>
              <a:t/>
            </a:r>
            <a:br>
              <a:rPr lang="en-US" sz="3200" dirty="0">
                <a:solidFill>
                  <a:srgbClr val="C00000"/>
                </a:solidFill>
              </a:rPr>
            </a:br>
            <a:r>
              <a:rPr lang="en-US" sz="3200" dirty="0">
                <a:solidFill>
                  <a:srgbClr val="C00000"/>
                </a:solidFill>
              </a:rPr>
              <a:t>Example </a:t>
            </a:r>
            <a:r>
              <a:rPr lang="en-US" sz="3200" dirty="0" smtClean="0">
                <a:solidFill>
                  <a:srgbClr val="C00000"/>
                </a:solidFill>
              </a:rPr>
              <a:t>County—Yield</a:t>
            </a:r>
            <a:endParaRPr lang="en-US" sz="3200" dirty="0">
              <a:solidFill>
                <a:srgbClr val="C00000"/>
              </a:solidFill>
            </a:endParaRPr>
          </a:p>
        </p:txBody>
      </p:sp>
      <p:graphicFrame>
        <p:nvGraphicFramePr>
          <p:cNvPr id="13" name="Content Placeholder 12"/>
          <p:cNvGraphicFramePr>
            <a:graphicFrameLocks noGrp="1"/>
          </p:cNvGraphicFramePr>
          <p:nvPr>
            <p:ph idx="1"/>
            <p:extLst/>
          </p:nvPr>
        </p:nvGraphicFramePr>
        <p:xfrm>
          <a:off x="1141414" y="1696360"/>
          <a:ext cx="10896597" cy="4882641"/>
        </p:xfrm>
        <a:graphic>
          <a:graphicData uri="http://schemas.openxmlformats.org/drawingml/2006/table">
            <a:tbl>
              <a:tblPr firstRow="1" bandRow="1">
                <a:tableStyleId>{5C22544A-7EE6-4342-B048-85BDC9FD1C3A}</a:tableStyleId>
              </a:tblPr>
              <a:tblGrid>
                <a:gridCol w="1219198">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447800">
                  <a:extLst>
                    <a:ext uri="{9D8B030D-6E8A-4147-A177-3AD203B41FA5}">
                      <a16:colId xmlns:a16="http://schemas.microsoft.com/office/drawing/2014/main" val="20006"/>
                    </a:ext>
                  </a:extLst>
                </a:gridCol>
                <a:gridCol w="1295400">
                  <a:extLst>
                    <a:ext uri="{9D8B030D-6E8A-4147-A177-3AD203B41FA5}">
                      <a16:colId xmlns:a16="http://schemas.microsoft.com/office/drawing/2014/main" val="20007"/>
                    </a:ext>
                  </a:extLst>
                </a:gridCol>
                <a:gridCol w="1295399">
                  <a:extLst>
                    <a:ext uri="{9D8B030D-6E8A-4147-A177-3AD203B41FA5}">
                      <a16:colId xmlns:a16="http://schemas.microsoft.com/office/drawing/2014/main" val="20008"/>
                    </a:ext>
                  </a:extLst>
                </a:gridCol>
              </a:tblGrid>
              <a:tr h="382169">
                <a:tc>
                  <a:txBody>
                    <a:bodyPr/>
                    <a:lstStyle/>
                    <a:p>
                      <a:pPr algn="r"/>
                      <a:r>
                        <a:rPr lang="en-US" dirty="0">
                          <a:latin typeface="Times New Roman" panose="02020603050405020304" pitchFamily="18" charset="0"/>
                        </a:rPr>
                        <a:t> </a:t>
                      </a:r>
                      <a:endParaRPr lang="en-US" dirty="0"/>
                    </a:p>
                  </a:txBody>
                  <a:tcPr anchor="b"/>
                </a:tc>
                <a:tc>
                  <a:txBody>
                    <a:bodyPr/>
                    <a:lstStyle/>
                    <a:p>
                      <a:pPr algn="ctr"/>
                      <a:r>
                        <a:rPr lang="en-US">
                          <a:latin typeface="Times New Roman" panose="02020603050405020304" pitchFamily="18" charset="0"/>
                        </a:rPr>
                        <a:t>(1)</a:t>
                      </a:r>
                      <a:endParaRPr lang="en-US"/>
                    </a:p>
                  </a:txBody>
                  <a:tcPr anchor="b"/>
                </a:tc>
                <a:tc>
                  <a:txBody>
                    <a:bodyPr/>
                    <a:lstStyle/>
                    <a:p>
                      <a:pPr algn="ctr"/>
                      <a:r>
                        <a:rPr lang="en-US">
                          <a:latin typeface="Times New Roman" panose="02020603050405020304" pitchFamily="18" charset="0"/>
                        </a:rPr>
                        <a:t>(2)</a:t>
                      </a:r>
                      <a:endParaRPr lang="en-US"/>
                    </a:p>
                  </a:txBody>
                  <a:tcPr anchor="b"/>
                </a:tc>
                <a:tc>
                  <a:txBody>
                    <a:bodyPr/>
                    <a:lstStyle/>
                    <a:p>
                      <a:pPr algn="ctr"/>
                      <a:r>
                        <a:rPr lang="en-US">
                          <a:latin typeface="Times New Roman" panose="02020603050405020304" pitchFamily="18" charset="0"/>
                        </a:rPr>
                        <a:t>(3)</a:t>
                      </a:r>
                      <a:endParaRPr lang="en-US"/>
                    </a:p>
                  </a:txBody>
                  <a:tcPr anchor="b"/>
                </a:tc>
                <a:tc>
                  <a:txBody>
                    <a:bodyPr/>
                    <a:lstStyle/>
                    <a:p>
                      <a:pPr algn="ctr"/>
                      <a:r>
                        <a:rPr lang="en-US">
                          <a:latin typeface="Times New Roman" panose="02020603050405020304" pitchFamily="18" charset="0"/>
                        </a:rPr>
                        <a:t>(4)</a:t>
                      </a:r>
                      <a:endParaRPr lang="en-US"/>
                    </a:p>
                  </a:txBody>
                  <a:tcPr anchor="b"/>
                </a:tc>
                <a:tc>
                  <a:txBody>
                    <a:bodyPr/>
                    <a:lstStyle/>
                    <a:p>
                      <a:pPr algn="ctr"/>
                      <a:r>
                        <a:rPr lang="en-US" dirty="0">
                          <a:latin typeface="Times New Roman" panose="02020603050405020304" pitchFamily="18" charset="0"/>
                        </a:rPr>
                        <a:t>(5)</a:t>
                      </a:r>
                      <a:endParaRPr lang="en-US" dirty="0"/>
                    </a:p>
                  </a:txBody>
                  <a:tcPr anchor="b"/>
                </a:tc>
                <a:tc>
                  <a:txBody>
                    <a:bodyPr/>
                    <a:lstStyle/>
                    <a:p>
                      <a:pPr algn="ctr"/>
                      <a:r>
                        <a:rPr lang="en-US">
                          <a:latin typeface="Times New Roman" panose="02020603050405020304" pitchFamily="18" charset="0"/>
                        </a:rPr>
                        <a:t>(6)</a:t>
                      </a:r>
                      <a:endParaRPr lang="en-US"/>
                    </a:p>
                  </a:txBody>
                  <a:tcPr anchor="b"/>
                </a:tc>
                <a:tc>
                  <a:txBody>
                    <a:bodyPr/>
                    <a:lstStyle/>
                    <a:p>
                      <a:pPr algn="ctr"/>
                      <a:r>
                        <a:rPr lang="en-US">
                          <a:latin typeface="Times New Roman" panose="02020603050405020304" pitchFamily="18" charset="0"/>
                        </a:rPr>
                        <a:t>(7)</a:t>
                      </a:r>
                      <a:endParaRPr lang="en-US"/>
                    </a:p>
                  </a:txBody>
                  <a:tcPr anchor="b"/>
                </a:tc>
                <a:tc>
                  <a:txBody>
                    <a:bodyPr/>
                    <a:lstStyle/>
                    <a:p>
                      <a:pPr algn="ctr"/>
                      <a:r>
                        <a:rPr lang="en-US">
                          <a:latin typeface="Times New Roman" panose="02020603050405020304" pitchFamily="18" charset="0"/>
                        </a:rPr>
                        <a:t>(8)</a:t>
                      </a:r>
                      <a:endParaRPr lang="en-US"/>
                    </a:p>
                  </a:txBody>
                  <a:tcPr anchor="b"/>
                </a:tc>
                <a:extLst>
                  <a:ext uri="{0D108BD9-81ED-4DB2-BD59-A6C34878D82A}">
                    <a16:rowId xmlns:a16="http://schemas.microsoft.com/office/drawing/2014/main" val="10000"/>
                  </a:ext>
                </a:extLst>
              </a:tr>
              <a:tr h="382169">
                <a:tc>
                  <a:txBody>
                    <a:bodyPr/>
                    <a:lstStyle/>
                    <a:p>
                      <a:pPr algn="l"/>
                      <a:r>
                        <a:rPr lang="en-US" dirty="0">
                          <a:latin typeface="SWISS"/>
                        </a:rPr>
                        <a:t>Co:</a:t>
                      </a:r>
                    </a:p>
                  </a:txBody>
                  <a:tcPr anchor="b"/>
                </a:tc>
                <a:tc>
                  <a:txBody>
                    <a:bodyPr/>
                    <a:lstStyle/>
                    <a:p>
                      <a:pPr algn="r"/>
                      <a:r>
                        <a:rPr lang="en-US">
                          <a:latin typeface="SWISS"/>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dirty="0">
                          <a:latin typeface="SWISS"/>
                        </a:rPr>
                        <a:t>Weighted</a:t>
                      </a:r>
                    </a:p>
                  </a:txBody>
                  <a:tcPr anchor="b"/>
                </a:tc>
                <a:tc>
                  <a:txBody>
                    <a:bodyPr/>
                    <a:lstStyle/>
                    <a:p>
                      <a:pPr algn="r"/>
                      <a:r>
                        <a:rPr lang="en-US" dirty="0">
                          <a:latin typeface="SWISS"/>
                        </a:rPr>
                        <a:t> </a:t>
                      </a:r>
                    </a:p>
                  </a:txBody>
                  <a:tcPr anchor="b"/>
                </a:tc>
                <a:tc>
                  <a:txBody>
                    <a:bodyPr/>
                    <a:lstStyle/>
                    <a:p>
                      <a:pPr algn="r"/>
                      <a:r>
                        <a:rPr lang="en-US" dirty="0">
                          <a:latin typeface="SWISS"/>
                        </a:rPr>
                        <a:t>Weighted</a:t>
                      </a:r>
                    </a:p>
                  </a:txBody>
                  <a:tcPr anchor="b"/>
                </a:tc>
                <a:extLst>
                  <a:ext uri="{0D108BD9-81ED-4DB2-BD59-A6C34878D82A}">
                    <a16:rowId xmlns:a16="http://schemas.microsoft.com/office/drawing/2014/main" val="10001"/>
                  </a:ext>
                </a:extLst>
              </a:tr>
              <a:tr h="382169">
                <a:tc>
                  <a:txBody>
                    <a:bodyPr/>
                    <a:lstStyle/>
                    <a:p>
                      <a:pPr algn="l"/>
                      <a:r>
                        <a:rPr lang="en-US" dirty="0">
                          <a:latin typeface="SWISS"/>
                        </a:rPr>
                        <a:t>Sample</a:t>
                      </a:r>
                    </a:p>
                  </a:txBody>
                  <a:tcPr anchor="b"/>
                </a:tc>
                <a:tc>
                  <a:txBody>
                    <a:bodyPr/>
                    <a:lstStyle/>
                    <a:p>
                      <a:pPr algn="r"/>
                      <a:r>
                        <a:rPr lang="en-US" dirty="0" smtClean="0">
                          <a:latin typeface="SWISS"/>
                        </a:rPr>
                        <a:t>8-Year</a:t>
                      </a:r>
                      <a:r>
                        <a:rPr lang="en-US" dirty="0">
                          <a:latin typeface="SWISS"/>
                        </a:rPr>
                        <a:t> </a:t>
                      </a:r>
                    </a:p>
                  </a:txBody>
                  <a:tcPr anchor="b"/>
                </a:tc>
                <a:tc>
                  <a:txBody>
                    <a:bodyPr/>
                    <a:lstStyle/>
                    <a:p>
                      <a:pPr algn="r"/>
                      <a:r>
                        <a:rPr lang="en-US" dirty="0" smtClean="0">
                          <a:latin typeface="SWISS"/>
                        </a:rPr>
                        <a:t>8-Year</a:t>
                      </a:r>
                      <a:r>
                        <a:rPr lang="en-US" dirty="0">
                          <a:latin typeface="SWISS"/>
                        </a:rPr>
                        <a:t> </a:t>
                      </a:r>
                    </a:p>
                  </a:txBody>
                  <a:tcPr anchor="b"/>
                </a:tc>
                <a:tc>
                  <a:txBody>
                    <a:bodyPr/>
                    <a:lstStyle/>
                    <a:p>
                      <a:pPr algn="r"/>
                      <a:r>
                        <a:rPr lang="en-US">
                          <a:latin typeface="SWISS"/>
                        </a:rPr>
                        <a:t> </a:t>
                      </a:r>
                    </a:p>
                  </a:txBody>
                  <a:tcPr anchor="b"/>
                </a:tc>
                <a:tc>
                  <a:txBody>
                    <a:bodyPr/>
                    <a:lstStyle/>
                    <a:p>
                      <a:pPr algn="r"/>
                      <a:r>
                        <a:rPr lang="en-US" dirty="0" smtClean="0">
                          <a:latin typeface="SWISS"/>
                        </a:rPr>
                        <a:t>8-Year</a:t>
                      </a:r>
                      <a:r>
                        <a:rPr lang="en-US" dirty="0">
                          <a:latin typeface="SWISS"/>
                        </a:rPr>
                        <a:t> </a:t>
                      </a:r>
                    </a:p>
                  </a:txBody>
                  <a:tcPr anchor="b"/>
                </a:tc>
                <a:tc>
                  <a:txBody>
                    <a:bodyPr/>
                    <a:lstStyle/>
                    <a:p>
                      <a:pPr algn="r"/>
                      <a:r>
                        <a:rPr lang="en-US">
                          <a:latin typeface="SWISS"/>
                        </a:rPr>
                        <a:t> </a:t>
                      </a:r>
                    </a:p>
                  </a:txBody>
                  <a:tcPr anchor="b"/>
                </a:tc>
                <a:tc>
                  <a:txBody>
                    <a:bodyPr/>
                    <a:lstStyle/>
                    <a:p>
                      <a:pPr algn="r"/>
                      <a:r>
                        <a:rPr lang="en-US">
                          <a:latin typeface="SWISS"/>
                        </a:rPr>
                        <a:t>Landlord</a:t>
                      </a:r>
                    </a:p>
                  </a:txBody>
                  <a:tcPr anchor="b"/>
                </a:tc>
                <a:tc>
                  <a:txBody>
                    <a:bodyPr/>
                    <a:lstStyle/>
                    <a:p>
                      <a:pPr algn="r"/>
                      <a:r>
                        <a:rPr lang="en-US">
                          <a:latin typeface="SWISS"/>
                        </a:rPr>
                        <a:t>Landlord</a:t>
                      </a:r>
                    </a:p>
                  </a:txBody>
                  <a:tcPr anchor="b"/>
                </a:tc>
                <a:tc>
                  <a:txBody>
                    <a:bodyPr/>
                    <a:lstStyle/>
                    <a:p>
                      <a:pPr algn="r"/>
                      <a:r>
                        <a:rPr lang="en-US">
                          <a:latin typeface="SWISS"/>
                        </a:rPr>
                        <a:t>Landlord</a:t>
                      </a:r>
                    </a:p>
                  </a:txBody>
                  <a:tcPr anchor="b"/>
                </a:tc>
                <a:extLst>
                  <a:ext uri="{0D108BD9-81ED-4DB2-BD59-A6C34878D82A}">
                    <a16:rowId xmlns:a16="http://schemas.microsoft.com/office/drawing/2014/main" val="10002"/>
                  </a:ext>
                </a:extLst>
              </a:tr>
              <a:tr h="453689">
                <a:tc>
                  <a:txBody>
                    <a:bodyPr/>
                    <a:lstStyle/>
                    <a:p>
                      <a:pPr algn="r"/>
                      <a:endParaRPr lang="en-US" dirty="0">
                        <a:latin typeface="SWISS"/>
                      </a:endParaRPr>
                    </a:p>
                  </a:txBody>
                  <a:tcPr anchor="b"/>
                </a:tc>
                <a:tc>
                  <a:txBody>
                    <a:bodyPr/>
                    <a:lstStyle/>
                    <a:p>
                      <a:pPr algn="r"/>
                      <a:r>
                        <a:rPr lang="en-US" dirty="0" smtClean="0">
                          <a:latin typeface="SWISS"/>
                        </a:rPr>
                        <a:t>Average</a:t>
                      </a:r>
                      <a:endParaRPr lang="en-US" dirty="0">
                        <a:latin typeface="SWISS"/>
                      </a:endParaRPr>
                    </a:p>
                  </a:txBody>
                  <a:tcPr anchor="b"/>
                </a:tc>
                <a:tc>
                  <a:txBody>
                    <a:bodyPr/>
                    <a:lstStyle/>
                    <a:p>
                      <a:pPr algn="r"/>
                      <a:r>
                        <a:rPr lang="en-US" dirty="0" smtClean="0">
                          <a:latin typeface="SWISS"/>
                        </a:rPr>
                        <a:t>Average</a:t>
                      </a:r>
                      <a:endParaRPr lang="en-US" dirty="0">
                        <a:latin typeface="SWISS"/>
                      </a:endParaRPr>
                    </a:p>
                  </a:txBody>
                  <a:tcPr anchor="b"/>
                </a:tc>
                <a:tc>
                  <a:txBody>
                    <a:bodyPr/>
                    <a:lstStyle/>
                    <a:p>
                      <a:pPr algn="r"/>
                      <a:r>
                        <a:rPr lang="en-US" dirty="0">
                          <a:latin typeface="SWISS"/>
                        </a:rPr>
                        <a:t>Gross</a:t>
                      </a:r>
                    </a:p>
                  </a:txBody>
                  <a:tcPr anchor="b"/>
                </a:tc>
                <a:tc>
                  <a:txBody>
                    <a:bodyPr/>
                    <a:lstStyle/>
                    <a:p>
                      <a:pPr algn="r"/>
                      <a:r>
                        <a:rPr lang="en-US" dirty="0" smtClean="0">
                          <a:latin typeface="SWISS"/>
                        </a:rPr>
                        <a:t>Average</a:t>
                      </a:r>
                      <a:endParaRPr lang="en-US" dirty="0">
                        <a:latin typeface="SWISS"/>
                      </a:endParaRPr>
                    </a:p>
                  </a:txBody>
                  <a:tcPr anchor="b"/>
                </a:tc>
                <a:tc>
                  <a:txBody>
                    <a:bodyPr/>
                    <a:lstStyle/>
                    <a:p>
                      <a:pPr algn="r"/>
                      <a:r>
                        <a:rPr lang="en-US" dirty="0">
                          <a:latin typeface="SWISS"/>
                        </a:rPr>
                        <a:t>Landlord</a:t>
                      </a:r>
                    </a:p>
                  </a:txBody>
                  <a:tcPr anchor="b"/>
                </a:tc>
                <a:tc>
                  <a:txBody>
                    <a:bodyPr/>
                    <a:lstStyle/>
                    <a:p>
                      <a:pPr algn="r"/>
                      <a:r>
                        <a:rPr lang="en-US" dirty="0">
                          <a:latin typeface="SWISS"/>
                        </a:rPr>
                        <a:t>Gross</a:t>
                      </a:r>
                    </a:p>
                  </a:txBody>
                  <a:tcPr anchor="b"/>
                </a:tc>
                <a:tc>
                  <a:txBody>
                    <a:bodyPr/>
                    <a:lstStyle/>
                    <a:p>
                      <a:pPr algn="r"/>
                      <a:r>
                        <a:rPr lang="en-US" dirty="0">
                          <a:latin typeface="SWISS"/>
                        </a:rPr>
                        <a:t>Production</a:t>
                      </a:r>
                    </a:p>
                  </a:txBody>
                  <a:tcPr anchor="b"/>
                </a:tc>
                <a:tc>
                  <a:txBody>
                    <a:bodyPr/>
                    <a:lstStyle/>
                    <a:p>
                      <a:pPr algn="r"/>
                      <a:r>
                        <a:rPr lang="en-US" dirty="0">
                          <a:latin typeface="SWISS"/>
                        </a:rPr>
                        <a:t>Production</a:t>
                      </a:r>
                    </a:p>
                  </a:txBody>
                  <a:tcPr anchor="b"/>
                </a:tc>
                <a:extLst>
                  <a:ext uri="{0D108BD9-81ED-4DB2-BD59-A6C34878D82A}">
                    <a16:rowId xmlns:a16="http://schemas.microsoft.com/office/drawing/2014/main" val="10003"/>
                  </a:ext>
                </a:extLst>
              </a:tr>
              <a:tr h="361044">
                <a:tc>
                  <a:txBody>
                    <a:bodyPr/>
                    <a:lstStyle/>
                    <a:p>
                      <a:pPr algn="r"/>
                      <a:r>
                        <a:rPr lang="en-US" dirty="0">
                          <a:latin typeface="SWISS"/>
                        </a:rPr>
                        <a:t>Crop</a:t>
                      </a:r>
                    </a:p>
                  </a:txBody>
                  <a:tcPr anchor="b"/>
                </a:tc>
                <a:tc>
                  <a:txBody>
                    <a:bodyPr/>
                    <a:lstStyle/>
                    <a:p>
                      <a:pPr algn="r"/>
                      <a:r>
                        <a:rPr lang="en-US" dirty="0">
                          <a:latin typeface="SWISS"/>
                        </a:rPr>
                        <a:t>Yield</a:t>
                      </a:r>
                    </a:p>
                  </a:txBody>
                  <a:tcPr anchor="b"/>
                </a:tc>
                <a:tc>
                  <a:txBody>
                    <a:bodyPr/>
                    <a:lstStyle/>
                    <a:p>
                      <a:pPr algn="r"/>
                      <a:r>
                        <a:rPr lang="en-US" dirty="0">
                          <a:latin typeface="SWISS"/>
                        </a:rPr>
                        <a:t>Price</a:t>
                      </a:r>
                    </a:p>
                  </a:txBody>
                  <a:tcPr anchor="b"/>
                </a:tc>
                <a:tc>
                  <a:txBody>
                    <a:bodyPr/>
                    <a:lstStyle/>
                    <a:p>
                      <a:pPr algn="r"/>
                      <a:r>
                        <a:rPr lang="en-US" dirty="0">
                          <a:latin typeface="SWISS"/>
                        </a:rPr>
                        <a:t>Income</a:t>
                      </a:r>
                    </a:p>
                  </a:txBody>
                  <a:tcPr anchor="b"/>
                </a:tc>
                <a:tc>
                  <a:txBody>
                    <a:bodyPr/>
                    <a:lstStyle/>
                    <a:p>
                      <a:pPr algn="r"/>
                      <a:r>
                        <a:rPr lang="en-US" dirty="0" smtClean="0">
                          <a:latin typeface="SWISS"/>
                        </a:rPr>
                        <a:t>Crop Mix</a:t>
                      </a:r>
                      <a:endParaRPr lang="en-US" dirty="0">
                        <a:latin typeface="SWISS"/>
                      </a:endParaRPr>
                    </a:p>
                  </a:txBody>
                  <a:tcPr anchor="b"/>
                </a:tc>
                <a:tc>
                  <a:txBody>
                    <a:bodyPr/>
                    <a:lstStyle/>
                    <a:p>
                      <a:pPr algn="r"/>
                      <a:r>
                        <a:rPr lang="en-US" dirty="0">
                          <a:latin typeface="SWISS"/>
                        </a:rPr>
                        <a:t>Share</a:t>
                      </a:r>
                    </a:p>
                  </a:txBody>
                  <a:tcPr anchor="b"/>
                </a:tc>
                <a:tc>
                  <a:txBody>
                    <a:bodyPr/>
                    <a:lstStyle/>
                    <a:p>
                      <a:pPr algn="r"/>
                      <a:r>
                        <a:rPr lang="en-US" dirty="0">
                          <a:latin typeface="SWISS"/>
                        </a:rPr>
                        <a:t>Income</a:t>
                      </a:r>
                    </a:p>
                  </a:txBody>
                  <a:tcPr anchor="b"/>
                </a:tc>
                <a:tc>
                  <a:txBody>
                    <a:bodyPr/>
                    <a:lstStyle/>
                    <a:p>
                      <a:pPr algn="r"/>
                      <a:r>
                        <a:rPr lang="en-US" dirty="0">
                          <a:latin typeface="SWISS"/>
                        </a:rPr>
                        <a:t>Costs</a:t>
                      </a:r>
                    </a:p>
                  </a:txBody>
                  <a:tcPr anchor="b"/>
                </a:tc>
                <a:tc>
                  <a:txBody>
                    <a:bodyPr/>
                    <a:lstStyle/>
                    <a:p>
                      <a:pPr algn="r"/>
                      <a:r>
                        <a:rPr lang="en-US" dirty="0">
                          <a:latin typeface="SWISS"/>
                        </a:rPr>
                        <a:t>Costs</a:t>
                      </a:r>
                    </a:p>
                  </a:txBody>
                  <a:tcPr anchor="b"/>
                </a:tc>
                <a:extLst>
                  <a:ext uri="{0D108BD9-81ED-4DB2-BD59-A6C34878D82A}">
                    <a16:rowId xmlns:a16="http://schemas.microsoft.com/office/drawing/2014/main" val="10004"/>
                  </a:ext>
                </a:extLst>
              </a:tr>
              <a:tr h="382169">
                <a:tc>
                  <a:txBody>
                    <a:bodyPr/>
                    <a:lstStyle/>
                    <a:p>
                      <a:pPr algn="r"/>
                      <a:r>
                        <a:rPr lang="en-US" dirty="0">
                          <a:latin typeface="SWISS"/>
                        </a:rPr>
                        <a:t> </a:t>
                      </a:r>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dirty="0">
                          <a:latin typeface="Times New Roman" panose="02020603050405020304" pitchFamily="18" charset="0"/>
                        </a:rPr>
                        <a:t> </a:t>
                      </a:r>
                      <a:endParaRPr lang="en-US" dirty="0"/>
                    </a:p>
                  </a:txBody>
                  <a:tcPr anchor="b"/>
                </a:tc>
                <a:extLst>
                  <a:ext uri="{0D108BD9-81ED-4DB2-BD59-A6C34878D82A}">
                    <a16:rowId xmlns:a16="http://schemas.microsoft.com/office/drawing/2014/main" val="10005"/>
                  </a:ext>
                </a:extLst>
              </a:tr>
              <a:tr h="382169">
                <a:tc>
                  <a:txBody>
                    <a:bodyPr/>
                    <a:lstStyle/>
                    <a:p>
                      <a:pPr algn="r"/>
                      <a:r>
                        <a:rPr lang="en-US" dirty="0">
                          <a:latin typeface="SWISS"/>
                        </a:rPr>
                        <a:t>wheat</a:t>
                      </a:r>
                    </a:p>
                  </a:txBody>
                  <a:tcPr anchor="b"/>
                </a:tc>
                <a:tc>
                  <a:txBody>
                    <a:bodyPr/>
                    <a:lstStyle/>
                    <a:p>
                      <a:pPr algn="r"/>
                      <a:r>
                        <a:rPr lang="en-US">
                          <a:latin typeface="Times New Roman" panose="02020603050405020304" pitchFamily="18" charset="0"/>
                        </a:rPr>
                        <a:t>24.9</a:t>
                      </a:r>
                      <a:endParaRPr lang="en-US"/>
                    </a:p>
                  </a:txBody>
                  <a:tcPr anchor="b"/>
                </a:tc>
                <a:tc>
                  <a:txBody>
                    <a:bodyPr/>
                    <a:lstStyle/>
                    <a:p>
                      <a:pPr algn="r"/>
                      <a:r>
                        <a:rPr lang="en-US" smtClean="0">
                          <a:latin typeface="Times New Roman" panose="02020603050405020304" pitchFamily="18" charset="0"/>
                        </a:rPr>
                        <a:t>$6.34</a:t>
                      </a:r>
                      <a:endParaRPr lang="en-US" dirty="0"/>
                    </a:p>
                  </a:txBody>
                  <a:tcPr anchor="b"/>
                </a:tc>
                <a:tc>
                  <a:txBody>
                    <a:bodyPr/>
                    <a:lstStyle/>
                    <a:p>
                      <a:pPr algn="r"/>
                      <a:r>
                        <a:rPr lang="en-US" smtClean="0">
                          <a:latin typeface="Times New Roman" panose="02020603050405020304" pitchFamily="18" charset="0"/>
                        </a:rPr>
                        <a:t>$157.95</a:t>
                      </a:r>
                      <a:endParaRPr lang="en-US" dirty="0"/>
                    </a:p>
                  </a:txBody>
                  <a:tcPr anchor="b"/>
                </a:tc>
                <a:tc>
                  <a:txBody>
                    <a:bodyPr/>
                    <a:lstStyle/>
                    <a:p>
                      <a:pPr algn="r"/>
                      <a:r>
                        <a:rPr lang="en-US">
                          <a:latin typeface="Times New Roman" panose="02020603050405020304" pitchFamily="18" charset="0"/>
                        </a:rPr>
                        <a:t>0.518</a:t>
                      </a:r>
                      <a:endParaRPr lang="en-US"/>
                    </a:p>
                  </a:txBody>
                  <a:tcPr anchor="b"/>
                </a:tc>
                <a:tc>
                  <a:txBody>
                    <a:bodyPr/>
                    <a:lstStyle/>
                    <a:p>
                      <a:pPr algn="r"/>
                      <a:r>
                        <a:rPr lang="en-US" dirty="0">
                          <a:latin typeface="Times New Roman" panose="02020603050405020304" pitchFamily="18" charset="0"/>
                        </a:rPr>
                        <a:t>0.33</a:t>
                      </a:r>
                      <a:endParaRPr lang="en-US" dirty="0"/>
                    </a:p>
                  </a:txBody>
                  <a:tcPr anchor="b"/>
                </a:tc>
                <a:tc>
                  <a:txBody>
                    <a:bodyPr/>
                    <a:lstStyle/>
                    <a:p>
                      <a:pPr algn="r"/>
                      <a:r>
                        <a:rPr lang="en-US" smtClean="0">
                          <a:latin typeface="Times New Roman" panose="02020603050405020304" pitchFamily="18" charset="0"/>
                        </a:rPr>
                        <a:t>$27.29</a:t>
                      </a:r>
                      <a:endParaRPr lang="en-US" dirty="0"/>
                    </a:p>
                  </a:txBody>
                  <a:tcPr anchor="b"/>
                </a:tc>
                <a:tc>
                  <a:txBody>
                    <a:bodyPr/>
                    <a:lstStyle/>
                    <a:p>
                      <a:pPr algn="r"/>
                      <a:r>
                        <a:rPr lang="en-US" smtClean="0">
                          <a:latin typeface="Times New Roman" panose="02020603050405020304" pitchFamily="18" charset="0"/>
                        </a:rPr>
                        <a:t>$17.78</a:t>
                      </a:r>
                      <a:endParaRPr lang="en-US" dirty="0"/>
                    </a:p>
                  </a:txBody>
                  <a:tcPr anchor="b"/>
                </a:tc>
                <a:tc>
                  <a:txBody>
                    <a:bodyPr/>
                    <a:lstStyle/>
                    <a:p>
                      <a:pPr algn="r"/>
                      <a:r>
                        <a:rPr lang="en-US" smtClean="0">
                          <a:latin typeface="Times New Roman" panose="02020603050405020304" pitchFamily="18" charset="0"/>
                        </a:rPr>
                        <a:t>$9.21</a:t>
                      </a:r>
                      <a:endParaRPr lang="en-US" dirty="0"/>
                    </a:p>
                  </a:txBody>
                  <a:tcPr anchor="b"/>
                </a:tc>
                <a:extLst>
                  <a:ext uri="{0D108BD9-81ED-4DB2-BD59-A6C34878D82A}">
                    <a16:rowId xmlns:a16="http://schemas.microsoft.com/office/drawing/2014/main" val="10006"/>
                  </a:ext>
                </a:extLst>
              </a:tr>
              <a:tr h="382169">
                <a:tc>
                  <a:txBody>
                    <a:bodyPr/>
                    <a:lstStyle/>
                    <a:p>
                      <a:pPr algn="r"/>
                      <a:r>
                        <a:rPr lang="en-US" dirty="0">
                          <a:latin typeface="SWISS"/>
                        </a:rPr>
                        <a:t>sorghum</a:t>
                      </a:r>
                    </a:p>
                  </a:txBody>
                  <a:tcPr anchor="b"/>
                </a:tc>
                <a:tc>
                  <a:txBody>
                    <a:bodyPr/>
                    <a:lstStyle/>
                    <a:p>
                      <a:pPr algn="r"/>
                      <a:r>
                        <a:rPr lang="en-US">
                          <a:latin typeface="Times New Roman" panose="02020603050405020304" pitchFamily="18" charset="0"/>
                        </a:rPr>
                        <a:t>54.3</a:t>
                      </a:r>
                      <a:endParaRPr lang="en-US"/>
                    </a:p>
                  </a:txBody>
                  <a:tcPr anchor="b"/>
                </a:tc>
                <a:tc>
                  <a:txBody>
                    <a:bodyPr/>
                    <a:lstStyle/>
                    <a:p>
                      <a:pPr algn="r"/>
                      <a:r>
                        <a:rPr lang="en-US">
                          <a:latin typeface="Times New Roman" panose="02020603050405020304" pitchFamily="18" charset="0"/>
                        </a:rPr>
                        <a:t>4.86</a:t>
                      </a:r>
                      <a:endParaRPr lang="en-US"/>
                    </a:p>
                  </a:txBody>
                  <a:tcPr anchor="b"/>
                </a:tc>
                <a:tc>
                  <a:txBody>
                    <a:bodyPr/>
                    <a:lstStyle/>
                    <a:p>
                      <a:pPr algn="r"/>
                      <a:r>
                        <a:rPr lang="en-US" smtClean="0">
                          <a:latin typeface="Times New Roman" panose="02020603050405020304" pitchFamily="18" charset="0"/>
                        </a:rPr>
                        <a:t>$263.72</a:t>
                      </a:r>
                      <a:endParaRPr lang="en-US" dirty="0"/>
                    </a:p>
                  </a:txBody>
                  <a:tcPr anchor="b"/>
                </a:tc>
                <a:tc>
                  <a:txBody>
                    <a:bodyPr/>
                    <a:lstStyle/>
                    <a:p>
                      <a:pPr algn="r"/>
                      <a:r>
                        <a:rPr lang="en-US">
                          <a:latin typeface="Times New Roman" panose="02020603050405020304" pitchFamily="18" charset="0"/>
                        </a:rPr>
                        <a:t>0.066</a:t>
                      </a:r>
                      <a:endParaRPr lang="en-US"/>
                    </a:p>
                  </a:txBody>
                  <a:tcPr anchor="b"/>
                </a:tc>
                <a:tc>
                  <a:txBody>
                    <a:bodyPr/>
                    <a:lstStyle/>
                    <a:p>
                      <a:pPr algn="r"/>
                      <a:r>
                        <a:rPr lang="en-US" dirty="0">
                          <a:latin typeface="Times New Roman" panose="02020603050405020304" pitchFamily="18" charset="0"/>
                        </a:rPr>
                        <a:t>0.33</a:t>
                      </a:r>
                      <a:endParaRPr lang="en-US" dirty="0"/>
                    </a:p>
                  </a:txBody>
                  <a:tcPr anchor="b"/>
                </a:tc>
                <a:tc>
                  <a:txBody>
                    <a:bodyPr/>
                    <a:lstStyle/>
                    <a:p>
                      <a:pPr algn="r"/>
                      <a:r>
                        <a:rPr lang="en-US">
                          <a:latin typeface="Times New Roman" panose="02020603050405020304" pitchFamily="18" charset="0"/>
                        </a:rPr>
                        <a:t>5.85</a:t>
                      </a:r>
                      <a:endParaRPr lang="en-US"/>
                    </a:p>
                  </a:txBody>
                  <a:tcPr anchor="b"/>
                </a:tc>
                <a:tc>
                  <a:txBody>
                    <a:bodyPr/>
                    <a:lstStyle/>
                    <a:p>
                      <a:pPr algn="r"/>
                      <a:r>
                        <a:rPr lang="en-US">
                          <a:latin typeface="Times New Roman" panose="02020603050405020304" pitchFamily="18" charset="0"/>
                        </a:rPr>
                        <a:t>34.16</a:t>
                      </a:r>
                      <a:endParaRPr lang="en-US"/>
                    </a:p>
                  </a:txBody>
                  <a:tcPr anchor="b"/>
                </a:tc>
                <a:tc>
                  <a:txBody>
                    <a:bodyPr/>
                    <a:lstStyle/>
                    <a:p>
                      <a:pPr algn="r"/>
                      <a:r>
                        <a:rPr lang="en-US">
                          <a:latin typeface="Times New Roman" panose="02020603050405020304" pitchFamily="18" charset="0"/>
                        </a:rPr>
                        <a:t>2.27</a:t>
                      </a:r>
                      <a:endParaRPr lang="en-US"/>
                    </a:p>
                  </a:txBody>
                  <a:tcPr anchor="b"/>
                </a:tc>
                <a:extLst>
                  <a:ext uri="{0D108BD9-81ED-4DB2-BD59-A6C34878D82A}">
                    <a16:rowId xmlns:a16="http://schemas.microsoft.com/office/drawing/2014/main" val="10007"/>
                  </a:ext>
                </a:extLst>
              </a:tr>
              <a:tr h="382169">
                <a:tc>
                  <a:txBody>
                    <a:bodyPr/>
                    <a:lstStyle/>
                    <a:p>
                      <a:pPr algn="r"/>
                      <a:r>
                        <a:rPr lang="en-US" dirty="0">
                          <a:latin typeface="SWISS"/>
                        </a:rPr>
                        <a:t>corn</a:t>
                      </a:r>
                    </a:p>
                  </a:txBody>
                  <a:tcPr anchor="b"/>
                </a:tc>
                <a:tc>
                  <a:txBody>
                    <a:bodyPr/>
                    <a:lstStyle/>
                    <a:p>
                      <a:pPr algn="r"/>
                      <a:r>
                        <a:rPr lang="en-US" dirty="0">
                          <a:solidFill>
                            <a:srgbClr val="FF0000"/>
                          </a:solidFill>
                          <a:latin typeface="Times New Roman" panose="02020603050405020304" pitchFamily="18" charset="0"/>
                        </a:rPr>
                        <a:t>71.4</a:t>
                      </a:r>
                      <a:endParaRPr lang="en-US" dirty="0">
                        <a:solidFill>
                          <a:srgbClr val="FF0000"/>
                        </a:solidFill>
                      </a:endParaRPr>
                    </a:p>
                  </a:txBody>
                  <a:tcPr anchor="b"/>
                </a:tc>
                <a:tc>
                  <a:txBody>
                    <a:bodyPr/>
                    <a:lstStyle/>
                    <a:p>
                      <a:pPr algn="r"/>
                      <a:r>
                        <a:rPr lang="en-US" dirty="0">
                          <a:solidFill>
                            <a:srgbClr val="FF0000"/>
                          </a:solidFill>
                          <a:latin typeface="Times New Roman" panose="02020603050405020304" pitchFamily="18" charset="0"/>
                        </a:rPr>
                        <a:t>4.72</a:t>
                      </a:r>
                      <a:endParaRPr lang="en-US" dirty="0">
                        <a:solidFill>
                          <a:srgbClr val="FF0000"/>
                        </a:solidFill>
                      </a:endParaRPr>
                    </a:p>
                  </a:txBody>
                  <a:tcPr anchor="b"/>
                </a:tc>
                <a:tc>
                  <a:txBody>
                    <a:bodyPr/>
                    <a:lstStyle/>
                    <a:p>
                      <a:pPr algn="r"/>
                      <a:r>
                        <a:rPr lang="en-US" dirty="0">
                          <a:latin typeface="Times New Roman" panose="02020603050405020304" pitchFamily="18" charset="0"/>
                        </a:rPr>
                        <a:t>337.05</a:t>
                      </a:r>
                      <a:endParaRPr lang="en-US" dirty="0"/>
                    </a:p>
                  </a:txBody>
                  <a:tcPr anchor="b"/>
                </a:tc>
                <a:tc>
                  <a:txBody>
                    <a:bodyPr/>
                    <a:lstStyle/>
                    <a:p>
                      <a:pPr algn="r"/>
                      <a:r>
                        <a:rPr lang="en-US" dirty="0">
                          <a:solidFill>
                            <a:srgbClr val="FF0000"/>
                          </a:solidFill>
                          <a:latin typeface="Times New Roman" panose="02020603050405020304" pitchFamily="18" charset="0"/>
                        </a:rPr>
                        <a:t>0.415</a:t>
                      </a:r>
                      <a:endParaRPr lang="en-US" dirty="0">
                        <a:solidFill>
                          <a:srgbClr val="FF0000"/>
                        </a:solidFill>
                      </a:endParaRPr>
                    </a:p>
                  </a:txBody>
                  <a:tcPr anchor="b"/>
                </a:tc>
                <a:tc>
                  <a:txBody>
                    <a:bodyPr/>
                    <a:lstStyle/>
                    <a:p>
                      <a:pPr algn="r"/>
                      <a:r>
                        <a:rPr lang="en-US">
                          <a:latin typeface="Times New Roman" panose="02020603050405020304" pitchFamily="18" charset="0"/>
                        </a:rPr>
                        <a:t>0.33</a:t>
                      </a:r>
                      <a:endParaRPr lang="en-US"/>
                    </a:p>
                  </a:txBody>
                  <a:tcPr anchor="b"/>
                </a:tc>
                <a:tc>
                  <a:txBody>
                    <a:bodyPr/>
                    <a:lstStyle/>
                    <a:p>
                      <a:pPr algn="r"/>
                      <a:r>
                        <a:rPr lang="en-US">
                          <a:latin typeface="Times New Roman" panose="02020603050405020304" pitchFamily="18" charset="0"/>
                        </a:rPr>
                        <a:t>46.65</a:t>
                      </a:r>
                      <a:endParaRPr lang="en-US"/>
                    </a:p>
                  </a:txBody>
                  <a:tcPr anchor="b"/>
                </a:tc>
                <a:tc>
                  <a:txBody>
                    <a:bodyPr/>
                    <a:lstStyle/>
                    <a:p>
                      <a:pPr algn="r"/>
                      <a:r>
                        <a:rPr lang="en-US" dirty="0">
                          <a:solidFill>
                            <a:srgbClr val="FF0000"/>
                          </a:solidFill>
                          <a:latin typeface="Times New Roman" panose="02020603050405020304" pitchFamily="18" charset="0"/>
                        </a:rPr>
                        <a:t>37.14</a:t>
                      </a:r>
                      <a:endParaRPr lang="en-US" dirty="0">
                        <a:solidFill>
                          <a:srgbClr val="FF0000"/>
                        </a:solidFill>
                      </a:endParaRPr>
                    </a:p>
                  </a:txBody>
                  <a:tcPr anchor="b"/>
                </a:tc>
                <a:tc>
                  <a:txBody>
                    <a:bodyPr/>
                    <a:lstStyle/>
                    <a:p>
                      <a:pPr algn="r"/>
                      <a:r>
                        <a:rPr lang="en-US" dirty="0">
                          <a:latin typeface="Times New Roman" panose="02020603050405020304" pitchFamily="18" charset="0"/>
                        </a:rPr>
                        <a:t>15.42</a:t>
                      </a:r>
                      <a:endParaRPr lang="en-US" dirty="0"/>
                    </a:p>
                  </a:txBody>
                  <a:tcPr anchor="b"/>
                </a:tc>
                <a:extLst>
                  <a:ext uri="{0D108BD9-81ED-4DB2-BD59-A6C34878D82A}">
                    <a16:rowId xmlns:a16="http://schemas.microsoft.com/office/drawing/2014/main" val="10008"/>
                  </a:ext>
                </a:extLst>
              </a:tr>
              <a:tr h="382169">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smtClean="0">
                          <a:latin typeface="Times New Roman" panose="02020603050405020304" pitchFamily="18" charset="0"/>
                        </a:rPr>
                        <a:t>$79.78</a:t>
                      </a:r>
                      <a:endParaRPr lang="en-US" dirty="0"/>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smtClean="0">
                          <a:latin typeface="Times New Roman" panose="02020603050405020304" pitchFamily="18" charset="0"/>
                        </a:rPr>
                        <a:t>$26.91</a:t>
                      </a:r>
                      <a:endParaRPr lang="en-US" dirty="0"/>
                    </a:p>
                  </a:txBody>
                  <a:tcPr anchor="b"/>
                </a:tc>
                <a:extLst>
                  <a:ext uri="{0D108BD9-81ED-4DB2-BD59-A6C34878D82A}">
                    <a16:rowId xmlns:a16="http://schemas.microsoft.com/office/drawing/2014/main" val="10009"/>
                  </a:ext>
                </a:extLst>
              </a:tr>
              <a:tr h="261417">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SWISS"/>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extLst>
                  <a:ext uri="{0D108BD9-81ED-4DB2-BD59-A6C34878D82A}">
                    <a16:rowId xmlns:a16="http://schemas.microsoft.com/office/drawing/2014/main" val="10010"/>
                  </a:ext>
                </a:extLst>
              </a:tr>
              <a:tr h="233315">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ctr"/>
                      <a:r>
                        <a:rPr lang="en-US">
                          <a:latin typeface="SWISS"/>
                        </a:rPr>
                        <a:t>=(1) * (2)</a:t>
                      </a:r>
                      <a:endParaRPr lang="en-US"/>
                    </a:p>
                  </a:txBody>
                  <a:tcPr anchor="b"/>
                </a:tc>
                <a:tc>
                  <a:txBody>
                    <a:bodyPr/>
                    <a:lstStyle/>
                    <a:p>
                      <a:pPr algn="ctr"/>
                      <a:r>
                        <a:rPr lang="en-US">
                          <a:latin typeface="Times New Roman" panose="02020603050405020304" pitchFamily="18" charset="0"/>
                        </a:rPr>
                        <a:t> </a:t>
                      </a:r>
                      <a:endParaRPr lang="en-US"/>
                    </a:p>
                  </a:txBody>
                  <a:tcPr anchor="b"/>
                </a:tc>
                <a:tc>
                  <a:txBody>
                    <a:bodyPr/>
                    <a:lstStyle/>
                    <a:p>
                      <a:pPr algn="ctr"/>
                      <a:r>
                        <a:rPr lang="en-US">
                          <a:latin typeface="Times New Roman" panose="02020603050405020304" pitchFamily="18" charset="0"/>
                        </a:rPr>
                        <a:t> </a:t>
                      </a:r>
                      <a:endParaRPr lang="en-US"/>
                    </a:p>
                  </a:txBody>
                  <a:tcPr anchor="b"/>
                </a:tc>
                <a:tc>
                  <a:txBody>
                    <a:bodyPr/>
                    <a:lstStyle/>
                    <a:p>
                      <a:pPr algn="ctr"/>
                      <a:r>
                        <a:rPr lang="en-US">
                          <a:latin typeface="SWISS"/>
                        </a:rPr>
                        <a:t>=(3) * (4) * (5)</a:t>
                      </a:r>
                      <a:endParaRPr lang="en-US"/>
                    </a:p>
                  </a:txBody>
                  <a:tcPr anchor="b"/>
                </a:tc>
                <a:tc>
                  <a:txBody>
                    <a:bodyPr/>
                    <a:lstStyle/>
                    <a:p>
                      <a:pPr algn="ctr"/>
                      <a:r>
                        <a:rPr lang="en-US">
                          <a:latin typeface="Times New Roman" panose="02020603050405020304" pitchFamily="18" charset="0"/>
                        </a:rPr>
                        <a:t> </a:t>
                      </a:r>
                      <a:endParaRPr lang="en-US"/>
                    </a:p>
                  </a:txBody>
                  <a:tcPr anchor="b"/>
                </a:tc>
                <a:tc>
                  <a:txBody>
                    <a:bodyPr/>
                    <a:lstStyle/>
                    <a:p>
                      <a:pPr algn="ctr"/>
                      <a:r>
                        <a:rPr lang="en-US" dirty="0">
                          <a:latin typeface="Times New Roman" panose="02020603050405020304" pitchFamily="18" charset="0"/>
                        </a:rPr>
                        <a:t>=(7) * (4)</a:t>
                      </a:r>
                      <a:endParaRPr lang="en-US" dirty="0"/>
                    </a:p>
                  </a:txBody>
                  <a:tcPr anchor="b"/>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960579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415" y="367990"/>
            <a:ext cx="9846797" cy="1232210"/>
          </a:xfrm>
        </p:spPr>
        <p:txBody>
          <a:bodyPr>
            <a:normAutofit/>
          </a:bodyPr>
          <a:lstStyle/>
          <a:p>
            <a:r>
              <a:rPr lang="en-US" sz="3200" dirty="0" smtClean="0">
                <a:solidFill>
                  <a:srgbClr val="C00000"/>
                </a:solidFill>
              </a:rPr>
              <a:t>2014 8-Year Average Fallow Adjusted Yield—Page 5</a:t>
            </a:r>
            <a:endParaRPr lang="en-US" sz="3200"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69610984"/>
              </p:ext>
            </p:extLst>
          </p:nvPr>
        </p:nvGraphicFramePr>
        <p:xfrm>
          <a:off x="1217611" y="1817693"/>
          <a:ext cx="10744200" cy="4765987"/>
        </p:xfrm>
        <a:graphic>
          <a:graphicData uri="http://schemas.openxmlformats.org/drawingml/2006/table">
            <a:tbl>
              <a:tblPr firstRow="1" bandRow="1">
                <a:tableStyleId>{5C22544A-7EE6-4342-B048-85BDC9FD1C3A}</a:tableStyleId>
              </a:tblPr>
              <a:tblGrid>
                <a:gridCol w="895350">
                  <a:extLst>
                    <a:ext uri="{9D8B030D-6E8A-4147-A177-3AD203B41FA5}">
                      <a16:colId xmlns:a16="http://schemas.microsoft.com/office/drawing/2014/main" val="20000"/>
                    </a:ext>
                  </a:extLst>
                </a:gridCol>
                <a:gridCol w="895350">
                  <a:extLst>
                    <a:ext uri="{9D8B030D-6E8A-4147-A177-3AD203B41FA5}">
                      <a16:colId xmlns:a16="http://schemas.microsoft.com/office/drawing/2014/main" val="20001"/>
                    </a:ext>
                  </a:extLst>
                </a:gridCol>
                <a:gridCol w="895350">
                  <a:extLst>
                    <a:ext uri="{9D8B030D-6E8A-4147-A177-3AD203B41FA5}">
                      <a16:colId xmlns:a16="http://schemas.microsoft.com/office/drawing/2014/main" val="20002"/>
                    </a:ext>
                  </a:extLst>
                </a:gridCol>
                <a:gridCol w="285751">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gridCol w="838200">
                  <a:extLst>
                    <a:ext uri="{9D8B030D-6E8A-4147-A177-3AD203B41FA5}">
                      <a16:colId xmlns:a16="http://schemas.microsoft.com/office/drawing/2014/main" val="20007"/>
                    </a:ext>
                  </a:extLst>
                </a:gridCol>
                <a:gridCol w="1066800">
                  <a:extLst>
                    <a:ext uri="{9D8B030D-6E8A-4147-A177-3AD203B41FA5}">
                      <a16:colId xmlns:a16="http://schemas.microsoft.com/office/drawing/2014/main" val="20008"/>
                    </a:ext>
                  </a:extLst>
                </a:gridCol>
                <a:gridCol w="1143000">
                  <a:extLst>
                    <a:ext uri="{9D8B030D-6E8A-4147-A177-3AD203B41FA5}">
                      <a16:colId xmlns:a16="http://schemas.microsoft.com/office/drawing/2014/main" val="20009"/>
                    </a:ext>
                  </a:extLst>
                </a:gridCol>
                <a:gridCol w="1314449">
                  <a:extLst>
                    <a:ext uri="{9D8B030D-6E8A-4147-A177-3AD203B41FA5}">
                      <a16:colId xmlns:a16="http://schemas.microsoft.com/office/drawing/2014/main" val="20010"/>
                    </a:ext>
                  </a:extLst>
                </a:gridCol>
                <a:gridCol w="895350">
                  <a:extLst>
                    <a:ext uri="{9D8B030D-6E8A-4147-A177-3AD203B41FA5}">
                      <a16:colId xmlns:a16="http://schemas.microsoft.com/office/drawing/2014/main" val="20011"/>
                    </a:ext>
                  </a:extLst>
                </a:gridCol>
              </a:tblGrid>
              <a:tr h="369231">
                <a:tc>
                  <a:txBody>
                    <a:bodyPr/>
                    <a:lstStyle/>
                    <a:p>
                      <a:pPr algn="l"/>
                      <a:r>
                        <a:rPr lang="en-US" dirty="0">
                          <a:latin typeface="Times New Roman" panose="02020603050405020304" pitchFamily="18" charset="0"/>
                        </a:rPr>
                        <a:t> </a:t>
                      </a:r>
                      <a:endParaRPr lang="en-US" dirty="0"/>
                    </a:p>
                  </a:txBody>
                  <a:tcPr anchor="b"/>
                </a:tc>
                <a:tc>
                  <a:txBody>
                    <a:bodyPr/>
                    <a:lstStyle/>
                    <a:p>
                      <a:pPr algn="ctr"/>
                      <a:r>
                        <a:rPr lang="en-US" dirty="0">
                          <a:latin typeface="Times New Roman" panose="02020603050405020304" pitchFamily="18" charset="0"/>
                        </a:rPr>
                        <a:t>(1)</a:t>
                      </a:r>
                      <a:endParaRPr lang="en-US" dirty="0"/>
                    </a:p>
                  </a:txBody>
                  <a:tcPr anchor="b"/>
                </a:tc>
                <a:tc>
                  <a:txBody>
                    <a:bodyPr/>
                    <a:lstStyle/>
                    <a:p>
                      <a:pPr algn="ctr"/>
                      <a:r>
                        <a:rPr lang="en-US" dirty="0">
                          <a:latin typeface="Times New Roman" panose="02020603050405020304" pitchFamily="18" charset="0"/>
                        </a:rPr>
                        <a:t>(2)</a:t>
                      </a:r>
                      <a:endParaRPr lang="en-US" dirty="0"/>
                    </a:p>
                  </a:txBody>
                  <a:tcPr anchor="b"/>
                </a:tc>
                <a:tc>
                  <a:txBody>
                    <a:bodyPr/>
                    <a:lstStyle/>
                    <a:p>
                      <a:pPr algn="ctr"/>
                      <a:endParaRPr lang="en-US" dirty="0"/>
                    </a:p>
                  </a:txBody>
                  <a:tcPr anchor="b"/>
                </a:tc>
                <a:tc>
                  <a:txBody>
                    <a:bodyPr/>
                    <a:lstStyle/>
                    <a:p>
                      <a:pPr algn="ctr"/>
                      <a:r>
                        <a:rPr lang="en-US" dirty="0">
                          <a:latin typeface="Times New Roman" panose="02020603050405020304" pitchFamily="18" charset="0"/>
                        </a:rPr>
                        <a:t>(3)</a:t>
                      </a:r>
                      <a:endParaRPr lang="en-US" dirty="0"/>
                    </a:p>
                  </a:txBody>
                  <a:tcPr anchor="b"/>
                </a:tc>
                <a:tc>
                  <a:txBody>
                    <a:bodyPr/>
                    <a:lstStyle/>
                    <a:p>
                      <a:pPr algn="ctr"/>
                      <a:r>
                        <a:rPr lang="en-US" dirty="0">
                          <a:latin typeface="Times New Roman" panose="02020603050405020304" pitchFamily="18" charset="0"/>
                        </a:rPr>
                        <a:t>(4)</a:t>
                      </a:r>
                      <a:endParaRPr lang="en-US" dirty="0"/>
                    </a:p>
                  </a:txBody>
                  <a:tcPr anchor="b"/>
                </a:tc>
                <a:tc>
                  <a:txBody>
                    <a:bodyPr/>
                    <a:lstStyle/>
                    <a:p>
                      <a:pPr algn="ctr"/>
                      <a:r>
                        <a:rPr lang="en-US" dirty="0">
                          <a:latin typeface="Times New Roman" panose="02020603050405020304" pitchFamily="18" charset="0"/>
                        </a:rPr>
                        <a:t>(5)</a:t>
                      </a:r>
                      <a:endParaRPr lang="en-US" dirty="0"/>
                    </a:p>
                  </a:txBody>
                  <a:tcPr anchor="b"/>
                </a:tc>
                <a:tc>
                  <a:txBody>
                    <a:bodyPr/>
                    <a:lstStyle/>
                    <a:p>
                      <a:pPr algn="ctr"/>
                      <a:r>
                        <a:rPr lang="en-US" dirty="0" smtClean="0">
                          <a:latin typeface="Times New Roman" panose="02020603050405020304" pitchFamily="18" charset="0"/>
                        </a:rPr>
                        <a:t>(6)</a:t>
                      </a:r>
                      <a:endParaRPr lang="en-US" dirty="0"/>
                    </a:p>
                  </a:txBody>
                  <a:tcPr anchor="b"/>
                </a:tc>
                <a:tc>
                  <a:txBody>
                    <a:bodyPr/>
                    <a:lstStyle/>
                    <a:p>
                      <a:pPr algn="ctr"/>
                      <a:r>
                        <a:rPr lang="en-US" dirty="0" smtClean="0">
                          <a:latin typeface="Times New Roman" panose="02020603050405020304" pitchFamily="18" charset="0"/>
                        </a:rPr>
                        <a:t>(7)</a:t>
                      </a:r>
                      <a:endParaRPr lang="en-US" dirty="0"/>
                    </a:p>
                  </a:txBody>
                  <a:tcPr anchor="b"/>
                </a:tc>
                <a:tc>
                  <a:txBody>
                    <a:bodyPr/>
                    <a:lstStyle/>
                    <a:p>
                      <a:pPr algn="ctr"/>
                      <a:r>
                        <a:rPr lang="en-US" dirty="0" smtClean="0">
                          <a:latin typeface="Times New Roman" panose="02020603050405020304" pitchFamily="18" charset="0"/>
                        </a:rPr>
                        <a:t>(8)</a:t>
                      </a:r>
                      <a:endParaRPr lang="en-US" dirty="0"/>
                    </a:p>
                  </a:txBody>
                  <a:tcPr anchor="b"/>
                </a:tc>
                <a:tc>
                  <a:txBody>
                    <a:bodyPr/>
                    <a:lstStyle/>
                    <a:p>
                      <a:pPr algn="ctr"/>
                      <a:r>
                        <a:rPr lang="en-US" dirty="0" smtClean="0">
                          <a:latin typeface="Times New Roman" panose="02020603050405020304" pitchFamily="18" charset="0"/>
                        </a:rPr>
                        <a:t>(9)</a:t>
                      </a:r>
                      <a:endParaRPr lang="en-US" dirty="0"/>
                    </a:p>
                  </a:txBody>
                  <a:tcPr anchor="b"/>
                </a:tc>
                <a:tc>
                  <a:txBody>
                    <a:bodyPr/>
                    <a:lstStyle/>
                    <a:p>
                      <a:pPr algn="ctr"/>
                      <a:r>
                        <a:rPr lang="en-US" dirty="0" smtClean="0">
                          <a:latin typeface="Times New Roman" panose="02020603050405020304" pitchFamily="18" charset="0"/>
                        </a:rPr>
                        <a:t>(10)</a:t>
                      </a:r>
                      <a:endParaRPr lang="en-US" dirty="0"/>
                    </a:p>
                  </a:txBody>
                  <a:tcPr anchor="b"/>
                </a:tc>
                <a:extLst>
                  <a:ext uri="{0D108BD9-81ED-4DB2-BD59-A6C34878D82A}">
                    <a16:rowId xmlns:a16="http://schemas.microsoft.com/office/drawing/2014/main" val="10000"/>
                  </a:ext>
                </a:extLst>
              </a:tr>
              <a:tr h="369231">
                <a:tc>
                  <a:txBody>
                    <a:bodyPr/>
                    <a:lstStyle/>
                    <a:p>
                      <a:pPr algn="l"/>
                      <a:r>
                        <a:rPr lang="en-US">
                          <a:latin typeface="Times New Roman" panose="02020603050405020304" pitchFamily="18" charset="0"/>
                        </a:rPr>
                        <a:t>Co:</a:t>
                      </a:r>
                      <a:endParaRPr lang="en-US"/>
                    </a:p>
                  </a:txBody>
                  <a:tcPr anchor="b"/>
                </a:tc>
                <a:tc>
                  <a:txBody>
                    <a:bodyPr/>
                    <a:lstStyle/>
                    <a:p>
                      <a:pPr algn="l"/>
                      <a:endParaRPr lang="en-US"/>
                    </a:p>
                  </a:txBody>
                  <a:tcPr anchor="b"/>
                </a:tc>
                <a:tc>
                  <a:txBody>
                    <a:bodyPr/>
                    <a:lstStyle/>
                    <a:p>
                      <a:pPr algn="l"/>
                      <a:endParaRPr lang="en-US"/>
                    </a:p>
                  </a:txBody>
                  <a:tcPr anchor="b"/>
                </a:tc>
                <a:tc>
                  <a:txBody>
                    <a:bodyPr/>
                    <a:lstStyle/>
                    <a:p>
                      <a:pPr algn="l"/>
                      <a:endParaRPr lang="en-US"/>
                    </a:p>
                  </a:txBody>
                  <a:tcPr anchor="b"/>
                </a:tc>
                <a:tc>
                  <a:txBody>
                    <a:bodyPr/>
                    <a:lstStyle/>
                    <a:p>
                      <a:pPr algn="l"/>
                      <a:endParaRPr lang="en-US"/>
                    </a:p>
                  </a:txBody>
                  <a:tcPr anchor="b"/>
                </a:tc>
                <a:tc>
                  <a:txBody>
                    <a:bodyPr/>
                    <a:lstStyle/>
                    <a:p>
                      <a:pPr algn="l"/>
                      <a:endParaRPr lang="en-US" dirty="0"/>
                    </a:p>
                  </a:txBody>
                  <a:tcPr anchor="b"/>
                </a:tc>
                <a:tc>
                  <a:txBody>
                    <a:bodyPr/>
                    <a:lstStyle/>
                    <a:p>
                      <a:pPr algn="l"/>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ct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extLst>
                  <a:ext uri="{0D108BD9-81ED-4DB2-BD59-A6C34878D82A}">
                    <a16:rowId xmlns:a16="http://schemas.microsoft.com/office/drawing/2014/main" val="10001"/>
                  </a:ext>
                </a:extLst>
              </a:tr>
              <a:tr h="339445">
                <a:tc>
                  <a:txBody>
                    <a:bodyPr/>
                    <a:lstStyle/>
                    <a:p>
                      <a:pPr algn="l"/>
                      <a:r>
                        <a:rPr lang="en-US">
                          <a:latin typeface="Times New Roman" panose="02020603050405020304" pitchFamily="18" charset="0"/>
                        </a:rPr>
                        <a:t>Sample</a:t>
                      </a:r>
                      <a:endParaRPr lang="en-US"/>
                    </a:p>
                  </a:txBody>
                  <a:tcPr anchor="b"/>
                </a:tc>
                <a:tc>
                  <a:txBody>
                    <a:bodyPr/>
                    <a:lstStyle/>
                    <a:p>
                      <a:pPr algn="l"/>
                      <a:endParaRPr lang="en-US" dirty="0"/>
                    </a:p>
                  </a:txBody>
                  <a:tcPr anchor="b"/>
                </a:tc>
                <a:tc>
                  <a:txBody>
                    <a:bodyPr/>
                    <a:lstStyle/>
                    <a:p>
                      <a:pPr algn="l"/>
                      <a:endParaRPr lang="en-US"/>
                    </a:p>
                  </a:txBody>
                  <a:tcPr anchor="b"/>
                </a:tc>
                <a:tc>
                  <a:txBody>
                    <a:bodyPr/>
                    <a:lstStyle/>
                    <a:p>
                      <a:pPr algn="l"/>
                      <a:endParaRPr lang="en-US"/>
                    </a:p>
                  </a:txBody>
                  <a:tcPr anchor="b"/>
                </a:tc>
                <a:tc>
                  <a:txBody>
                    <a:bodyPr/>
                    <a:lstStyle/>
                    <a:p>
                      <a:pPr algn="l"/>
                      <a:endParaRPr lang="en-US"/>
                    </a:p>
                  </a:txBody>
                  <a:tcPr anchor="b"/>
                </a:tc>
                <a:tc>
                  <a:txBody>
                    <a:bodyPr/>
                    <a:lstStyle/>
                    <a:p>
                      <a:pPr algn="l"/>
                      <a:endParaRPr lang="en-US"/>
                    </a:p>
                  </a:txBody>
                  <a:tcPr anchor="b"/>
                </a:tc>
                <a:tc>
                  <a:txBody>
                    <a:bodyPr/>
                    <a:lstStyle/>
                    <a:p>
                      <a:pPr algn="l"/>
                      <a:endParaRPr lang="en-US"/>
                    </a:p>
                  </a:txBody>
                  <a:tcPr anchor="b"/>
                </a:tc>
                <a:tc>
                  <a:txBody>
                    <a:bodyPr/>
                    <a:lstStyle/>
                    <a:p>
                      <a:pPr algn="r"/>
                      <a:endParaRPr lang="en-US" dirty="0"/>
                    </a:p>
                  </a:txBody>
                  <a:tcPr anchor="b"/>
                </a:tc>
                <a:tc>
                  <a:txBody>
                    <a:bodyPr/>
                    <a:lstStyle/>
                    <a:p>
                      <a:pPr algn="r"/>
                      <a:endParaRPr lang="en-US" dirty="0"/>
                    </a:p>
                  </a:txBody>
                  <a:tcPr anchor="b"/>
                </a:tc>
                <a:tc>
                  <a:txBody>
                    <a:bodyPr/>
                    <a:lstStyle/>
                    <a:p>
                      <a:pPr algn="ctr"/>
                      <a:endParaRPr lang="en-US" dirty="0"/>
                    </a:p>
                  </a:txBody>
                  <a:tcPr anchor="b"/>
                </a:tc>
                <a:tc>
                  <a:txBody>
                    <a:bodyPr/>
                    <a:lstStyle/>
                    <a:p>
                      <a:pPr algn="r"/>
                      <a:endParaRPr lang="en-US" dirty="0"/>
                    </a:p>
                  </a:txBody>
                  <a:tcPr anchor="b"/>
                </a:tc>
                <a:tc>
                  <a:txBody>
                    <a:bodyPr/>
                    <a:lstStyle/>
                    <a:p>
                      <a:pPr algn="r"/>
                      <a:endParaRPr lang="en-US" dirty="0"/>
                    </a:p>
                  </a:txBody>
                  <a:tcPr anchor="b"/>
                </a:tc>
                <a:extLst>
                  <a:ext uri="{0D108BD9-81ED-4DB2-BD59-A6C34878D82A}">
                    <a16:rowId xmlns:a16="http://schemas.microsoft.com/office/drawing/2014/main" val="10002"/>
                  </a:ext>
                </a:extLst>
              </a:tr>
              <a:tr h="354685">
                <a:tc>
                  <a:txBody>
                    <a:bodyPr/>
                    <a:lstStyle/>
                    <a:p>
                      <a:pPr algn="r"/>
                      <a:r>
                        <a:rPr lang="en-US" dirty="0">
                          <a:latin typeface="Times New Roman" panose="02020603050405020304" pitchFamily="18" charset="0"/>
                        </a:rPr>
                        <a:t> </a:t>
                      </a:r>
                      <a:endParaRPr lang="en-US" dirty="0"/>
                    </a:p>
                  </a:txBody>
                  <a:tcPr anchor="b"/>
                </a:tc>
                <a:tc>
                  <a:txBody>
                    <a:bodyPr/>
                    <a:lstStyle/>
                    <a:p>
                      <a:pPr algn="r"/>
                      <a:endParaRPr lang="en-US" dirty="0"/>
                    </a:p>
                  </a:txBody>
                  <a:tcPr anchor="b"/>
                </a:tc>
                <a:tc>
                  <a:txBody>
                    <a:bodyPr/>
                    <a:lstStyle/>
                    <a:p>
                      <a:pPr algn="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u="sng">
                          <a:latin typeface="Times New Roman" panose="02020603050405020304" pitchFamily="18" charset="0"/>
                        </a:rPr>
                        <a:t>Wheat</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u="sng" dirty="0" smtClean="0">
                          <a:latin typeface="Times New Roman" panose="02020603050405020304" pitchFamily="18" charset="0"/>
                        </a:rPr>
                        <a:t>Sorghum</a:t>
                      </a:r>
                      <a:endParaRPr lang="en-US" dirty="0" smtClean="0"/>
                    </a:p>
                  </a:txBody>
                  <a:tcPr anchor="b"/>
                </a:tc>
                <a:tc>
                  <a:txBody>
                    <a:bodyPr/>
                    <a:lstStyle/>
                    <a:p>
                      <a:pPr algn="r"/>
                      <a:r>
                        <a:rPr lang="en-US" u="sng" dirty="0">
                          <a:latin typeface="Times New Roman" panose="02020603050405020304" pitchFamily="18" charset="0"/>
                        </a:rPr>
                        <a:t>Corn</a:t>
                      </a:r>
                      <a:endParaRPr lang="en-US" dirty="0"/>
                    </a:p>
                  </a:txBody>
                  <a:tcPr anchor="b"/>
                </a:tc>
                <a:tc>
                  <a:txBody>
                    <a:bodyPr/>
                    <a:lstStyle/>
                    <a:p>
                      <a:pPr algn="r"/>
                      <a:r>
                        <a:rPr lang="en-US" u="sng" dirty="0">
                          <a:latin typeface="Times New Roman" panose="02020603050405020304" pitchFamily="18" charset="0"/>
                        </a:rPr>
                        <a:t>Soybeans</a:t>
                      </a:r>
                      <a:endParaRPr lang="en-US" dirty="0"/>
                    </a:p>
                  </a:txBody>
                  <a:tcPr anchor="b"/>
                </a:tc>
                <a:tc>
                  <a:txBody>
                    <a:bodyPr/>
                    <a:lstStyle/>
                    <a:p>
                      <a:pPr algn="r"/>
                      <a:r>
                        <a:rPr lang="en-US" u="sng" dirty="0">
                          <a:latin typeface="Times New Roman" panose="02020603050405020304" pitchFamily="18" charset="0"/>
                        </a:rPr>
                        <a:t>Alfalfa</a:t>
                      </a:r>
                      <a:endParaRPr lang="en-US" dirty="0"/>
                    </a:p>
                  </a:txBody>
                  <a:tcPr anchor="b"/>
                </a:tc>
                <a:tc>
                  <a:txBody>
                    <a:bodyPr/>
                    <a:lstStyle/>
                    <a:p>
                      <a:pPr algn="r"/>
                      <a:r>
                        <a:rPr lang="en-US" u="sng" dirty="0">
                          <a:latin typeface="Times New Roman" panose="02020603050405020304" pitchFamily="18" charset="0"/>
                        </a:rPr>
                        <a:t>Sunflowers</a:t>
                      </a:r>
                      <a:endParaRPr lang="en-US" dirty="0"/>
                    </a:p>
                  </a:txBody>
                  <a:tcPr anchor="b"/>
                </a:tc>
                <a:tc>
                  <a:txBody>
                    <a:bodyPr/>
                    <a:lstStyle/>
                    <a:p>
                      <a:pPr algn="r"/>
                      <a:r>
                        <a:rPr lang="en-US" u="sng" dirty="0">
                          <a:latin typeface="Times New Roman" panose="02020603050405020304" pitchFamily="18" charset="0"/>
                        </a:rPr>
                        <a:t>Cotton</a:t>
                      </a:r>
                      <a:endParaRPr lang="en-US" dirty="0"/>
                    </a:p>
                  </a:txBody>
                  <a:tcPr anchor="b"/>
                </a:tc>
                <a:extLst>
                  <a:ext uri="{0D108BD9-81ED-4DB2-BD59-A6C34878D82A}">
                    <a16:rowId xmlns:a16="http://schemas.microsoft.com/office/drawing/2014/main" val="10003"/>
                  </a:ext>
                </a:extLst>
              </a:tr>
              <a:tr h="637303">
                <a:tc>
                  <a:txBody>
                    <a:bodyPr/>
                    <a:lstStyle/>
                    <a:p>
                      <a:pPr algn="r"/>
                      <a:r>
                        <a:rPr lang="en-US" u="sng" dirty="0" smtClean="0">
                          <a:latin typeface="Times New Roman" panose="02020603050405020304" pitchFamily="18" charset="0"/>
                        </a:rPr>
                        <a:t>YEAR</a:t>
                      </a:r>
                      <a:endParaRPr lang="en-US" dirty="0"/>
                    </a:p>
                  </a:txBody>
                  <a:tcPr anchor="b"/>
                </a:tc>
                <a:tc>
                  <a:txBody>
                    <a:bodyPr/>
                    <a:lstStyle/>
                    <a:p>
                      <a:pPr algn="r"/>
                      <a:r>
                        <a:rPr lang="en-US" u="sng" dirty="0" smtClean="0">
                          <a:latin typeface="Times New Roman" panose="02020603050405020304" pitchFamily="18" charset="0"/>
                        </a:rPr>
                        <a:t>CC Factor</a:t>
                      </a:r>
                      <a:endParaRPr lang="en-US" dirty="0"/>
                    </a:p>
                  </a:txBody>
                  <a:tcPr anchor="b"/>
                </a:tc>
                <a:tc>
                  <a:txBody>
                    <a:bodyPr/>
                    <a:lstStyle/>
                    <a:p>
                      <a:pPr algn="r"/>
                      <a:r>
                        <a:rPr lang="en-US" u="sng" dirty="0" smtClean="0">
                          <a:latin typeface="Times New Roman" panose="02020603050405020304" pitchFamily="18" charset="0"/>
                        </a:rPr>
                        <a:t>SF Factor</a:t>
                      </a:r>
                      <a:endParaRPr lang="en-US" dirty="0"/>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C C:</a:t>
                      </a:r>
                      <a:endParaRPr lang="en-US"/>
                    </a:p>
                  </a:txBody>
                  <a:tcPr anchor="b"/>
                </a:tc>
                <a:tc>
                  <a:txBody>
                    <a:bodyPr/>
                    <a:lstStyle/>
                    <a:p>
                      <a:pPr algn="r"/>
                      <a:r>
                        <a:rPr lang="en-US">
                          <a:latin typeface="Times New Roman" panose="02020603050405020304" pitchFamily="18" charset="0"/>
                        </a:rPr>
                        <a:t>S F:</a:t>
                      </a:r>
                      <a:endParaRPr lang="en-US"/>
                    </a:p>
                  </a:txBody>
                  <a:tcPr anchor="b"/>
                </a:tc>
                <a:tc>
                  <a:txBody>
                    <a:bodyPr/>
                    <a:lstStyle/>
                    <a:p>
                      <a:pPr algn="r"/>
                      <a:endParaRPr lang="en-US" dirty="0"/>
                    </a:p>
                  </a:txBody>
                  <a:tcPr anchor="b"/>
                </a:tc>
                <a:tc>
                  <a:txBody>
                    <a:bodyPr/>
                    <a:lstStyle/>
                    <a:p>
                      <a:pPr algn="r"/>
                      <a:endParaRPr lang="en-US" dirty="0"/>
                    </a:p>
                  </a:txBody>
                  <a:tcPr anchor="b"/>
                </a:tc>
                <a:tc>
                  <a:txBody>
                    <a:bodyPr/>
                    <a:lstStyle/>
                    <a:p>
                      <a:pPr algn="r"/>
                      <a:endParaRPr lang="en-US" dirty="0"/>
                    </a:p>
                  </a:txBody>
                  <a:tcPr anchor="b"/>
                </a:tc>
                <a:tc>
                  <a:txBody>
                    <a:bodyPr/>
                    <a:lstStyle/>
                    <a:p>
                      <a:pPr algn="r"/>
                      <a:endParaRPr lang="en-US" dirty="0"/>
                    </a:p>
                  </a:txBody>
                  <a:tcPr anchor="b"/>
                </a:tc>
                <a:tc>
                  <a:txBody>
                    <a:bodyPr/>
                    <a:lstStyle/>
                    <a:p>
                      <a:pPr algn="r"/>
                      <a:endParaRPr lang="en-US" dirty="0"/>
                    </a:p>
                  </a:txBody>
                  <a:tcPr anchor="b"/>
                </a:tc>
                <a:tc>
                  <a:txBody>
                    <a:bodyPr/>
                    <a:lstStyle/>
                    <a:p>
                      <a:pPr algn="r"/>
                      <a:endParaRPr lang="en-US" dirty="0"/>
                    </a:p>
                  </a:txBody>
                  <a:tcPr anchor="b"/>
                </a:tc>
                <a:extLst>
                  <a:ext uri="{0D108BD9-81ED-4DB2-BD59-A6C34878D82A}">
                    <a16:rowId xmlns:a16="http://schemas.microsoft.com/office/drawing/2014/main" val="10004"/>
                  </a:ext>
                </a:extLst>
              </a:tr>
              <a:tr h="369231">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extLst>
                  <a:ext uri="{0D108BD9-81ED-4DB2-BD59-A6C34878D82A}">
                    <a16:rowId xmlns:a16="http://schemas.microsoft.com/office/drawing/2014/main" val="10005"/>
                  </a:ext>
                </a:extLst>
              </a:tr>
              <a:tr h="637303">
                <a:tc>
                  <a:txBody>
                    <a:bodyPr/>
                    <a:lstStyle/>
                    <a:p>
                      <a:pPr algn="r"/>
                      <a:r>
                        <a:rPr lang="en-US">
                          <a:latin typeface="Times New Roman" panose="02020603050405020304" pitchFamily="18" charset="0"/>
                        </a:rPr>
                        <a:t>2014</a:t>
                      </a:r>
                      <a:endParaRPr lang="en-US"/>
                    </a:p>
                  </a:txBody>
                  <a:tcPr anchor="b"/>
                </a:tc>
                <a:tc>
                  <a:txBody>
                    <a:bodyPr/>
                    <a:lstStyle/>
                    <a:p>
                      <a:pPr algn="r"/>
                      <a:r>
                        <a:rPr lang="en-US">
                          <a:latin typeface="Times New Roman" panose="02020603050405020304" pitchFamily="18" charset="0"/>
                        </a:rPr>
                        <a:t>0.216</a:t>
                      </a:r>
                      <a:endParaRPr lang="en-US"/>
                    </a:p>
                  </a:txBody>
                  <a:tcPr anchor="b"/>
                </a:tc>
                <a:tc>
                  <a:txBody>
                    <a:bodyPr/>
                    <a:lstStyle/>
                    <a:p>
                      <a:pPr algn="r"/>
                      <a:r>
                        <a:rPr lang="en-US">
                          <a:latin typeface="Times New Roman" panose="02020603050405020304" pitchFamily="18" charset="0"/>
                        </a:rPr>
                        <a:t>0.392</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32.8</a:t>
                      </a:r>
                      <a:endParaRPr lang="en-US"/>
                    </a:p>
                  </a:txBody>
                  <a:tcPr anchor="b"/>
                </a:tc>
                <a:tc>
                  <a:txBody>
                    <a:bodyPr/>
                    <a:lstStyle/>
                    <a:p>
                      <a:pPr algn="r"/>
                      <a:r>
                        <a:rPr lang="en-US">
                          <a:latin typeface="Times New Roman" panose="02020603050405020304" pitchFamily="18" charset="0"/>
                        </a:rPr>
                        <a:t>45.5</a:t>
                      </a:r>
                      <a:endParaRPr lang="en-US"/>
                    </a:p>
                  </a:txBody>
                  <a:tcPr anchor="b"/>
                </a:tc>
                <a:tc>
                  <a:txBody>
                    <a:bodyPr/>
                    <a:lstStyle/>
                    <a:p>
                      <a:pPr algn="r"/>
                      <a:r>
                        <a:rPr lang="en-US">
                          <a:latin typeface="Times New Roman" panose="02020603050405020304" pitchFamily="18" charset="0"/>
                        </a:rPr>
                        <a:t>54.3</a:t>
                      </a:r>
                      <a:endParaRPr lang="en-US"/>
                    </a:p>
                  </a:txBody>
                  <a:tcPr anchor="b"/>
                </a:tc>
                <a:tc>
                  <a:txBody>
                    <a:bodyPr/>
                    <a:lstStyle/>
                    <a:p>
                      <a:pPr algn="r"/>
                      <a:r>
                        <a:rPr lang="en-US">
                          <a:latin typeface="Times New Roman" panose="02020603050405020304" pitchFamily="18" charset="0"/>
                        </a:rPr>
                        <a:t>71.4</a:t>
                      </a:r>
                      <a:endParaRPr lang="en-US"/>
                    </a:p>
                  </a:txBody>
                  <a:tcPr anchor="b"/>
                </a:tc>
                <a:tc>
                  <a:txBody>
                    <a:bodyPr/>
                    <a:lstStyle/>
                    <a:p>
                      <a:pPr algn="r"/>
                      <a:r>
                        <a:rPr lang="en-US">
                          <a:latin typeface="Times New Roman" panose="02020603050405020304" pitchFamily="18" charset="0"/>
                        </a:rPr>
                        <a:t>18.1</a:t>
                      </a:r>
                      <a:endParaRPr lang="en-US"/>
                    </a:p>
                  </a:txBody>
                  <a:tcPr anchor="b"/>
                </a:tc>
                <a:tc>
                  <a:txBody>
                    <a:bodyPr/>
                    <a:lstStyle/>
                    <a:p>
                      <a:pPr algn="r"/>
                      <a:r>
                        <a:rPr lang="en-US">
                          <a:latin typeface="Times New Roman" panose="02020603050405020304" pitchFamily="18" charset="0"/>
                        </a:rPr>
                        <a:t>3.6</a:t>
                      </a:r>
                      <a:endParaRPr lang="en-US"/>
                    </a:p>
                  </a:txBody>
                  <a:tcPr anchor="b"/>
                </a:tc>
                <a:tc>
                  <a:txBody>
                    <a:bodyPr/>
                    <a:lstStyle/>
                    <a:p>
                      <a:pPr algn="r"/>
                      <a:r>
                        <a:rPr lang="en-US">
                          <a:latin typeface="Times New Roman" panose="02020603050405020304" pitchFamily="18" charset="0"/>
                        </a:rPr>
                        <a:t>1,281.0</a:t>
                      </a:r>
                      <a:endParaRPr lang="en-US"/>
                    </a:p>
                  </a:txBody>
                  <a:tcPr anchor="b"/>
                </a:tc>
                <a:tc>
                  <a:txBody>
                    <a:bodyPr/>
                    <a:lstStyle/>
                    <a:p>
                      <a:pPr algn="r"/>
                      <a:r>
                        <a:rPr lang="en-US">
                          <a:latin typeface="Times New Roman" panose="02020603050405020304" pitchFamily="18" charset="0"/>
                        </a:rPr>
                        <a:t>0.0</a:t>
                      </a:r>
                      <a:endParaRPr lang="en-US"/>
                    </a:p>
                  </a:txBody>
                  <a:tcPr anchor="b"/>
                </a:tc>
                <a:extLst>
                  <a:ext uri="{0D108BD9-81ED-4DB2-BD59-A6C34878D82A}">
                    <a16:rowId xmlns:a16="http://schemas.microsoft.com/office/drawing/2014/main" val="10006"/>
                  </a:ext>
                </a:extLst>
              </a:tr>
              <a:tr h="369231">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extLst>
                  <a:ext uri="{0D108BD9-81ED-4DB2-BD59-A6C34878D82A}">
                    <a16:rowId xmlns:a16="http://schemas.microsoft.com/office/drawing/2014/main" val="10007"/>
                  </a:ext>
                </a:extLst>
              </a:tr>
              <a:tr h="637303">
                <a:tc>
                  <a:txBody>
                    <a:bodyPr/>
                    <a:lstStyle/>
                    <a:p>
                      <a:pPr algn="r"/>
                      <a:r>
                        <a:rPr lang="en-US" dirty="0">
                          <a:latin typeface="Times New Roman" panose="02020603050405020304" pitchFamily="18" charset="0"/>
                        </a:rPr>
                        <a:t> </a:t>
                      </a:r>
                      <a:endParaRPr lang="en-US" dirty="0"/>
                    </a:p>
                  </a:txBody>
                  <a:tcPr anchor="b"/>
                </a:tc>
                <a:tc gridSpan="3">
                  <a:txBody>
                    <a:bodyPr/>
                    <a:lstStyle/>
                    <a:p>
                      <a:pPr algn="l"/>
                      <a:r>
                        <a:rPr lang="en-US" dirty="0">
                          <a:latin typeface="Times New Roman" panose="02020603050405020304" pitchFamily="18" charset="0"/>
                        </a:rPr>
                        <a:t>Fallow Adjusted Yield / Acre:</a:t>
                      </a:r>
                      <a:endParaRPr lang="en-US" dirty="0"/>
                    </a:p>
                  </a:txBody>
                  <a:tcPr anchor="b"/>
                </a:tc>
                <a:tc hMerge="1">
                  <a:txBody>
                    <a:bodyPr/>
                    <a:lstStyle/>
                    <a:p>
                      <a:endParaRPr lang="en-US"/>
                    </a:p>
                  </a:txBody>
                  <a:tcPr/>
                </a:tc>
                <a:tc hMerge="1">
                  <a:txBody>
                    <a:bodyPr/>
                    <a:lstStyle/>
                    <a:p>
                      <a:endParaRPr lang="en-US"/>
                    </a:p>
                  </a:txBody>
                  <a:tcPr/>
                </a:tc>
                <a:tc>
                  <a:txBody>
                    <a:bodyPr/>
                    <a:lstStyle/>
                    <a:p>
                      <a:pPr algn="r"/>
                      <a:r>
                        <a:rPr lang="en-US" dirty="0">
                          <a:latin typeface="Times New Roman" panose="02020603050405020304" pitchFamily="18" charset="0"/>
                        </a:rPr>
                        <a:t>24.9</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54.3</a:t>
                      </a:r>
                      <a:endParaRPr lang="en-US" dirty="0"/>
                    </a:p>
                  </a:txBody>
                  <a:tcPr anchor="b"/>
                </a:tc>
                <a:tc>
                  <a:txBody>
                    <a:bodyPr/>
                    <a:lstStyle/>
                    <a:p>
                      <a:pPr algn="r"/>
                      <a:r>
                        <a:rPr lang="en-US" dirty="0">
                          <a:solidFill>
                            <a:srgbClr val="FF0000"/>
                          </a:solidFill>
                          <a:latin typeface="Times New Roman" panose="02020603050405020304" pitchFamily="18" charset="0"/>
                        </a:rPr>
                        <a:t>71.4</a:t>
                      </a:r>
                      <a:endParaRPr lang="en-US" dirty="0">
                        <a:solidFill>
                          <a:srgbClr val="FF0000"/>
                        </a:solidFill>
                      </a:endParaRPr>
                    </a:p>
                  </a:txBody>
                  <a:tcPr anchor="b"/>
                </a:tc>
                <a:tc>
                  <a:txBody>
                    <a:bodyPr/>
                    <a:lstStyle/>
                    <a:p>
                      <a:pPr algn="r"/>
                      <a:r>
                        <a:rPr lang="en-US" dirty="0">
                          <a:latin typeface="Times New Roman" panose="02020603050405020304" pitchFamily="18" charset="0"/>
                        </a:rPr>
                        <a:t>18.1</a:t>
                      </a:r>
                      <a:endParaRPr lang="en-US" dirty="0"/>
                    </a:p>
                  </a:txBody>
                  <a:tcPr anchor="b"/>
                </a:tc>
                <a:tc>
                  <a:txBody>
                    <a:bodyPr/>
                    <a:lstStyle/>
                    <a:p>
                      <a:pPr algn="r"/>
                      <a:r>
                        <a:rPr lang="en-US" dirty="0">
                          <a:latin typeface="Times New Roman" panose="02020603050405020304" pitchFamily="18" charset="0"/>
                        </a:rPr>
                        <a:t>3.6</a:t>
                      </a:r>
                      <a:endParaRPr lang="en-US" dirty="0"/>
                    </a:p>
                  </a:txBody>
                  <a:tcPr anchor="b"/>
                </a:tc>
                <a:tc>
                  <a:txBody>
                    <a:bodyPr/>
                    <a:lstStyle/>
                    <a:p>
                      <a:pPr algn="r"/>
                      <a:r>
                        <a:rPr lang="en-US" dirty="0">
                          <a:latin typeface="Times New Roman" panose="02020603050405020304" pitchFamily="18" charset="0"/>
                        </a:rPr>
                        <a:t>1,281.0</a:t>
                      </a:r>
                      <a:endParaRPr lang="en-US" dirty="0"/>
                    </a:p>
                  </a:txBody>
                  <a:tcPr anchor="b"/>
                </a:tc>
                <a:tc>
                  <a:txBody>
                    <a:bodyPr/>
                    <a:lstStyle/>
                    <a:p>
                      <a:pPr algn="r"/>
                      <a:r>
                        <a:rPr lang="en-US" dirty="0">
                          <a:latin typeface="Times New Roman" panose="02020603050405020304" pitchFamily="18" charset="0"/>
                        </a:rPr>
                        <a:t>0.0</a:t>
                      </a:r>
                      <a:endParaRPr lang="en-US" dirty="0"/>
                    </a:p>
                  </a:txBody>
                  <a:tcPr anchor="b"/>
                </a:tc>
                <a:extLst>
                  <a:ext uri="{0D108BD9-81ED-4DB2-BD59-A6C34878D82A}">
                    <a16:rowId xmlns:a16="http://schemas.microsoft.com/office/drawing/2014/main" val="10008"/>
                  </a:ext>
                </a:extLst>
              </a:tr>
              <a:tr h="637303">
                <a:tc>
                  <a:txBody>
                    <a:bodyPr/>
                    <a:lstStyle/>
                    <a:p>
                      <a:pPr algn="r"/>
                      <a:endParaRPr lang="en-US" dirty="0"/>
                    </a:p>
                  </a:txBody>
                  <a:tcPr anchor="b"/>
                </a:tc>
                <a:tc gridSpan="3">
                  <a:txBody>
                    <a:bodyPr/>
                    <a:lstStyle/>
                    <a:p>
                      <a:pPr algn="l"/>
                      <a:endParaRPr lang="en-US" dirty="0"/>
                    </a:p>
                  </a:txBody>
                  <a:tcPr anchor="b"/>
                </a:tc>
                <a:tc hMerge="1">
                  <a:txBody>
                    <a:bodyPr/>
                    <a:lstStyle/>
                    <a:p>
                      <a:endParaRPr lang="en-US"/>
                    </a:p>
                  </a:txBody>
                  <a:tcPr/>
                </a:tc>
                <a:tc hMerge="1">
                  <a:txBody>
                    <a:bodyPr/>
                    <a:lstStyle/>
                    <a:p>
                      <a:endParaRPr lang="en-US"/>
                    </a:p>
                  </a:txBody>
                  <a:tcPr/>
                </a:tc>
                <a:tc gridSpan="2">
                  <a:txBody>
                    <a:bodyPr/>
                    <a:lstStyle/>
                    <a:p>
                      <a:pPr algn="ctr"/>
                      <a:r>
                        <a:rPr lang="en-US" dirty="0" smtClean="0"/>
                        <a:t>= (3)*(1) + (4)*(2)</a:t>
                      </a:r>
                      <a:endParaRPr lang="en-US" dirty="0"/>
                    </a:p>
                  </a:txBody>
                  <a:tcPr anchor="b"/>
                </a:tc>
                <a:tc hMerge="1">
                  <a:txBody>
                    <a:bodyPr/>
                    <a:lstStyle/>
                    <a:p>
                      <a:pPr algn="r"/>
                      <a:endParaRPr lang="en-US" dirty="0"/>
                    </a:p>
                  </a:txBody>
                  <a:tcPr anchor="b"/>
                </a:tc>
                <a:tc>
                  <a:txBody>
                    <a:bodyPr/>
                    <a:lstStyle/>
                    <a:p>
                      <a:pPr algn="r"/>
                      <a:endParaRPr lang="en-US" dirty="0"/>
                    </a:p>
                  </a:txBody>
                  <a:tcPr anchor="b"/>
                </a:tc>
                <a:tc>
                  <a:txBody>
                    <a:bodyPr/>
                    <a:lstStyle/>
                    <a:p>
                      <a:pPr algn="r"/>
                      <a:endParaRPr lang="en-US" dirty="0"/>
                    </a:p>
                  </a:txBody>
                  <a:tcPr anchor="b"/>
                </a:tc>
                <a:tc>
                  <a:txBody>
                    <a:bodyPr/>
                    <a:lstStyle/>
                    <a:p>
                      <a:pPr algn="r"/>
                      <a:endParaRPr lang="en-US" dirty="0"/>
                    </a:p>
                  </a:txBody>
                  <a:tcPr anchor="b"/>
                </a:tc>
                <a:tc>
                  <a:txBody>
                    <a:bodyPr/>
                    <a:lstStyle/>
                    <a:p>
                      <a:pPr algn="r"/>
                      <a:endParaRPr lang="en-US" dirty="0"/>
                    </a:p>
                  </a:txBody>
                  <a:tcPr anchor="b"/>
                </a:tc>
                <a:tc>
                  <a:txBody>
                    <a:bodyPr/>
                    <a:lstStyle/>
                    <a:p>
                      <a:pPr algn="r"/>
                      <a:endParaRPr lang="en-US" dirty="0"/>
                    </a:p>
                  </a:txBody>
                  <a:tcPr anchor="b"/>
                </a:tc>
                <a:tc>
                  <a:txBody>
                    <a:bodyPr/>
                    <a:lstStyle/>
                    <a:p>
                      <a:pPr algn="r"/>
                      <a:endParaRPr lang="en-US" dirty="0"/>
                    </a:p>
                  </a:txBody>
                  <a:tcPr anchor="b"/>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229044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415" y="367990"/>
            <a:ext cx="9846797" cy="1232210"/>
          </a:xfrm>
        </p:spPr>
        <p:txBody>
          <a:bodyPr>
            <a:normAutofit/>
          </a:bodyPr>
          <a:lstStyle/>
          <a:p>
            <a:r>
              <a:rPr lang="en-US" sz="3200" dirty="0" smtClean="0">
                <a:solidFill>
                  <a:srgbClr val="C00000"/>
                </a:solidFill>
              </a:rPr>
              <a:t>2014 8-Year Average Yield (Continued)—Page 5</a:t>
            </a:r>
            <a:endParaRPr lang="en-US" sz="3200"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19305982"/>
              </p:ext>
            </p:extLst>
          </p:nvPr>
        </p:nvGraphicFramePr>
        <p:xfrm>
          <a:off x="1751012" y="1774057"/>
          <a:ext cx="8686804" cy="4434177"/>
        </p:xfrm>
        <a:graphic>
          <a:graphicData uri="http://schemas.openxmlformats.org/drawingml/2006/table">
            <a:tbl>
              <a:tblPr firstRow="1" bandRow="1">
                <a:tableStyleId>{5C22544A-7EE6-4342-B048-85BDC9FD1C3A}</a:tableStyleId>
              </a:tblPr>
              <a:tblGrid>
                <a:gridCol w="2206918">
                  <a:extLst>
                    <a:ext uri="{9D8B030D-6E8A-4147-A177-3AD203B41FA5}">
                      <a16:colId xmlns:a16="http://schemas.microsoft.com/office/drawing/2014/main" val="20000"/>
                    </a:ext>
                  </a:extLst>
                </a:gridCol>
                <a:gridCol w="2206918">
                  <a:extLst>
                    <a:ext uri="{9D8B030D-6E8A-4147-A177-3AD203B41FA5}">
                      <a16:colId xmlns:a16="http://schemas.microsoft.com/office/drawing/2014/main" val="20001"/>
                    </a:ext>
                  </a:extLst>
                </a:gridCol>
                <a:gridCol w="2206918">
                  <a:extLst>
                    <a:ext uri="{9D8B030D-6E8A-4147-A177-3AD203B41FA5}">
                      <a16:colId xmlns:a16="http://schemas.microsoft.com/office/drawing/2014/main" val="20002"/>
                    </a:ext>
                  </a:extLst>
                </a:gridCol>
                <a:gridCol w="2066050">
                  <a:extLst>
                    <a:ext uri="{9D8B030D-6E8A-4147-A177-3AD203B41FA5}">
                      <a16:colId xmlns:a16="http://schemas.microsoft.com/office/drawing/2014/main" val="20003"/>
                    </a:ext>
                  </a:extLst>
                </a:gridCol>
              </a:tblGrid>
              <a:tr h="369231">
                <a:tc>
                  <a:txBody>
                    <a:bodyPr/>
                    <a:lstStyle/>
                    <a:p>
                      <a:pPr algn="l"/>
                      <a:r>
                        <a:rPr lang="en-US" dirty="0">
                          <a:latin typeface="Times New Roman" panose="02020603050405020304" pitchFamily="18" charset="0"/>
                        </a:rPr>
                        <a:t> </a:t>
                      </a:r>
                      <a:endParaRPr lang="en-US" dirty="0"/>
                    </a:p>
                  </a:txBody>
                  <a:tcPr anchor="b"/>
                </a:tc>
                <a:tc>
                  <a:txBody>
                    <a:bodyPr/>
                    <a:lstStyle/>
                    <a:p>
                      <a:pPr algn="ctr"/>
                      <a:r>
                        <a:rPr lang="en-US" dirty="0">
                          <a:latin typeface="Times New Roman" panose="02020603050405020304" pitchFamily="18" charset="0"/>
                        </a:rPr>
                        <a:t>(1)</a:t>
                      </a:r>
                      <a:endParaRPr lang="en-US" dirty="0"/>
                    </a:p>
                  </a:txBody>
                  <a:tcPr anchor="b"/>
                </a:tc>
                <a:tc>
                  <a:txBody>
                    <a:bodyPr/>
                    <a:lstStyle/>
                    <a:p>
                      <a:pPr algn="ctr"/>
                      <a:r>
                        <a:rPr lang="en-US" dirty="0">
                          <a:latin typeface="Times New Roman" panose="02020603050405020304" pitchFamily="18" charset="0"/>
                        </a:rPr>
                        <a:t>(2)</a:t>
                      </a:r>
                      <a:endParaRPr lang="en-US" dirty="0"/>
                    </a:p>
                  </a:txBody>
                  <a:tcPr anchor="b"/>
                </a:tc>
                <a:tc>
                  <a:txBody>
                    <a:bodyPr/>
                    <a:lstStyle/>
                    <a:p>
                      <a:pPr algn="ctr"/>
                      <a:r>
                        <a:rPr lang="en-US" dirty="0">
                          <a:latin typeface="Times New Roman" panose="02020603050405020304" pitchFamily="18" charset="0"/>
                        </a:rPr>
                        <a:t>(3)</a:t>
                      </a:r>
                      <a:endParaRPr lang="en-US" dirty="0"/>
                    </a:p>
                  </a:txBody>
                  <a:tcPr anchor="b"/>
                </a:tc>
                <a:extLst>
                  <a:ext uri="{0D108BD9-81ED-4DB2-BD59-A6C34878D82A}">
                    <a16:rowId xmlns:a16="http://schemas.microsoft.com/office/drawing/2014/main" val="10000"/>
                  </a:ext>
                </a:extLst>
              </a:tr>
              <a:tr h="369231">
                <a:tc>
                  <a:txBody>
                    <a:bodyPr/>
                    <a:lstStyle/>
                    <a:p>
                      <a:pPr algn="l"/>
                      <a:r>
                        <a:rPr lang="en-US" dirty="0" smtClean="0">
                          <a:latin typeface="SWISS"/>
                        </a:rPr>
                        <a:t>Sample County</a:t>
                      </a:r>
                      <a:endParaRPr lang="en-US" dirty="0"/>
                    </a:p>
                  </a:txBody>
                  <a:tcPr anchor="b"/>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latin typeface="SWISS"/>
                        </a:rPr>
                        <a:t>Corn </a:t>
                      </a:r>
                      <a:r>
                        <a:rPr lang="en-US" dirty="0">
                          <a:latin typeface="SWISS"/>
                        </a:rPr>
                        <a:t> </a:t>
                      </a:r>
                      <a:endParaRPr lang="en-US" dirty="0"/>
                    </a:p>
                  </a:txBody>
                  <a:tcPr anchor="b"/>
                </a:tc>
                <a:tc>
                  <a:txBody>
                    <a:bodyPr/>
                    <a:lstStyle/>
                    <a:p>
                      <a:pPr marL="0" algn="r" defTabSz="914400" rtl="0" eaLnBrk="1" latinLnBrk="0" hangingPunct="1"/>
                      <a:r>
                        <a:rPr lang="en-US" sz="1800" kern="1200" dirty="0" smtClean="0">
                          <a:solidFill>
                            <a:schemeClr val="dk1"/>
                          </a:solidFill>
                          <a:latin typeface="SWISS"/>
                          <a:ea typeface="+mn-ea"/>
                          <a:cs typeface="+mn-cs"/>
                        </a:rPr>
                        <a:t>Corn</a:t>
                      </a:r>
                      <a:endParaRPr lang="en-US" sz="1800" kern="1200" dirty="0">
                        <a:solidFill>
                          <a:schemeClr val="dk1"/>
                        </a:solidFill>
                        <a:latin typeface="SWISS"/>
                        <a:ea typeface="+mn-ea"/>
                        <a:cs typeface="+mn-cs"/>
                      </a:endParaRPr>
                    </a:p>
                  </a:txBody>
                  <a:tcPr anchor="b"/>
                </a:tc>
                <a:tc>
                  <a:txBody>
                    <a:bodyPr/>
                    <a:lstStyle/>
                    <a:p>
                      <a:pPr marL="0" algn="r" defTabSz="914400" rtl="0" eaLnBrk="1" latinLnBrk="0" hangingPunct="1"/>
                      <a:r>
                        <a:rPr lang="en-US" sz="1800" kern="1200" dirty="0" smtClean="0">
                          <a:solidFill>
                            <a:schemeClr val="dk1"/>
                          </a:solidFill>
                          <a:latin typeface="SWISS"/>
                          <a:ea typeface="+mn-ea"/>
                          <a:cs typeface="+mn-cs"/>
                        </a:rPr>
                        <a:t>Corn</a:t>
                      </a:r>
                    </a:p>
                  </a:txBody>
                  <a:tcPr anchor="b"/>
                </a:tc>
                <a:extLst>
                  <a:ext uri="{0D108BD9-81ED-4DB2-BD59-A6C34878D82A}">
                    <a16:rowId xmlns:a16="http://schemas.microsoft.com/office/drawing/2014/main" val="10001"/>
                  </a:ext>
                </a:extLst>
              </a:tr>
              <a:tr h="369231">
                <a:tc>
                  <a:txBody>
                    <a:bodyPr/>
                    <a:lstStyle/>
                    <a:p>
                      <a:pPr algn="r"/>
                      <a:r>
                        <a:rPr lang="en-US" dirty="0">
                          <a:latin typeface="SWISS"/>
                        </a:rPr>
                        <a:t>Year</a:t>
                      </a:r>
                      <a:endParaRPr lang="en-US" dirty="0"/>
                    </a:p>
                  </a:txBody>
                  <a:tcPr anchor="b"/>
                </a:tc>
                <a:tc>
                  <a:txBody>
                    <a:bodyPr/>
                    <a:lstStyle/>
                    <a:p>
                      <a:pPr algn="r"/>
                      <a:r>
                        <a:rPr lang="en-US" dirty="0" smtClean="0">
                          <a:latin typeface="SWISS"/>
                        </a:rPr>
                        <a:t>Production</a:t>
                      </a:r>
                      <a:endParaRPr lang="en-US" dirty="0"/>
                    </a:p>
                  </a:txBody>
                  <a:tcPr anchor="b"/>
                </a:tc>
                <a:tc>
                  <a:txBody>
                    <a:bodyPr/>
                    <a:lstStyle/>
                    <a:p>
                      <a:pPr marL="0" algn="r" defTabSz="914400" rtl="0" eaLnBrk="1" latinLnBrk="0" hangingPunct="1"/>
                      <a:r>
                        <a:rPr lang="en-US" sz="1800" kern="1200" dirty="0" smtClean="0">
                          <a:solidFill>
                            <a:schemeClr val="dk1"/>
                          </a:solidFill>
                          <a:latin typeface="SWISS"/>
                          <a:ea typeface="+mn-ea"/>
                          <a:cs typeface="+mn-cs"/>
                        </a:rPr>
                        <a:t>Planted Acres</a:t>
                      </a:r>
                      <a:endParaRPr lang="en-US" sz="1800" kern="1200" dirty="0">
                        <a:solidFill>
                          <a:schemeClr val="dk1"/>
                        </a:solidFill>
                        <a:latin typeface="SWISS"/>
                        <a:ea typeface="+mn-ea"/>
                        <a:cs typeface="+mn-cs"/>
                      </a:endParaRPr>
                    </a:p>
                  </a:txBody>
                  <a:tcPr anchor="b"/>
                </a:tc>
                <a:tc>
                  <a:txBody>
                    <a:bodyPr/>
                    <a:lstStyle/>
                    <a:p>
                      <a:pPr marL="0" algn="r" defTabSz="914400" rtl="0" eaLnBrk="1" latinLnBrk="0" hangingPunct="1"/>
                      <a:r>
                        <a:rPr lang="en-US" sz="1800" kern="1200" dirty="0" smtClean="0">
                          <a:solidFill>
                            <a:schemeClr val="dk1"/>
                          </a:solidFill>
                          <a:latin typeface="SWISS"/>
                          <a:ea typeface="+mn-ea"/>
                          <a:cs typeface="+mn-cs"/>
                        </a:rPr>
                        <a:t>Yield</a:t>
                      </a:r>
                      <a:endParaRPr lang="en-US" sz="1800" kern="1200" dirty="0">
                        <a:solidFill>
                          <a:schemeClr val="dk1"/>
                        </a:solidFill>
                        <a:latin typeface="SWISS"/>
                        <a:ea typeface="+mn-ea"/>
                        <a:cs typeface="+mn-cs"/>
                      </a:endParaRPr>
                    </a:p>
                  </a:txBody>
                  <a:tcPr anchor="b"/>
                </a:tc>
                <a:extLst>
                  <a:ext uri="{0D108BD9-81ED-4DB2-BD59-A6C34878D82A}">
                    <a16:rowId xmlns:a16="http://schemas.microsoft.com/office/drawing/2014/main" val="10002"/>
                  </a:ext>
                </a:extLst>
              </a:tr>
              <a:tr h="339445">
                <a:tc>
                  <a:txBody>
                    <a:bodyPr/>
                    <a:lstStyle/>
                    <a:p>
                      <a:pPr algn="r"/>
                      <a:r>
                        <a:rPr lang="en-US">
                          <a:latin typeface="SWISS"/>
                        </a:rPr>
                        <a:t>2014</a:t>
                      </a:r>
                      <a:endParaRPr lang="en-US"/>
                    </a:p>
                  </a:txBody>
                  <a:tcPr anchor="b"/>
                </a:tc>
                <a:tc>
                  <a:txBody>
                    <a:bodyPr/>
                    <a:lstStyle/>
                    <a:p>
                      <a:pPr algn="r"/>
                      <a:r>
                        <a:rPr lang="en-US">
                          <a:latin typeface="Arial" panose="020B0604020202020204" pitchFamily="34" charset="0"/>
                        </a:rPr>
                        <a:t>7,254,185</a:t>
                      </a:r>
                      <a:endParaRPr lang="en-US"/>
                    </a:p>
                  </a:txBody>
                  <a:tcPr anchor="b"/>
                </a:tc>
                <a:tc>
                  <a:txBody>
                    <a:bodyPr/>
                    <a:lstStyle/>
                    <a:p>
                      <a:pPr algn="r"/>
                      <a:r>
                        <a:rPr lang="en-US" dirty="0">
                          <a:latin typeface="SWISS"/>
                        </a:rPr>
                        <a:t>107,155</a:t>
                      </a:r>
                      <a:endParaRPr lang="en-US" dirty="0"/>
                    </a:p>
                  </a:txBody>
                  <a:tcPr anchor="b"/>
                </a:tc>
                <a:tc>
                  <a:txBody>
                    <a:bodyPr/>
                    <a:lstStyle/>
                    <a:p>
                      <a:pPr algn="r"/>
                      <a:r>
                        <a:rPr lang="en-US" dirty="0">
                          <a:latin typeface="Times New Roman" panose="02020603050405020304" pitchFamily="18" charset="0"/>
                        </a:rPr>
                        <a:t>67.7</a:t>
                      </a:r>
                      <a:endParaRPr lang="en-US" dirty="0"/>
                    </a:p>
                  </a:txBody>
                  <a:tcPr anchor="b"/>
                </a:tc>
                <a:extLst>
                  <a:ext uri="{0D108BD9-81ED-4DB2-BD59-A6C34878D82A}">
                    <a16:rowId xmlns:a16="http://schemas.microsoft.com/office/drawing/2014/main" val="10003"/>
                  </a:ext>
                </a:extLst>
              </a:tr>
              <a:tr h="354685">
                <a:tc>
                  <a:txBody>
                    <a:bodyPr/>
                    <a:lstStyle/>
                    <a:p>
                      <a:pPr algn="r"/>
                      <a:r>
                        <a:rPr lang="en-US">
                          <a:latin typeface="SWISS"/>
                        </a:rPr>
                        <a:t>2013</a:t>
                      </a:r>
                      <a:endParaRPr lang="en-US"/>
                    </a:p>
                  </a:txBody>
                  <a:tcPr anchor="b"/>
                </a:tc>
                <a:tc>
                  <a:txBody>
                    <a:bodyPr/>
                    <a:lstStyle/>
                    <a:p>
                      <a:pPr algn="r"/>
                      <a:r>
                        <a:rPr lang="en-US">
                          <a:latin typeface="SWISS"/>
                        </a:rPr>
                        <a:t>3,380,867</a:t>
                      </a:r>
                      <a:endParaRPr lang="en-US"/>
                    </a:p>
                  </a:txBody>
                  <a:tcPr anchor="b"/>
                </a:tc>
                <a:tc>
                  <a:txBody>
                    <a:bodyPr/>
                    <a:lstStyle/>
                    <a:p>
                      <a:pPr algn="r"/>
                      <a:r>
                        <a:rPr lang="en-US">
                          <a:latin typeface="SWISS"/>
                        </a:rPr>
                        <a:t>132,326</a:t>
                      </a:r>
                      <a:endParaRPr lang="en-US"/>
                    </a:p>
                  </a:txBody>
                  <a:tcPr anchor="b"/>
                </a:tc>
                <a:tc>
                  <a:txBody>
                    <a:bodyPr/>
                    <a:lstStyle/>
                    <a:p>
                      <a:pPr algn="r"/>
                      <a:r>
                        <a:rPr lang="en-US">
                          <a:latin typeface="Times New Roman" panose="02020603050405020304" pitchFamily="18" charset="0"/>
                        </a:rPr>
                        <a:t>25.5</a:t>
                      </a:r>
                      <a:endParaRPr lang="en-US"/>
                    </a:p>
                  </a:txBody>
                  <a:tcPr anchor="b"/>
                </a:tc>
                <a:extLst>
                  <a:ext uri="{0D108BD9-81ED-4DB2-BD59-A6C34878D82A}">
                    <a16:rowId xmlns:a16="http://schemas.microsoft.com/office/drawing/2014/main" val="10004"/>
                  </a:ext>
                </a:extLst>
              </a:tr>
              <a:tr h="349130">
                <a:tc>
                  <a:txBody>
                    <a:bodyPr/>
                    <a:lstStyle/>
                    <a:p>
                      <a:pPr algn="r"/>
                      <a:r>
                        <a:rPr lang="en-US">
                          <a:latin typeface="SWISS"/>
                        </a:rPr>
                        <a:t>2012</a:t>
                      </a:r>
                      <a:endParaRPr lang="en-US"/>
                    </a:p>
                  </a:txBody>
                  <a:tcPr anchor="b"/>
                </a:tc>
                <a:tc>
                  <a:txBody>
                    <a:bodyPr/>
                    <a:lstStyle/>
                    <a:p>
                      <a:pPr algn="r"/>
                      <a:r>
                        <a:rPr lang="en-US">
                          <a:latin typeface="SWISS"/>
                        </a:rPr>
                        <a:t>2,035,000</a:t>
                      </a:r>
                      <a:endParaRPr lang="en-US"/>
                    </a:p>
                  </a:txBody>
                  <a:tcPr anchor="b"/>
                </a:tc>
                <a:tc>
                  <a:txBody>
                    <a:bodyPr/>
                    <a:lstStyle/>
                    <a:p>
                      <a:pPr algn="r"/>
                      <a:r>
                        <a:rPr lang="en-US">
                          <a:latin typeface="SWISS"/>
                        </a:rPr>
                        <a:t>96,474</a:t>
                      </a:r>
                      <a:endParaRPr lang="en-US"/>
                    </a:p>
                  </a:txBody>
                  <a:tcPr anchor="b"/>
                </a:tc>
                <a:tc>
                  <a:txBody>
                    <a:bodyPr/>
                    <a:lstStyle/>
                    <a:p>
                      <a:pPr algn="r"/>
                      <a:r>
                        <a:rPr lang="en-US">
                          <a:latin typeface="Times New Roman" panose="02020603050405020304" pitchFamily="18" charset="0"/>
                        </a:rPr>
                        <a:t>21.1</a:t>
                      </a:r>
                      <a:endParaRPr lang="en-US"/>
                    </a:p>
                  </a:txBody>
                  <a:tcPr anchor="b"/>
                </a:tc>
                <a:extLst>
                  <a:ext uri="{0D108BD9-81ED-4DB2-BD59-A6C34878D82A}">
                    <a16:rowId xmlns:a16="http://schemas.microsoft.com/office/drawing/2014/main" val="10005"/>
                  </a:ext>
                </a:extLst>
              </a:tr>
              <a:tr h="369231">
                <a:tc>
                  <a:txBody>
                    <a:bodyPr/>
                    <a:lstStyle/>
                    <a:p>
                      <a:pPr algn="r"/>
                      <a:r>
                        <a:rPr lang="en-US">
                          <a:latin typeface="SWISS"/>
                        </a:rPr>
                        <a:t>2011</a:t>
                      </a:r>
                      <a:endParaRPr lang="en-US"/>
                    </a:p>
                  </a:txBody>
                  <a:tcPr anchor="b"/>
                </a:tc>
                <a:tc>
                  <a:txBody>
                    <a:bodyPr/>
                    <a:lstStyle/>
                    <a:p>
                      <a:pPr algn="r"/>
                      <a:r>
                        <a:rPr lang="en-US">
                          <a:latin typeface="Arial" panose="020B0604020202020204" pitchFamily="34" charset="0"/>
                        </a:rPr>
                        <a:t>9,140,000</a:t>
                      </a:r>
                      <a:endParaRPr lang="en-US"/>
                    </a:p>
                  </a:txBody>
                  <a:tcPr anchor="b"/>
                </a:tc>
                <a:tc>
                  <a:txBody>
                    <a:bodyPr/>
                    <a:lstStyle/>
                    <a:p>
                      <a:pPr algn="r"/>
                      <a:r>
                        <a:rPr lang="en-US">
                          <a:latin typeface="SWISS"/>
                        </a:rPr>
                        <a:t>100,284</a:t>
                      </a:r>
                      <a:endParaRPr lang="en-US"/>
                    </a:p>
                  </a:txBody>
                  <a:tcPr anchor="b"/>
                </a:tc>
                <a:tc>
                  <a:txBody>
                    <a:bodyPr/>
                    <a:lstStyle/>
                    <a:p>
                      <a:pPr algn="r"/>
                      <a:r>
                        <a:rPr lang="en-US">
                          <a:latin typeface="Times New Roman" panose="02020603050405020304" pitchFamily="18" charset="0"/>
                        </a:rPr>
                        <a:t>91.1</a:t>
                      </a:r>
                      <a:endParaRPr lang="en-US"/>
                    </a:p>
                  </a:txBody>
                  <a:tcPr anchor="b"/>
                </a:tc>
                <a:extLst>
                  <a:ext uri="{0D108BD9-81ED-4DB2-BD59-A6C34878D82A}">
                    <a16:rowId xmlns:a16="http://schemas.microsoft.com/office/drawing/2014/main" val="10006"/>
                  </a:ext>
                </a:extLst>
              </a:tr>
              <a:tr h="333196">
                <a:tc>
                  <a:txBody>
                    <a:bodyPr/>
                    <a:lstStyle/>
                    <a:p>
                      <a:pPr algn="r"/>
                      <a:r>
                        <a:rPr lang="en-US">
                          <a:latin typeface="SWISS"/>
                        </a:rPr>
                        <a:t>2010</a:t>
                      </a:r>
                      <a:endParaRPr lang="en-US"/>
                    </a:p>
                  </a:txBody>
                  <a:tcPr anchor="b"/>
                </a:tc>
                <a:tc>
                  <a:txBody>
                    <a:bodyPr/>
                    <a:lstStyle/>
                    <a:p>
                      <a:pPr algn="r"/>
                      <a:r>
                        <a:rPr lang="en-US">
                          <a:latin typeface="SWISS"/>
                        </a:rPr>
                        <a:t>10,106,000</a:t>
                      </a:r>
                      <a:endParaRPr lang="en-US"/>
                    </a:p>
                  </a:txBody>
                  <a:tcPr anchor="b"/>
                </a:tc>
                <a:tc>
                  <a:txBody>
                    <a:bodyPr/>
                    <a:lstStyle/>
                    <a:p>
                      <a:pPr algn="r"/>
                      <a:r>
                        <a:rPr lang="en-US">
                          <a:latin typeface="SWISS"/>
                        </a:rPr>
                        <a:t>107,000</a:t>
                      </a:r>
                      <a:endParaRPr lang="en-US"/>
                    </a:p>
                  </a:txBody>
                  <a:tcPr anchor="b"/>
                </a:tc>
                <a:tc>
                  <a:txBody>
                    <a:bodyPr/>
                    <a:lstStyle/>
                    <a:p>
                      <a:pPr algn="r"/>
                      <a:r>
                        <a:rPr lang="en-US">
                          <a:latin typeface="Times New Roman" panose="02020603050405020304" pitchFamily="18" charset="0"/>
                        </a:rPr>
                        <a:t>94.4</a:t>
                      </a:r>
                      <a:endParaRPr lang="en-US"/>
                    </a:p>
                  </a:txBody>
                  <a:tcPr anchor="b"/>
                </a:tc>
                <a:extLst>
                  <a:ext uri="{0D108BD9-81ED-4DB2-BD59-A6C34878D82A}">
                    <a16:rowId xmlns:a16="http://schemas.microsoft.com/office/drawing/2014/main" val="10007"/>
                  </a:ext>
                </a:extLst>
              </a:tr>
              <a:tr h="369231">
                <a:tc>
                  <a:txBody>
                    <a:bodyPr/>
                    <a:lstStyle/>
                    <a:p>
                      <a:pPr algn="r"/>
                      <a:r>
                        <a:rPr lang="en-US">
                          <a:latin typeface="SWISS"/>
                        </a:rPr>
                        <a:t>2009</a:t>
                      </a:r>
                      <a:endParaRPr lang="en-US"/>
                    </a:p>
                  </a:txBody>
                  <a:tcPr anchor="b"/>
                </a:tc>
                <a:tc>
                  <a:txBody>
                    <a:bodyPr/>
                    <a:lstStyle/>
                    <a:p>
                      <a:pPr algn="r"/>
                      <a:r>
                        <a:rPr lang="en-US">
                          <a:latin typeface="SWISS"/>
                        </a:rPr>
                        <a:t>9,050,000</a:t>
                      </a:r>
                      <a:endParaRPr lang="en-US"/>
                    </a:p>
                  </a:txBody>
                  <a:tcPr anchor="b"/>
                </a:tc>
                <a:tc>
                  <a:txBody>
                    <a:bodyPr/>
                    <a:lstStyle/>
                    <a:p>
                      <a:pPr algn="r"/>
                      <a:r>
                        <a:rPr lang="en-US">
                          <a:latin typeface="SWISS"/>
                        </a:rPr>
                        <a:t>76,628</a:t>
                      </a:r>
                      <a:endParaRPr lang="en-US"/>
                    </a:p>
                  </a:txBody>
                  <a:tcPr anchor="b"/>
                </a:tc>
                <a:tc>
                  <a:txBody>
                    <a:bodyPr/>
                    <a:lstStyle/>
                    <a:p>
                      <a:pPr algn="r"/>
                      <a:r>
                        <a:rPr lang="en-US">
                          <a:latin typeface="Times New Roman" panose="02020603050405020304" pitchFamily="18" charset="0"/>
                        </a:rPr>
                        <a:t>118.1</a:t>
                      </a:r>
                      <a:endParaRPr lang="en-US"/>
                    </a:p>
                  </a:txBody>
                  <a:tcPr anchor="b"/>
                </a:tc>
                <a:extLst>
                  <a:ext uri="{0D108BD9-81ED-4DB2-BD59-A6C34878D82A}">
                    <a16:rowId xmlns:a16="http://schemas.microsoft.com/office/drawing/2014/main" val="10008"/>
                  </a:ext>
                </a:extLst>
              </a:tr>
              <a:tr h="393462">
                <a:tc>
                  <a:txBody>
                    <a:bodyPr/>
                    <a:lstStyle/>
                    <a:p>
                      <a:pPr algn="r"/>
                      <a:r>
                        <a:rPr lang="en-US">
                          <a:latin typeface="SWISS"/>
                        </a:rPr>
                        <a:t>2008</a:t>
                      </a:r>
                      <a:endParaRPr lang="en-US"/>
                    </a:p>
                  </a:txBody>
                  <a:tcPr anchor="b"/>
                </a:tc>
                <a:tc>
                  <a:txBody>
                    <a:bodyPr/>
                    <a:lstStyle/>
                    <a:p>
                      <a:pPr algn="r"/>
                      <a:r>
                        <a:rPr lang="en-US">
                          <a:latin typeface="Arial" panose="020B0604020202020204" pitchFamily="34" charset="0"/>
                        </a:rPr>
                        <a:t>4,900,000</a:t>
                      </a:r>
                      <a:endParaRPr lang="en-US"/>
                    </a:p>
                  </a:txBody>
                  <a:tcPr anchor="b"/>
                </a:tc>
                <a:tc>
                  <a:txBody>
                    <a:bodyPr/>
                    <a:lstStyle/>
                    <a:p>
                      <a:pPr algn="r"/>
                      <a:r>
                        <a:rPr lang="en-US">
                          <a:latin typeface="SWISS"/>
                        </a:rPr>
                        <a:t>73,150</a:t>
                      </a:r>
                      <a:endParaRPr lang="en-US"/>
                    </a:p>
                  </a:txBody>
                  <a:tcPr anchor="b"/>
                </a:tc>
                <a:tc>
                  <a:txBody>
                    <a:bodyPr/>
                    <a:lstStyle/>
                    <a:p>
                      <a:pPr algn="r"/>
                      <a:r>
                        <a:rPr lang="en-US">
                          <a:latin typeface="Times New Roman" panose="02020603050405020304" pitchFamily="18" charset="0"/>
                        </a:rPr>
                        <a:t>67.0</a:t>
                      </a:r>
                      <a:endParaRPr lang="en-US"/>
                    </a:p>
                  </a:txBody>
                  <a:tcPr anchor="b"/>
                </a:tc>
                <a:extLst>
                  <a:ext uri="{0D108BD9-81ED-4DB2-BD59-A6C34878D82A}">
                    <a16:rowId xmlns:a16="http://schemas.microsoft.com/office/drawing/2014/main" val="10009"/>
                  </a:ext>
                </a:extLst>
              </a:tr>
              <a:tr h="311016">
                <a:tc>
                  <a:txBody>
                    <a:bodyPr/>
                    <a:lstStyle/>
                    <a:p>
                      <a:pPr algn="r"/>
                      <a:r>
                        <a:rPr lang="en-US" dirty="0">
                          <a:latin typeface="SWISS"/>
                        </a:rPr>
                        <a:t>2007</a:t>
                      </a:r>
                      <a:endParaRPr lang="en-US" dirty="0"/>
                    </a:p>
                  </a:txBody>
                  <a:tcPr anchor="b"/>
                </a:tc>
                <a:tc>
                  <a:txBody>
                    <a:bodyPr/>
                    <a:lstStyle/>
                    <a:p>
                      <a:pPr algn="r"/>
                      <a:r>
                        <a:rPr lang="en-US" dirty="0">
                          <a:latin typeface="SWISS"/>
                        </a:rPr>
                        <a:t>6,502,000</a:t>
                      </a:r>
                      <a:endParaRPr lang="en-US" dirty="0"/>
                    </a:p>
                  </a:txBody>
                  <a:tcPr anchor="b"/>
                </a:tc>
                <a:tc>
                  <a:txBody>
                    <a:bodyPr/>
                    <a:lstStyle/>
                    <a:p>
                      <a:pPr algn="r"/>
                      <a:r>
                        <a:rPr lang="en-US" dirty="0">
                          <a:latin typeface="SWISS"/>
                        </a:rPr>
                        <a:t>75,587</a:t>
                      </a:r>
                      <a:endParaRPr lang="en-US" dirty="0"/>
                    </a:p>
                  </a:txBody>
                  <a:tcPr anchor="b"/>
                </a:tc>
                <a:tc>
                  <a:txBody>
                    <a:bodyPr/>
                    <a:lstStyle/>
                    <a:p>
                      <a:pPr algn="r"/>
                      <a:r>
                        <a:rPr lang="en-US" dirty="0">
                          <a:latin typeface="Times New Roman" panose="02020603050405020304" pitchFamily="18" charset="0"/>
                        </a:rPr>
                        <a:t>86.0</a:t>
                      </a:r>
                      <a:endParaRPr lang="en-US" dirty="0"/>
                    </a:p>
                  </a:txBody>
                  <a:tcPr anchor="b"/>
                </a:tc>
                <a:extLst>
                  <a:ext uri="{0D108BD9-81ED-4DB2-BD59-A6C34878D82A}">
                    <a16:rowId xmlns:a16="http://schemas.microsoft.com/office/drawing/2014/main" val="10010"/>
                  </a:ext>
                </a:extLst>
              </a:tr>
              <a:tr h="311016">
                <a:tc>
                  <a:txBody>
                    <a:bodyPr/>
                    <a:lstStyle/>
                    <a:p>
                      <a:pPr algn="r"/>
                      <a:r>
                        <a:rPr lang="en-US" dirty="0" smtClean="0"/>
                        <a:t>8-Year Average Yield</a:t>
                      </a:r>
                      <a:endParaRPr lang="en-US" dirty="0"/>
                    </a:p>
                  </a:txBody>
                  <a:tcPr anchor="b"/>
                </a:tc>
                <a:tc>
                  <a:txBody>
                    <a:bodyPr/>
                    <a:lstStyle/>
                    <a:p>
                      <a:pPr algn="r"/>
                      <a:r>
                        <a:rPr lang="en-US" dirty="0" smtClean="0"/>
                        <a:t>= Average</a:t>
                      </a:r>
                      <a:r>
                        <a:rPr lang="en-US" baseline="0" dirty="0" smtClean="0"/>
                        <a:t> of (3)</a:t>
                      </a:r>
                      <a:endParaRPr lang="en-US" dirty="0"/>
                    </a:p>
                  </a:txBody>
                  <a:tcPr anchor="b"/>
                </a:tc>
                <a:tc>
                  <a:txBody>
                    <a:bodyPr/>
                    <a:lstStyle/>
                    <a:p>
                      <a:pPr algn="r"/>
                      <a:endParaRPr lang="en-US" dirty="0"/>
                    </a:p>
                  </a:txBody>
                  <a:tcPr anchor="b"/>
                </a:tc>
                <a:tc>
                  <a:txBody>
                    <a:bodyPr/>
                    <a:lstStyle/>
                    <a:p>
                      <a:pPr algn="r"/>
                      <a:r>
                        <a:rPr lang="en-US" dirty="0" smtClean="0">
                          <a:solidFill>
                            <a:srgbClr val="FF0000"/>
                          </a:solidFill>
                        </a:rPr>
                        <a:t>71.4</a:t>
                      </a:r>
                      <a:endParaRPr lang="en-US" dirty="0">
                        <a:solidFill>
                          <a:srgbClr val="FF0000"/>
                        </a:solidFill>
                      </a:endParaRPr>
                    </a:p>
                  </a:txBody>
                  <a:tcPr anchor="b"/>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935570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Property Tax Computation Process</a:t>
            </a:r>
            <a:br>
              <a:rPr lang="en-US" dirty="0" smtClean="0">
                <a:solidFill>
                  <a:schemeClr val="accent2"/>
                </a:solidFill>
              </a:rPr>
            </a:br>
            <a:r>
              <a:rPr lang="en-US" dirty="0">
                <a:solidFill>
                  <a:schemeClr val="accent2"/>
                </a:solidFill>
              </a:rPr>
              <a:t>	</a:t>
            </a:r>
            <a:r>
              <a:rPr lang="en-US" dirty="0" smtClean="0">
                <a:solidFill>
                  <a:schemeClr val="accent2"/>
                </a:solidFill>
              </a:rPr>
              <a:t>Eight Year Average of an Eight Year Average</a:t>
            </a:r>
            <a:endParaRPr lang="en-US" dirty="0">
              <a:solidFill>
                <a:schemeClr val="accent2"/>
              </a:solidFill>
            </a:endParaRPr>
          </a:p>
        </p:txBody>
      </p:sp>
      <p:graphicFrame>
        <p:nvGraphicFramePr>
          <p:cNvPr id="13" name="Content Placeholder 12"/>
          <p:cNvGraphicFramePr>
            <a:graphicFrameLocks noGrp="1"/>
          </p:cNvGraphicFramePr>
          <p:nvPr>
            <p:ph idx="1"/>
            <p:extLst/>
          </p:nvPr>
        </p:nvGraphicFramePr>
        <p:xfrm>
          <a:off x="1522412" y="1981200"/>
          <a:ext cx="10439399" cy="4187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5869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365695"/>
            <a:ext cx="9846797" cy="1232210"/>
          </a:xfrm>
        </p:spPr>
        <p:txBody>
          <a:bodyPr>
            <a:normAutofit/>
          </a:bodyPr>
          <a:lstStyle/>
          <a:p>
            <a:r>
              <a:rPr lang="en-US" sz="3200" dirty="0" smtClean="0">
                <a:solidFill>
                  <a:srgbClr val="C00000"/>
                </a:solidFill>
              </a:rPr>
              <a:t>2014 Average County Non-Irrigated LNI Calculation</a:t>
            </a:r>
            <a:r>
              <a:rPr lang="en-US" sz="3200" dirty="0">
                <a:solidFill>
                  <a:srgbClr val="C00000"/>
                </a:solidFill>
              </a:rPr>
              <a:t/>
            </a:r>
            <a:br>
              <a:rPr lang="en-US" sz="3200" dirty="0">
                <a:solidFill>
                  <a:srgbClr val="C00000"/>
                </a:solidFill>
              </a:rPr>
            </a:br>
            <a:r>
              <a:rPr lang="en-US" sz="3200" dirty="0">
                <a:solidFill>
                  <a:srgbClr val="C00000"/>
                </a:solidFill>
              </a:rPr>
              <a:t>Example </a:t>
            </a:r>
            <a:r>
              <a:rPr lang="en-US" sz="3200" dirty="0" smtClean="0">
                <a:solidFill>
                  <a:srgbClr val="C00000"/>
                </a:solidFill>
              </a:rPr>
              <a:t>County—Price</a:t>
            </a:r>
            <a:endParaRPr lang="en-US" sz="3200" dirty="0">
              <a:solidFill>
                <a:srgbClr val="C00000"/>
              </a:solidFill>
            </a:endParaRPr>
          </a:p>
        </p:txBody>
      </p:sp>
      <p:graphicFrame>
        <p:nvGraphicFramePr>
          <p:cNvPr id="13" name="Content Placeholder 12"/>
          <p:cNvGraphicFramePr>
            <a:graphicFrameLocks noGrp="1"/>
          </p:cNvGraphicFramePr>
          <p:nvPr>
            <p:ph idx="1"/>
            <p:extLst/>
          </p:nvPr>
        </p:nvGraphicFramePr>
        <p:xfrm>
          <a:off x="1141414" y="1828804"/>
          <a:ext cx="10896597" cy="4935012"/>
        </p:xfrm>
        <a:graphic>
          <a:graphicData uri="http://schemas.openxmlformats.org/drawingml/2006/table">
            <a:tbl>
              <a:tblPr firstRow="1" bandRow="1">
                <a:tableStyleId>{5C22544A-7EE6-4342-B048-85BDC9FD1C3A}</a:tableStyleId>
              </a:tblPr>
              <a:tblGrid>
                <a:gridCol w="1210733">
                  <a:extLst>
                    <a:ext uri="{9D8B030D-6E8A-4147-A177-3AD203B41FA5}">
                      <a16:colId xmlns:a16="http://schemas.microsoft.com/office/drawing/2014/main" val="20000"/>
                    </a:ext>
                  </a:extLst>
                </a:gridCol>
                <a:gridCol w="770465">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gridCol w="1998133">
                  <a:extLst>
                    <a:ext uri="{9D8B030D-6E8A-4147-A177-3AD203B41FA5}">
                      <a16:colId xmlns:a16="http://schemas.microsoft.com/office/drawing/2014/main" val="20006"/>
                    </a:ext>
                  </a:extLst>
                </a:gridCol>
                <a:gridCol w="1210733">
                  <a:extLst>
                    <a:ext uri="{9D8B030D-6E8A-4147-A177-3AD203B41FA5}">
                      <a16:colId xmlns:a16="http://schemas.microsoft.com/office/drawing/2014/main" val="20007"/>
                    </a:ext>
                  </a:extLst>
                </a:gridCol>
                <a:gridCol w="1210733">
                  <a:extLst>
                    <a:ext uri="{9D8B030D-6E8A-4147-A177-3AD203B41FA5}">
                      <a16:colId xmlns:a16="http://schemas.microsoft.com/office/drawing/2014/main" val="20008"/>
                    </a:ext>
                  </a:extLst>
                </a:gridCol>
              </a:tblGrid>
              <a:tr h="382169">
                <a:tc>
                  <a:txBody>
                    <a:bodyPr/>
                    <a:lstStyle/>
                    <a:p>
                      <a:pPr algn="r"/>
                      <a:r>
                        <a:rPr lang="en-US" dirty="0">
                          <a:latin typeface="Times New Roman" panose="02020603050405020304" pitchFamily="18" charset="0"/>
                        </a:rPr>
                        <a:t> </a:t>
                      </a:r>
                      <a:endParaRPr lang="en-US" dirty="0"/>
                    </a:p>
                  </a:txBody>
                  <a:tcPr anchor="b"/>
                </a:tc>
                <a:tc>
                  <a:txBody>
                    <a:bodyPr/>
                    <a:lstStyle/>
                    <a:p>
                      <a:pPr algn="ctr"/>
                      <a:r>
                        <a:rPr lang="en-US">
                          <a:latin typeface="Times New Roman" panose="02020603050405020304" pitchFamily="18" charset="0"/>
                        </a:rPr>
                        <a:t>(1)</a:t>
                      </a:r>
                      <a:endParaRPr lang="en-US"/>
                    </a:p>
                  </a:txBody>
                  <a:tcPr anchor="b"/>
                </a:tc>
                <a:tc>
                  <a:txBody>
                    <a:bodyPr/>
                    <a:lstStyle/>
                    <a:p>
                      <a:pPr algn="ctr"/>
                      <a:r>
                        <a:rPr lang="en-US">
                          <a:latin typeface="Times New Roman" panose="02020603050405020304" pitchFamily="18" charset="0"/>
                        </a:rPr>
                        <a:t>(2)</a:t>
                      </a:r>
                      <a:endParaRPr lang="en-US"/>
                    </a:p>
                  </a:txBody>
                  <a:tcPr anchor="b"/>
                </a:tc>
                <a:tc>
                  <a:txBody>
                    <a:bodyPr/>
                    <a:lstStyle/>
                    <a:p>
                      <a:pPr algn="ctr"/>
                      <a:r>
                        <a:rPr lang="en-US">
                          <a:latin typeface="Times New Roman" panose="02020603050405020304" pitchFamily="18" charset="0"/>
                        </a:rPr>
                        <a:t>(3)</a:t>
                      </a:r>
                      <a:endParaRPr lang="en-US"/>
                    </a:p>
                  </a:txBody>
                  <a:tcPr anchor="b"/>
                </a:tc>
                <a:tc>
                  <a:txBody>
                    <a:bodyPr/>
                    <a:lstStyle/>
                    <a:p>
                      <a:pPr algn="ctr"/>
                      <a:r>
                        <a:rPr lang="en-US">
                          <a:latin typeface="Times New Roman" panose="02020603050405020304" pitchFamily="18" charset="0"/>
                        </a:rPr>
                        <a:t>(4)</a:t>
                      </a:r>
                      <a:endParaRPr lang="en-US"/>
                    </a:p>
                  </a:txBody>
                  <a:tcPr anchor="b"/>
                </a:tc>
                <a:tc>
                  <a:txBody>
                    <a:bodyPr/>
                    <a:lstStyle/>
                    <a:p>
                      <a:pPr algn="ctr"/>
                      <a:r>
                        <a:rPr lang="en-US" dirty="0">
                          <a:latin typeface="Times New Roman" panose="02020603050405020304" pitchFamily="18" charset="0"/>
                        </a:rPr>
                        <a:t>(5)</a:t>
                      </a:r>
                      <a:endParaRPr lang="en-US" dirty="0"/>
                    </a:p>
                  </a:txBody>
                  <a:tcPr anchor="b"/>
                </a:tc>
                <a:tc>
                  <a:txBody>
                    <a:bodyPr/>
                    <a:lstStyle/>
                    <a:p>
                      <a:pPr algn="ctr"/>
                      <a:r>
                        <a:rPr lang="en-US">
                          <a:latin typeface="Times New Roman" panose="02020603050405020304" pitchFamily="18" charset="0"/>
                        </a:rPr>
                        <a:t>(6)</a:t>
                      </a:r>
                      <a:endParaRPr lang="en-US"/>
                    </a:p>
                  </a:txBody>
                  <a:tcPr anchor="b"/>
                </a:tc>
                <a:tc>
                  <a:txBody>
                    <a:bodyPr/>
                    <a:lstStyle/>
                    <a:p>
                      <a:pPr algn="ctr"/>
                      <a:r>
                        <a:rPr lang="en-US">
                          <a:latin typeface="Times New Roman" panose="02020603050405020304" pitchFamily="18" charset="0"/>
                        </a:rPr>
                        <a:t>(7)</a:t>
                      </a:r>
                      <a:endParaRPr lang="en-US"/>
                    </a:p>
                  </a:txBody>
                  <a:tcPr anchor="b"/>
                </a:tc>
                <a:tc>
                  <a:txBody>
                    <a:bodyPr/>
                    <a:lstStyle/>
                    <a:p>
                      <a:pPr algn="ctr"/>
                      <a:r>
                        <a:rPr lang="en-US">
                          <a:latin typeface="Times New Roman" panose="02020603050405020304" pitchFamily="18" charset="0"/>
                        </a:rPr>
                        <a:t>(8)</a:t>
                      </a:r>
                      <a:endParaRPr lang="en-US"/>
                    </a:p>
                  </a:txBody>
                  <a:tcPr anchor="b"/>
                </a:tc>
                <a:extLst>
                  <a:ext uri="{0D108BD9-81ED-4DB2-BD59-A6C34878D82A}">
                    <a16:rowId xmlns:a16="http://schemas.microsoft.com/office/drawing/2014/main" val="10000"/>
                  </a:ext>
                </a:extLst>
              </a:tr>
              <a:tr h="382169">
                <a:tc>
                  <a:txBody>
                    <a:bodyPr/>
                    <a:lstStyle/>
                    <a:p>
                      <a:pPr algn="l"/>
                      <a:r>
                        <a:rPr lang="en-US">
                          <a:latin typeface="Times New Roman" panose="02020603050405020304" pitchFamily="18" charset="0"/>
                        </a:rPr>
                        <a:t>Co:</a:t>
                      </a:r>
                      <a:endParaRPr lang="en-US"/>
                    </a:p>
                  </a:txBody>
                  <a:tcPr anchor="b"/>
                </a:tc>
                <a:tc>
                  <a:txBody>
                    <a:bodyPr/>
                    <a:lstStyle/>
                    <a:p>
                      <a:pPr algn="r"/>
                      <a:r>
                        <a:rPr lang="en-US">
                          <a:latin typeface="SWISS"/>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Weighted</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Weighted</a:t>
                      </a:r>
                      <a:endParaRPr lang="en-US"/>
                    </a:p>
                  </a:txBody>
                  <a:tcPr anchor="b"/>
                </a:tc>
                <a:extLst>
                  <a:ext uri="{0D108BD9-81ED-4DB2-BD59-A6C34878D82A}">
                    <a16:rowId xmlns:a16="http://schemas.microsoft.com/office/drawing/2014/main" val="10001"/>
                  </a:ext>
                </a:extLst>
              </a:tr>
              <a:tr h="382169">
                <a:tc>
                  <a:txBody>
                    <a:bodyPr/>
                    <a:lstStyle/>
                    <a:p>
                      <a:pPr algn="l"/>
                      <a:r>
                        <a:rPr lang="en-US">
                          <a:latin typeface="Times New Roman" panose="02020603050405020304" pitchFamily="18" charset="0"/>
                        </a:rPr>
                        <a:t>Sample</a:t>
                      </a:r>
                      <a:endParaRPr lang="en-US"/>
                    </a:p>
                  </a:txBody>
                  <a:tcPr anchor="b"/>
                </a:tc>
                <a:tc>
                  <a:txBody>
                    <a:bodyPr/>
                    <a:lstStyle/>
                    <a:p>
                      <a:pPr algn="r"/>
                      <a:r>
                        <a:rPr lang="en-US">
                          <a:latin typeface="SWISS"/>
                        </a:rPr>
                        <a:t> </a:t>
                      </a:r>
                      <a:endParaRPr lang="en-US"/>
                    </a:p>
                  </a:txBody>
                  <a:tcPr anchor="b"/>
                </a:tc>
                <a:tc>
                  <a:txBody>
                    <a:bodyPr/>
                    <a:lstStyle/>
                    <a:p>
                      <a:pPr algn="r"/>
                      <a:r>
                        <a:rPr lang="en-US">
                          <a:latin typeface="SWISS"/>
                        </a:rPr>
                        <a:t> </a:t>
                      </a:r>
                      <a:endParaRPr lang="en-US"/>
                    </a:p>
                  </a:txBody>
                  <a:tcPr anchor="b"/>
                </a:tc>
                <a:tc>
                  <a:txBody>
                    <a:bodyPr/>
                    <a:lstStyle/>
                    <a:p>
                      <a:pPr algn="r"/>
                      <a:r>
                        <a:rPr lang="en-US">
                          <a:latin typeface="SWISS"/>
                        </a:rPr>
                        <a:t> </a:t>
                      </a:r>
                      <a:endParaRPr lang="en-US"/>
                    </a:p>
                  </a:txBody>
                  <a:tcPr anchor="b"/>
                </a:tc>
                <a:tc>
                  <a:txBody>
                    <a:bodyPr/>
                    <a:lstStyle/>
                    <a:p>
                      <a:pPr algn="r"/>
                      <a:r>
                        <a:rPr lang="en-US">
                          <a:latin typeface="SWISS"/>
                        </a:rPr>
                        <a:t> </a:t>
                      </a:r>
                      <a:endParaRPr lang="en-US"/>
                    </a:p>
                  </a:txBody>
                  <a:tcPr anchor="b"/>
                </a:tc>
                <a:tc>
                  <a:txBody>
                    <a:bodyPr/>
                    <a:lstStyle/>
                    <a:p>
                      <a:pPr algn="r"/>
                      <a:r>
                        <a:rPr lang="en-US">
                          <a:latin typeface="SWISS"/>
                        </a:rPr>
                        <a:t> </a:t>
                      </a:r>
                      <a:endParaRPr lang="en-US"/>
                    </a:p>
                  </a:txBody>
                  <a:tcPr anchor="b"/>
                </a:tc>
                <a:tc>
                  <a:txBody>
                    <a:bodyPr/>
                    <a:lstStyle/>
                    <a:p>
                      <a:pPr algn="r"/>
                      <a:r>
                        <a:rPr lang="en-US">
                          <a:latin typeface="Times New Roman" panose="02020603050405020304" pitchFamily="18" charset="0"/>
                        </a:rPr>
                        <a:t>Landlord</a:t>
                      </a:r>
                      <a:endParaRPr lang="en-US"/>
                    </a:p>
                  </a:txBody>
                  <a:tcPr anchor="b"/>
                </a:tc>
                <a:tc>
                  <a:txBody>
                    <a:bodyPr/>
                    <a:lstStyle/>
                    <a:p>
                      <a:pPr algn="r"/>
                      <a:r>
                        <a:rPr lang="en-US">
                          <a:latin typeface="Times New Roman" panose="02020603050405020304" pitchFamily="18" charset="0"/>
                        </a:rPr>
                        <a:t>Landlord</a:t>
                      </a:r>
                      <a:endParaRPr lang="en-US"/>
                    </a:p>
                  </a:txBody>
                  <a:tcPr anchor="b"/>
                </a:tc>
                <a:tc>
                  <a:txBody>
                    <a:bodyPr/>
                    <a:lstStyle/>
                    <a:p>
                      <a:pPr algn="r"/>
                      <a:r>
                        <a:rPr lang="en-US">
                          <a:latin typeface="Times New Roman" panose="02020603050405020304" pitchFamily="18" charset="0"/>
                        </a:rPr>
                        <a:t>Landlord</a:t>
                      </a:r>
                      <a:endParaRPr lang="en-US"/>
                    </a:p>
                  </a:txBody>
                  <a:tcPr anchor="b"/>
                </a:tc>
                <a:extLst>
                  <a:ext uri="{0D108BD9-81ED-4DB2-BD59-A6C34878D82A}">
                    <a16:rowId xmlns:a16="http://schemas.microsoft.com/office/drawing/2014/main" val="10002"/>
                  </a:ext>
                </a:extLst>
              </a:tr>
              <a:tr h="453689">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Gross</a:t>
                      </a:r>
                      <a:endParaRPr lang="en-US"/>
                    </a:p>
                  </a:txBody>
                  <a:tcPr anchor="b"/>
                </a:tc>
                <a:tc>
                  <a:txBody>
                    <a:bodyPr/>
                    <a:lstStyle/>
                    <a:p>
                      <a:pPr algn="r"/>
                      <a:r>
                        <a:rPr lang="en-US">
                          <a:latin typeface="Times New Roman" panose="02020603050405020304" pitchFamily="18" charset="0"/>
                        </a:rPr>
                        <a:t>Crop</a:t>
                      </a:r>
                      <a:endParaRPr lang="en-US"/>
                    </a:p>
                  </a:txBody>
                  <a:tcPr anchor="b"/>
                </a:tc>
                <a:tc>
                  <a:txBody>
                    <a:bodyPr/>
                    <a:lstStyle/>
                    <a:p>
                      <a:pPr algn="r"/>
                      <a:r>
                        <a:rPr lang="en-US">
                          <a:latin typeface="Times New Roman" panose="02020603050405020304" pitchFamily="18" charset="0"/>
                        </a:rPr>
                        <a:t>Landlord</a:t>
                      </a:r>
                      <a:endParaRPr lang="en-US"/>
                    </a:p>
                  </a:txBody>
                  <a:tcPr anchor="b"/>
                </a:tc>
                <a:tc>
                  <a:txBody>
                    <a:bodyPr/>
                    <a:lstStyle/>
                    <a:p>
                      <a:pPr algn="r"/>
                      <a:r>
                        <a:rPr lang="en-US">
                          <a:latin typeface="Times New Roman" panose="02020603050405020304" pitchFamily="18" charset="0"/>
                        </a:rPr>
                        <a:t>Gross</a:t>
                      </a:r>
                      <a:endParaRPr lang="en-US"/>
                    </a:p>
                  </a:txBody>
                  <a:tcPr anchor="b"/>
                </a:tc>
                <a:tc>
                  <a:txBody>
                    <a:bodyPr/>
                    <a:lstStyle/>
                    <a:p>
                      <a:pPr algn="r"/>
                      <a:r>
                        <a:rPr lang="en-US">
                          <a:latin typeface="Times New Roman" panose="02020603050405020304" pitchFamily="18" charset="0"/>
                        </a:rPr>
                        <a:t>Production</a:t>
                      </a:r>
                      <a:endParaRPr lang="en-US"/>
                    </a:p>
                  </a:txBody>
                  <a:tcPr anchor="b"/>
                </a:tc>
                <a:tc>
                  <a:txBody>
                    <a:bodyPr/>
                    <a:lstStyle/>
                    <a:p>
                      <a:pPr algn="r"/>
                      <a:r>
                        <a:rPr lang="en-US">
                          <a:latin typeface="Times New Roman" panose="02020603050405020304" pitchFamily="18" charset="0"/>
                        </a:rPr>
                        <a:t>Production</a:t>
                      </a:r>
                      <a:endParaRPr lang="en-US"/>
                    </a:p>
                  </a:txBody>
                  <a:tcPr anchor="b"/>
                </a:tc>
                <a:extLst>
                  <a:ext uri="{0D108BD9-81ED-4DB2-BD59-A6C34878D82A}">
                    <a16:rowId xmlns:a16="http://schemas.microsoft.com/office/drawing/2014/main" val="10003"/>
                  </a:ext>
                </a:extLst>
              </a:tr>
              <a:tr h="382169">
                <a:tc>
                  <a:txBody>
                    <a:bodyPr/>
                    <a:lstStyle/>
                    <a:p>
                      <a:pPr algn="r"/>
                      <a:r>
                        <a:rPr lang="en-US" dirty="0">
                          <a:latin typeface="Times New Roman" panose="02020603050405020304" pitchFamily="18" charset="0"/>
                        </a:rPr>
                        <a:t>Crop</a:t>
                      </a:r>
                      <a:endParaRPr lang="en-US" dirty="0"/>
                    </a:p>
                  </a:txBody>
                  <a:tcPr anchor="b"/>
                </a:tc>
                <a:tc>
                  <a:txBody>
                    <a:bodyPr/>
                    <a:lstStyle/>
                    <a:p>
                      <a:pPr algn="r"/>
                      <a:r>
                        <a:rPr lang="en-US" dirty="0">
                          <a:latin typeface="Times New Roman" panose="02020603050405020304" pitchFamily="18" charset="0"/>
                        </a:rPr>
                        <a:t>Yield</a:t>
                      </a:r>
                      <a:endParaRPr lang="en-US" dirty="0"/>
                    </a:p>
                  </a:txBody>
                  <a:tcPr anchor="b"/>
                </a:tc>
                <a:tc>
                  <a:txBody>
                    <a:bodyPr/>
                    <a:lstStyle/>
                    <a:p>
                      <a:pPr algn="r"/>
                      <a:r>
                        <a:rPr lang="en-US" dirty="0">
                          <a:latin typeface="Times New Roman" panose="02020603050405020304" pitchFamily="18" charset="0"/>
                        </a:rPr>
                        <a:t>Price</a:t>
                      </a:r>
                      <a:endParaRPr lang="en-US" dirty="0"/>
                    </a:p>
                  </a:txBody>
                  <a:tcPr anchor="b"/>
                </a:tc>
                <a:tc>
                  <a:txBody>
                    <a:bodyPr/>
                    <a:lstStyle/>
                    <a:p>
                      <a:pPr algn="r"/>
                      <a:r>
                        <a:rPr lang="en-US">
                          <a:latin typeface="Times New Roman" panose="02020603050405020304" pitchFamily="18" charset="0"/>
                        </a:rPr>
                        <a:t>Income</a:t>
                      </a:r>
                      <a:endParaRPr lang="en-US"/>
                    </a:p>
                  </a:txBody>
                  <a:tcPr anchor="b"/>
                </a:tc>
                <a:tc>
                  <a:txBody>
                    <a:bodyPr/>
                    <a:lstStyle/>
                    <a:p>
                      <a:pPr algn="r"/>
                      <a:r>
                        <a:rPr lang="en-US">
                          <a:latin typeface="Times New Roman" panose="02020603050405020304" pitchFamily="18" charset="0"/>
                        </a:rPr>
                        <a:t>Mix</a:t>
                      </a:r>
                      <a:endParaRPr lang="en-US"/>
                    </a:p>
                  </a:txBody>
                  <a:tcPr anchor="b"/>
                </a:tc>
                <a:tc>
                  <a:txBody>
                    <a:bodyPr/>
                    <a:lstStyle/>
                    <a:p>
                      <a:pPr algn="r"/>
                      <a:r>
                        <a:rPr lang="en-US" dirty="0">
                          <a:latin typeface="Times New Roman" panose="02020603050405020304" pitchFamily="18" charset="0"/>
                        </a:rPr>
                        <a:t>Share</a:t>
                      </a:r>
                      <a:endParaRPr lang="en-US" dirty="0"/>
                    </a:p>
                  </a:txBody>
                  <a:tcPr anchor="b"/>
                </a:tc>
                <a:tc>
                  <a:txBody>
                    <a:bodyPr/>
                    <a:lstStyle/>
                    <a:p>
                      <a:pPr algn="r"/>
                      <a:r>
                        <a:rPr lang="en-US" dirty="0">
                          <a:latin typeface="Times New Roman" panose="02020603050405020304" pitchFamily="18" charset="0"/>
                        </a:rPr>
                        <a:t>Income</a:t>
                      </a:r>
                      <a:endParaRPr lang="en-US" dirty="0"/>
                    </a:p>
                  </a:txBody>
                  <a:tcPr anchor="b"/>
                </a:tc>
                <a:tc>
                  <a:txBody>
                    <a:bodyPr/>
                    <a:lstStyle/>
                    <a:p>
                      <a:pPr algn="r"/>
                      <a:r>
                        <a:rPr lang="en-US" dirty="0">
                          <a:latin typeface="Times New Roman" panose="02020603050405020304" pitchFamily="18" charset="0"/>
                        </a:rPr>
                        <a:t>Costs</a:t>
                      </a:r>
                      <a:endParaRPr lang="en-US" dirty="0"/>
                    </a:p>
                  </a:txBody>
                  <a:tcPr anchor="b"/>
                </a:tc>
                <a:tc>
                  <a:txBody>
                    <a:bodyPr/>
                    <a:lstStyle/>
                    <a:p>
                      <a:pPr algn="r"/>
                      <a:r>
                        <a:rPr lang="en-US" dirty="0">
                          <a:latin typeface="Times New Roman" panose="02020603050405020304" pitchFamily="18" charset="0"/>
                        </a:rPr>
                        <a:t>Costs</a:t>
                      </a:r>
                      <a:endParaRPr lang="en-US" dirty="0"/>
                    </a:p>
                  </a:txBody>
                  <a:tcPr anchor="b"/>
                </a:tc>
                <a:extLst>
                  <a:ext uri="{0D108BD9-81ED-4DB2-BD59-A6C34878D82A}">
                    <a16:rowId xmlns:a16="http://schemas.microsoft.com/office/drawing/2014/main" val="10004"/>
                  </a:ext>
                </a:extLst>
              </a:tr>
              <a:tr h="382169">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dirty="0">
                          <a:latin typeface="Times New Roman" panose="02020603050405020304" pitchFamily="18" charset="0"/>
                        </a:rPr>
                        <a:t> </a:t>
                      </a:r>
                      <a:endParaRPr lang="en-US" dirty="0"/>
                    </a:p>
                  </a:txBody>
                  <a:tcPr anchor="b"/>
                </a:tc>
                <a:extLst>
                  <a:ext uri="{0D108BD9-81ED-4DB2-BD59-A6C34878D82A}">
                    <a16:rowId xmlns:a16="http://schemas.microsoft.com/office/drawing/2014/main" val="10005"/>
                  </a:ext>
                </a:extLst>
              </a:tr>
              <a:tr h="382169">
                <a:tc>
                  <a:txBody>
                    <a:bodyPr/>
                    <a:lstStyle/>
                    <a:p>
                      <a:pPr algn="r"/>
                      <a:r>
                        <a:rPr lang="en-US">
                          <a:latin typeface="Times New Roman" panose="02020603050405020304" pitchFamily="18" charset="0"/>
                        </a:rPr>
                        <a:t>wheat</a:t>
                      </a:r>
                      <a:endParaRPr lang="en-US"/>
                    </a:p>
                  </a:txBody>
                  <a:tcPr anchor="b"/>
                </a:tc>
                <a:tc>
                  <a:txBody>
                    <a:bodyPr/>
                    <a:lstStyle/>
                    <a:p>
                      <a:pPr algn="r"/>
                      <a:r>
                        <a:rPr lang="en-US">
                          <a:latin typeface="Times New Roman" panose="02020603050405020304" pitchFamily="18" charset="0"/>
                        </a:rPr>
                        <a:t>24.9</a:t>
                      </a:r>
                      <a:endParaRPr lang="en-US"/>
                    </a:p>
                  </a:txBody>
                  <a:tcPr anchor="b"/>
                </a:tc>
                <a:tc>
                  <a:txBody>
                    <a:bodyPr/>
                    <a:lstStyle/>
                    <a:p>
                      <a:pPr algn="r"/>
                      <a:r>
                        <a:rPr lang="en-US" smtClean="0">
                          <a:latin typeface="Times New Roman" panose="02020603050405020304" pitchFamily="18" charset="0"/>
                        </a:rPr>
                        <a:t>$6.34</a:t>
                      </a:r>
                      <a:endParaRPr lang="en-US" dirty="0"/>
                    </a:p>
                  </a:txBody>
                  <a:tcPr anchor="b"/>
                </a:tc>
                <a:tc>
                  <a:txBody>
                    <a:bodyPr/>
                    <a:lstStyle/>
                    <a:p>
                      <a:pPr algn="r"/>
                      <a:r>
                        <a:rPr lang="en-US" smtClean="0">
                          <a:latin typeface="Times New Roman" panose="02020603050405020304" pitchFamily="18" charset="0"/>
                        </a:rPr>
                        <a:t>$157.95</a:t>
                      </a:r>
                      <a:endParaRPr lang="en-US" dirty="0"/>
                    </a:p>
                  </a:txBody>
                  <a:tcPr anchor="b"/>
                </a:tc>
                <a:tc>
                  <a:txBody>
                    <a:bodyPr/>
                    <a:lstStyle/>
                    <a:p>
                      <a:pPr algn="r"/>
                      <a:r>
                        <a:rPr lang="en-US">
                          <a:latin typeface="Times New Roman" panose="02020603050405020304" pitchFamily="18" charset="0"/>
                        </a:rPr>
                        <a:t>0.518</a:t>
                      </a:r>
                      <a:endParaRPr lang="en-US"/>
                    </a:p>
                  </a:txBody>
                  <a:tcPr anchor="b"/>
                </a:tc>
                <a:tc>
                  <a:txBody>
                    <a:bodyPr/>
                    <a:lstStyle/>
                    <a:p>
                      <a:pPr algn="r"/>
                      <a:r>
                        <a:rPr lang="en-US">
                          <a:latin typeface="Times New Roman" panose="02020603050405020304" pitchFamily="18" charset="0"/>
                        </a:rPr>
                        <a:t>0.33</a:t>
                      </a:r>
                      <a:endParaRPr lang="en-US"/>
                    </a:p>
                  </a:txBody>
                  <a:tcPr anchor="b"/>
                </a:tc>
                <a:tc>
                  <a:txBody>
                    <a:bodyPr/>
                    <a:lstStyle/>
                    <a:p>
                      <a:pPr algn="r"/>
                      <a:r>
                        <a:rPr lang="en-US" smtClean="0">
                          <a:latin typeface="Times New Roman" panose="02020603050405020304" pitchFamily="18" charset="0"/>
                        </a:rPr>
                        <a:t>$27.29</a:t>
                      </a:r>
                      <a:endParaRPr lang="en-US" dirty="0"/>
                    </a:p>
                  </a:txBody>
                  <a:tcPr anchor="b"/>
                </a:tc>
                <a:tc>
                  <a:txBody>
                    <a:bodyPr/>
                    <a:lstStyle/>
                    <a:p>
                      <a:pPr algn="r"/>
                      <a:r>
                        <a:rPr lang="en-US" smtClean="0">
                          <a:latin typeface="Times New Roman" panose="02020603050405020304" pitchFamily="18" charset="0"/>
                        </a:rPr>
                        <a:t>$17.78</a:t>
                      </a:r>
                      <a:endParaRPr lang="en-US" dirty="0"/>
                    </a:p>
                  </a:txBody>
                  <a:tcPr anchor="b"/>
                </a:tc>
                <a:tc>
                  <a:txBody>
                    <a:bodyPr/>
                    <a:lstStyle/>
                    <a:p>
                      <a:pPr algn="r"/>
                      <a:r>
                        <a:rPr lang="en-US" smtClean="0">
                          <a:latin typeface="Times New Roman" panose="02020603050405020304" pitchFamily="18" charset="0"/>
                        </a:rPr>
                        <a:t>$9.21</a:t>
                      </a:r>
                      <a:endParaRPr lang="en-US" dirty="0"/>
                    </a:p>
                  </a:txBody>
                  <a:tcPr anchor="b"/>
                </a:tc>
                <a:extLst>
                  <a:ext uri="{0D108BD9-81ED-4DB2-BD59-A6C34878D82A}">
                    <a16:rowId xmlns:a16="http://schemas.microsoft.com/office/drawing/2014/main" val="10006"/>
                  </a:ext>
                </a:extLst>
              </a:tr>
              <a:tr h="382169">
                <a:tc>
                  <a:txBody>
                    <a:bodyPr/>
                    <a:lstStyle/>
                    <a:p>
                      <a:pPr algn="r"/>
                      <a:r>
                        <a:rPr lang="en-US">
                          <a:latin typeface="Times New Roman" panose="02020603050405020304" pitchFamily="18" charset="0"/>
                        </a:rPr>
                        <a:t>sorghum</a:t>
                      </a:r>
                      <a:endParaRPr lang="en-US"/>
                    </a:p>
                  </a:txBody>
                  <a:tcPr anchor="b"/>
                </a:tc>
                <a:tc>
                  <a:txBody>
                    <a:bodyPr/>
                    <a:lstStyle/>
                    <a:p>
                      <a:pPr algn="r"/>
                      <a:r>
                        <a:rPr lang="en-US">
                          <a:latin typeface="Times New Roman" panose="02020603050405020304" pitchFamily="18" charset="0"/>
                        </a:rPr>
                        <a:t>54.3</a:t>
                      </a:r>
                      <a:endParaRPr lang="en-US"/>
                    </a:p>
                  </a:txBody>
                  <a:tcPr anchor="b"/>
                </a:tc>
                <a:tc>
                  <a:txBody>
                    <a:bodyPr/>
                    <a:lstStyle/>
                    <a:p>
                      <a:pPr algn="r"/>
                      <a:r>
                        <a:rPr lang="en-US">
                          <a:latin typeface="Times New Roman" panose="02020603050405020304" pitchFamily="18" charset="0"/>
                        </a:rPr>
                        <a:t>4.86</a:t>
                      </a:r>
                      <a:endParaRPr lang="en-US"/>
                    </a:p>
                  </a:txBody>
                  <a:tcPr anchor="b"/>
                </a:tc>
                <a:tc>
                  <a:txBody>
                    <a:bodyPr/>
                    <a:lstStyle/>
                    <a:p>
                      <a:pPr algn="r"/>
                      <a:r>
                        <a:rPr lang="en-US" smtClean="0">
                          <a:latin typeface="Times New Roman" panose="02020603050405020304" pitchFamily="18" charset="0"/>
                        </a:rPr>
                        <a:t>$263.72</a:t>
                      </a:r>
                      <a:endParaRPr lang="en-US" dirty="0"/>
                    </a:p>
                  </a:txBody>
                  <a:tcPr anchor="b"/>
                </a:tc>
                <a:tc>
                  <a:txBody>
                    <a:bodyPr/>
                    <a:lstStyle/>
                    <a:p>
                      <a:pPr algn="r"/>
                      <a:r>
                        <a:rPr lang="en-US">
                          <a:latin typeface="Times New Roman" panose="02020603050405020304" pitchFamily="18" charset="0"/>
                        </a:rPr>
                        <a:t>0.066</a:t>
                      </a:r>
                      <a:endParaRPr lang="en-US"/>
                    </a:p>
                  </a:txBody>
                  <a:tcPr anchor="b"/>
                </a:tc>
                <a:tc>
                  <a:txBody>
                    <a:bodyPr/>
                    <a:lstStyle/>
                    <a:p>
                      <a:pPr algn="r"/>
                      <a:r>
                        <a:rPr lang="en-US" dirty="0">
                          <a:latin typeface="Times New Roman" panose="02020603050405020304" pitchFamily="18" charset="0"/>
                        </a:rPr>
                        <a:t>0.33</a:t>
                      </a:r>
                      <a:endParaRPr lang="en-US" dirty="0"/>
                    </a:p>
                  </a:txBody>
                  <a:tcPr anchor="b"/>
                </a:tc>
                <a:tc>
                  <a:txBody>
                    <a:bodyPr/>
                    <a:lstStyle/>
                    <a:p>
                      <a:pPr algn="r"/>
                      <a:r>
                        <a:rPr lang="en-US">
                          <a:latin typeface="Times New Roman" panose="02020603050405020304" pitchFamily="18" charset="0"/>
                        </a:rPr>
                        <a:t>5.85</a:t>
                      </a:r>
                      <a:endParaRPr lang="en-US"/>
                    </a:p>
                  </a:txBody>
                  <a:tcPr anchor="b"/>
                </a:tc>
                <a:tc>
                  <a:txBody>
                    <a:bodyPr/>
                    <a:lstStyle/>
                    <a:p>
                      <a:pPr algn="r"/>
                      <a:r>
                        <a:rPr lang="en-US">
                          <a:latin typeface="Times New Roman" panose="02020603050405020304" pitchFamily="18" charset="0"/>
                        </a:rPr>
                        <a:t>34.16</a:t>
                      </a:r>
                      <a:endParaRPr lang="en-US"/>
                    </a:p>
                  </a:txBody>
                  <a:tcPr anchor="b"/>
                </a:tc>
                <a:tc>
                  <a:txBody>
                    <a:bodyPr/>
                    <a:lstStyle/>
                    <a:p>
                      <a:pPr algn="r"/>
                      <a:r>
                        <a:rPr lang="en-US">
                          <a:latin typeface="Times New Roman" panose="02020603050405020304" pitchFamily="18" charset="0"/>
                        </a:rPr>
                        <a:t>2.27</a:t>
                      </a:r>
                      <a:endParaRPr lang="en-US"/>
                    </a:p>
                  </a:txBody>
                  <a:tcPr anchor="b"/>
                </a:tc>
                <a:extLst>
                  <a:ext uri="{0D108BD9-81ED-4DB2-BD59-A6C34878D82A}">
                    <a16:rowId xmlns:a16="http://schemas.microsoft.com/office/drawing/2014/main" val="10007"/>
                  </a:ext>
                </a:extLst>
              </a:tr>
              <a:tr h="382169">
                <a:tc>
                  <a:txBody>
                    <a:bodyPr/>
                    <a:lstStyle/>
                    <a:p>
                      <a:pPr algn="r"/>
                      <a:r>
                        <a:rPr lang="en-US">
                          <a:latin typeface="Times New Roman" panose="02020603050405020304" pitchFamily="18" charset="0"/>
                        </a:rPr>
                        <a:t>corn</a:t>
                      </a:r>
                      <a:endParaRPr lang="en-US"/>
                    </a:p>
                  </a:txBody>
                  <a:tcPr anchor="b"/>
                </a:tc>
                <a:tc>
                  <a:txBody>
                    <a:bodyPr/>
                    <a:lstStyle/>
                    <a:p>
                      <a:pPr algn="r"/>
                      <a:r>
                        <a:rPr lang="en-US" dirty="0">
                          <a:solidFill>
                            <a:srgbClr val="FF0000"/>
                          </a:solidFill>
                          <a:latin typeface="Times New Roman" panose="02020603050405020304" pitchFamily="18" charset="0"/>
                        </a:rPr>
                        <a:t>71.4</a:t>
                      </a:r>
                      <a:endParaRPr lang="en-US" dirty="0">
                        <a:solidFill>
                          <a:srgbClr val="FF0000"/>
                        </a:solidFill>
                      </a:endParaRPr>
                    </a:p>
                  </a:txBody>
                  <a:tcPr anchor="b"/>
                </a:tc>
                <a:tc>
                  <a:txBody>
                    <a:bodyPr/>
                    <a:lstStyle/>
                    <a:p>
                      <a:pPr algn="r"/>
                      <a:r>
                        <a:rPr lang="en-US" dirty="0">
                          <a:solidFill>
                            <a:srgbClr val="FF0000"/>
                          </a:solidFill>
                          <a:latin typeface="Times New Roman" panose="02020603050405020304" pitchFamily="18" charset="0"/>
                        </a:rPr>
                        <a:t>4.72</a:t>
                      </a:r>
                      <a:endParaRPr lang="en-US" dirty="0">
                        <a:solidFill>
                          <a:srgbClr val="FF0000"/>
                        </a:solidFill>
                      </a:endParaRPr>
                    </a:p>
                  </a:txBody>
                  <a:tcPr anchor="b"/>
                </a:tc>
                <a:tc>
                  <a:txBody>
                    <a:bodyPr/>
                    <a:lstStyle/>
                    <a:p>
                      <a:pPr algn="r"/>
                      <a:r>
                        <a:rPr lang="en-US" dirty="0">
                          <a:latin typeface="Times New Roman" panose="02020603050405020304" pitchFamily="18" charset="0"/>
                        </a:rPr>
                        <a:t>337.05</a:t>
                      </a:r>
                      <a:endParaRPr lang="en-US" dirty="0"/>
                    </a:p>
                  </a:txBody>
                  <a:tcPr anchor="b"/>
                </a:tc>
                <a:tc>
                  <a:txBody>
                    <a:bodyPr/>
                    <a:lstStyle/>
                    <a:p>
                      <a:pPr algn="r"/>
                      <a:r>
                        <a:rPr lang="en-US" dirty="0">
                          <a:solidFill>
                            <a:srgbClr val="FF0000"/>
                          </a:solidFill>
                          <a:latin typeface="Times New Roman" panose="02020603050405020304" pitchFamily="18" charset="0"/>
                        </a:rPr>
                        <a:t>0.415</a:t>
                      </a:r>
                      <a:endParaRPr lang="en-US" dirty="0">
                        <a:solidFill>
                          <a:srgbClr val="FF0000"/>
                        </a:solidFill>
                      </a:endParaRPr>
                    </a:p>
                  </a:txBody>
                  <a:tcPr anchor="b"/>
                </a:tc>
                <a:tc>
                  <a:txBody>
                    <a:bodyPr/>
                    <a:lstStyle/>
                    <a:p>
                      <a:pPr algn="r"/>
                      <a:r>
                        <a:rPr lang="en-US">
                          <a:latin typeface="Times New Roman" panose="02020603050405020304" pitchFamily="18" charset="0"/>
                        </a:rPr>
                        <a:t>0.33</a:t>
                      </a:r>
                      <a:endParaRPr lang="en-US"/>
                    </a:p>
                  </a:txBody>
                  <a:tcPr anchor="b"/>
                </a:tc>
                <a:tc>
                  <a:txBody>
                    <a:bodyPr/>
                    <a:lstStyle/>
                    <a:p>
                      <a:pPr algn="r"/>
                      <a:r>
                        <a:rPr lang="en-US">
                          <a:latin typeface="Times New Roman" panose="02020603050405020304" pitchFamily="18" charset="0"/>
                        </a:rPr>
                        <a:t>46.65</a:t>
                      </a:r>
                      <a:endParaRPr lang="en-US"/>
                    </a:p>
                  </a:txBody>
                  <a:tcPr anchor="b"/>
                </a:tc>
                <a:tc>
                  <a:txBody>
                    <a:bodyPr/>
                    <a:lstStyle/>
                    <a:p>
                      <a:pPr algn="r"/>
                      <a:r>
                        <a:rPr lang="en-US" dirty="0">
                          <a:solidFill>
                            <a:srgbClr val="FF0000"/>
                          </a:solidFill>
                          <a:latin typeface="Times New Roman" panose="02020603050405020304" pitchFamily="18" charset="0"/>
                        </a:rPr>
                        <a:t>37.14</a:t>
                      </a:r>
                      <a:endParaRPr lang="en-US" dirty="0">
                        <a:solidFill>
                          <a:srgbClr val="FF0000"/>
                        </a:solidFill>
                      </a:endParaRPr>
                    </a:p>
                  </a:txBody>
                  <a:tcPr anchor="b"/>
                </a:tc>
                <a:tc>
                  <a:txBody>
                    <a:bodyPr/>
                    <a:lstStyle/>
                    <a:p>
                      <a:pPr algn="r"/>
                      <a:r>
                        <a:rPr lang="en-US" dirty="0">
                          <a:latin typeface="Times New Roman" panose="02020603050405020304" pitchFamily="18" charset="0"/>
                        </a:rPr>
                        <a:t>15.42</a:t>
                      </a:r>
                      <a:endParaRPr lang="en-US" dirty="0"/>
                    </a:p>
                  </a:txBody>
                  <a:tcPr anchor="b"/>
                </a:tc>
                <a:extLst>
                  <a:ext uri="{0D108BD9-81ED-4DB2-BD59-A6C34878D82A}">
                    <a16:rowId xmlns:a16="http://schemas.microsoft.com/office/drawing/2014/main" val="10008"/>
                  </a:ext>
                </a:extLst>
              </a:tr>
              <a:tr h="382169">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smtClean="0">
                          <a:latin typeface="Times New Roman" panose="02020603050405020304" pitchFamily="18" charset="0"/>
                        </a:rPr>
                        <a:t>$79.78</a:t>
                      </a:r>
                      <a:endParaRPr lang="en-US" dirty="0"/>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smtClean="0">
                          <a:latin typeface="Times New Roman" panose="02020603050405020304" pitchFamily="18" charset="0"/>
                        </a:rPr>
                        <a:t>$26.91</a:t>
                      </a:r>
                      <a:endParaRPr lang="en-US" dirty="0"/>
                    </a:p>
                  </a:txBody>
                  <a:tcPr anchor="b"/>
                </a:tc>
                <a:extLst>
                  <a:ext uri="{0D108BD9-81ED-4DB2-BD59-A6C34878D82A}">
                    <a16:rowId xmlns:a16="http://schemas.microsoft.com/office/drawing/2014/main" val="10009"/>
                  </a:ext>
                </a:extLst>
              </a:tr>
              <a:tr h="382169">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SWISS"/>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extLst>
                  <a:ext uri="{0D108BD9-81ED-4DB2-BD59-A6C34878D82A}">
                    <a16:rowId xmlns:a16="http://schemas.microsoft.com/office/drawing/2014/main" val="10010"/>
                  </a:ext>
                </a:extLst>
              </a:tr>
              <a:tr h="659633">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ctr"/>
                      <a:r>
                        <a:rPr lang="en-US">
                          <a:latin typeface="SWISS"/>
                        </a:rPr>
                        <a:t>=(1) * (2)</a:t>
                      </a:r>
                      <a:endParaRPr lang="en-US"/>
                    </a:p>
                  </a:txBody>
                  <a:tcPr anchor="b"/>
                </a:tc>
                <a:tc>
                  <a:txBody>
                    <a:bodyPr/>
                    <a:lstStyle/>
                    <a:p>
                      <a:pPr algn="ctr"/>
                      <a:r>
                        <a:rPr lang="en-US">
                          <a:latin typeface="Times New Roman" panose="02020603050405020304" pitchFamily="18" charset="0"/>
                        </a:rPr>
                        <a:t> </a:t>
                      </a:r>
                      <a:endParaRPr lang="en-US"/>
                    </a:p>
                  </a:txBody>
                  <a:tcPr anchor="b"/>
                </a:tc>
                <a:tc>
                  <a:txBody>
                    <a:bodyPr/>
                    <a:lstStyle/>
                    <a:p>
                      <a:pPr algn="ctr"/>
                      <a:r>
                        <a:rPr lang="en-US">
                          <a:latin typeface="Times New Roman" panose="02020603050405020304" pitchFamily="18" charset="0"/>
                        </a:rPr>
                        <a:t> </a:t>
                      </a:r>
                      <a:endParaRPr lang="en-US"/>
                    </a:p>
                  </a:txBody>
                  <a:tcPr anchor="b"/>
                </a:tc>
                <a:tc>
                  <a:txBody>
                    <a:bodyPr/>
                    <a:lstStyle/>
                    <a:p>
                      <a:pPr algn="ctr"/>
                      <a:r>
                        <a:rPr lang="en-US">
                          <a:latin typeface="SWISS"/>
                        </a:rPr>
                        <a:t>=(3) * (4) * (5)</a:t>
                      </a:r>
                      <a:endParaRPr lang="en-US"/>
                    </a:p>
                  </a:txBody>
                  <a:tcPr anchor="b"/>
                </a:tc>
                <a:tc>
                  <a:txBody>
                    <a:bodyPr/>
                    <a:lstStyle/>
                    <a:p>
                      <a:pPr algn="ctr"/>
                      <a:r>
                        <a:rPr lang="en-US">
                          <a:latin typeface="Times New Roman" panose="02020603050405020304" pitchFamily="18" charset="0"/>
                        </a:rPr>
                        <a:t> </a:t>
                      </a:r>
                      <a:endParaRPr lang="en-US"/>
                    </a:p>
                  </a:txBody>
                  <a:tcPr anchor="b"/>
                </a:tc>
                <a:tc>
                  <a:txBody>
                    <a:bodyPr/>
                    <a:lstStyle/>
                    <a:p>
                      <a:pPr algn="ctr"/>
                      <a:r>
                        <a:rPr lang="en-US" dirty="0">
                          <a:latin typeface="Times New Roman" panose="02020603050405020304" pitchFamily="18" charset="0"/>
                        </a:rPr>
                        <a:t>=(7) * (4)</a:t>
                      </a:r>
                      <a:endParaRPr lang="en-US" dirty="0"/>
                    </a:p>
                  </a:txBody>
                  <a:tcPr anchor="b"/>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136005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415" y="367990"/>
            <a:ext cx="9846797" cy="1232210"/>
          </a:xfrm>
        </p:spPr>
        <p:txBody>
          <a:bodyPr>
            <a:normAutofit/>
          </a:bodyPr>
          <a:lstStyle/>
          <a:p>
            <a:r>
              <a:rPr lang="en-US" sz="3200" dirty="0" smtClean="0">
                <a:solidFill>
                  <a:srgbClr val="C00000"/>
                </a:solidFill>
              </a:rPr>
              <a:t>2014 8-Year Average CRD Price—Page 6</a:t>
            </a:r>
            <a:endParaRPr lang="en-US" sz="3200"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50715845"/>
              </p:ext>
            </p:extLst>
          </p:nvPr>
        </p:nvGraphicFramePr>
        <p:xfrm>
          <a:off x="1751012" y="1774057"/>
          <a:ext cx="9144002" cy="4603239"/>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20000"/>
                    </a:ext>
                  </a:extLst>
                </a:gridCol>
                <a:gridCol w="1306286">
                  <a:extLst>
                    <a:ext uri="{9D8B030D-6E8A-4147-A177-3AD203B41FA5}">
                      <a16:colId xmlns:a16="http://schemas.microsoft.com/office/drawing/2014/main" val="20001"/>
                    </a:ext>
                  </a:extLst>
                </a:gridCol>
                <a:gridCol w="1306286">
                  <a:extLst>
                    <a:ext uri="{9D8B030D-6E8A-4147-A177-3AD203B41FA5}">
                      <a16:colId xmlns:a16="http://schemas.microsoft.com/office/drawing/2014/main" val="20002"/>
                    </a:ext>
                  </a:extLst>
                </a:gridCol>
                <a:gridCol w="1306286">
                  <a:extLst>
                    <a:ext uri="{9D8B030D-6E8A-4147-A177-3AD203B41FA5}">
                      <a16:colId xmlns:a16="http://schemas.microsoft.com/office/drawing/2014/main" val="20003"/>
                    </a:ext>
                  </a:extLst>
                </a:gridCol>
                <a:gridCol w="1306286">
                  <a:extLst>
                    <a:ext uri="{9D8B030D-6E8A-4147-A177-3AD203B41FA5}">
                      <a16:colId xmlns:a16="http://schemas.microsoft.com/office/drawing/2014/main" val="20004"/>
                    </a:ext>
                  </a:extLst>
                </a:gridCol>
                <a:gridCol w="1306286">
                  <a:extLst>
                    <a:ext uri="{9D8B030D-6E8A-4147-A177-3AD203B41FA5}">
                      <a16:colId xmlns:a16="http://schemas.microsoft.com/office/drawing/2014/main" val="20005"/>
                    </a:ext>
                  </a:extLst>
                </a:gridCol>
                <a:gridCol w="1306286">
                  <a:extLst>
                    <a:ext uri="{9D8B030D-6E8A-4147-A177-3AD203B41FA5}">
                      <a16:colId xmlns:a16="http://schemas.microsoft.com/office/drawing/2014/main" val="20006"/>
                    </a:ext>
                  </a:extLst>
                </a:gridCol>
              </a:tblGrid>
              <a:tr h="3692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rPr>
                        <a:t> </a:t>
                      </a:r>
                      <a:r>
                        <a:rPr lang="en-US" dirty="0" smtClean="0">
                          <a:latin typeface="SWISS"/>
                        </a:rPr>
                        <a:t>Sample District</a:t>
                      </a:r>
                      <a:endParaRPr lang="en-US" dirty="0" smtClean="0"/>
                    </a:p>
                  </a:txBody>
                  <a:tcPr anchor="b"/>
                </a:tc>
                <a:tc>
                  <a:txBody>
                    <a:bodyPr/>
                    <a:lstStyle/>
                    <a:p>
                      <a:pPr algn="ctr"/>
                      <a:r>
                        <a:rPr lang="en-US" smtClean="0"/>
                        <a:t>$/</a:t>
                      </a:r>
                      <a:r>
                        <a:rPr lang="en-US" dirty="0" smtClean="0"/>
                        <a:t>Ton</a:t>
                      </a:r>
                      <a:endParaRPr lang="en-US" dirty="0"/>
                    </a:p>
                  </a:txBody>
                  <a:tcPr anchor="b"/>
                </a:tc>
                <a:tc>
                  <a:txBody>
                    <a:bodyPr/>
                    <a:lstStyle/>
                    <a:p>
                      <a:pPr algn="ctr"/>
                      <a:r>
                        <a:rPr lang="en-US" smtClean="0"/>
                        <a:t>$/</a:t>
                      </a:r>
                      <a:r>
                        <a:rPr lang="en-US" dirty="0" smtClean="0"/>
                        <a:t>Lb.</a:t>
                      </a:r>
                      <a:endParaRPr lang="en-US" dirty="0"/>
                    </a:p>
                  </a:txBody>
                  <a:tcPr anchor="b"/>
                </a:tc>
                <a:tc>
                  <a:txBody>
                    <a:bodyPr/>
                    <a:lstStyle/>
                    <a:p>
                      <a:pPr algn="ctr"/>
                      <a:r>
                        <a:rPr lang="en-US" smtClean="0"/>
                        <a:t>$/</a:t>
                      </a:r>
                      <a:r>
                        <a:rPr lang="en-US" dirty="0" smtClean="0"/>
                        <a:t>Bu.</a:t>
                      </a:r>
                      <a:endParaRPr lang="en-US" dirty="0"/>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mtClean="0"/>
                        <a:t>$/</a:t>
                      </a:r>
                      <a:r>
                        <a:rPr lang="en-US" dirty="0" smtClean="0"/>
                        <a:t>Bu.</a:t>
                      </a:r>
                    </a:p>
                  </a:txBody>
                  <a:tcPr anchor="b"/>
                </a:tc>
                <a:tc>
                  <a:txBody>
                    <a:bodyPr/>
                    <a:lstStyle/>
                    <a:p>
                      <a:pPr algn="ctr"/>
                      <a:r>
                        <a:rPr lang="en-US" smtClean="0"/>
                        <a:t>$/</a:t>
                      </a:r>
                      <a:r>
                        <a:rPr lang="en-US" dirty="0" smtClean="0"/>
                        <a:t>Bu.</a:t>
                      </a:r>
                      <a:endParaRPr lang="en-US" dirty="0"/>
                    </a:p>
                  </a:txBody>
                  <a:tcPr anchor="b"/>
                </a:tc>
                <a:tc>
                  <a:txBody>
                    <a:bodyPr/>
                    <a:lstStyle/>
                    <a:p>
                      <a:pPr algn="ctr"/>
                      <a:r>
                        <a:rPr lang="en-US" smtClean="0"/>
                        <a:t>$/</a:t>
                      </a:r>
                      <a:r>
                        <a:rPr lang="en-US" dirty="0" smtClean="0"/>
                        <a:t>Bu.</a:t>
                      </a:r>
                      <a:endParaRPr lang="en-US" dirty="0"/>
                    </a:p>
                  </a:txBody>
                  <a:tcPr anchor="b"/>
                </a:tc>
                <a:extLst>
                  <a:ext uri="{0D108BD9-81ED-4DB2-BD59-A6C34878D82A}">
                    <a16:rowId xmlns:a16="http://schemas.microsoft.com/office/drawing/2014/main" val="10000"/>
                  </a:ext>
                </a:extLst>
              </a:tr>
              <a:tr h="369231">
                <a:tc>
                  <a:txBody>
                    <a:bodyPr/>
                    <a:lstStyle/>
                    <a:p>
                      <a:pPr algn="r"/>
                      <a:r>
                        <a:rPr lang="en-US" dirty="0" smtClean="0">
                          <a:latin typeface="Times New Roman" panose="02020603050405020304" pitchFamily="18" charset="0"/>
                        </a:rPr>
                        <a:t>Year</a:t>
                      </a:r>
                      <a:endParaRPr lang="en-US" dirty="0"/>
                    </a:p>
                  </a:txBody>
                  <a:tcPr anchor="b"/>
                </a:tc>
                <a:tc>
                  <a:txBody>
                    <a:bodyPr/>
                    <a:lstStyle/>
                    <a:p>
                      <a:pPr algn="r"/>
                      <a:r>
                        <a:rPr lang="en-US" dirty="0" smtClean="0">
                          <a:latin typeface="Times New Roman" panose="02020603050405020304" pitchFamily="18" charset="0"/>
                        </a:rPr>
                        <a:t>Alfalfa</a:t>
                      </a:r>
                      <a:r>
                        <a:rPr lang="en-US" dirty="0">
                          <a:latin typeface="Times New Roman" panose="02020603050405020304" pitchFamily="18" charset="0"/>
                        </a:rPr>
                        <a:t> </a:t>
                      </a:r>
                      <a:endParaRPr lang="en-US" dirty="0"/>
                    </a:p>
                  </a:txBody>
                  <a:tcPr anchor="b"/>
                </a:tc>
                <a:tc>
                  <a:txBody>
                    <a:bodyPr/>
                    <a:lstStyle/>
                    <a:p>
                      <a:pPr algn="r"/>
                      <a:r>
                        <a:rPr lang="en-US" dirty="0" smtClean="0"/>
                        <a:t>Sunflower</a:t>
                      </a:r>
                    </a:p>
                  </a:txBody>
                  <a:tcPr anchor="b"/>
                </a:tc>
                <a:tc>
                  <a:txBody>
                    <a:bodyPr/>
                    <a:lstStyle/>
                    <a:p>
                      <a:pPr algn="r"/>
                      <a:r>
                        <a:rPr lang="en-US" dirty="0" smtClean="0"/>
                        <a:t>Wheat</a:t>
                      </a:r>
                      <a:endParaRPr lang="en-US" dirty="0"/>
                    </a:p>
                  </a:txBody>
                  <a:tcPr anchor="b"/>
                </a:tc>
                <a:tc>
                  <a:txBody>
                    <a:bodyPr/>
                    <a:lstStyle/>
                    <a:p>
                      <a:pPr algn="r"/>
                      <a:r>
                        <a:rPr lang="en-US" dirty="0" smtClean="0">
                          <a:latin typeface="Times New Roman" panose="02020603050405020304" pitchFamily="18" charset="0"/>
                        </a:rPr>
                        <a:t>Sorghum</a:t>
                      </a:r>
                      <a:endParaRPr lang="en-US" dirty="0"/>
                    </a:p>
                  </a:txBody>
                  <a:tcPr anchor="b"/>
                </a:tc>
                <a:tc>
                  <a:txBody>
                    <a:bodyPr/>
                    <a:lstStyle/>
                    <a:p>
                      <a:pPr algn="r"/>
                      <a:r>
                        <a:rPr lang="en-US" dirty="0" smtClean="0">
                          <a:latin typeface="Times New Roman" panose="02020603050405020304" pitchFamily="18" charset="0"/>
                        </a:rPr>
                        <a:t>Corn</a:t>
                      </a:r>
                      <a:endParaRPr lang="en-US" dirty="0"/>
                    </a:p>
                  </a:txBody>
                  <a:tcPr anchor="b"/>
                </a:tc>
                <a:tc>
                  <a:txBody>
                    <a:bodyPr/>
                    <a:lstStyle/>
                    <a:p>
                      <a:pPr algn="r"/>
                      <a:r>
                        <a:rPr lang="en-US" dirty="0" smtClean="0">
                          <a:latin typeface="Times New Roman" panose="02020603050405020304" pitchFamily="18" charset="0"/>
                        </a:rPr>
                        <a:t>Soybeans</a:t>
                      </a:r>
                      <a:endParaRPr lang="en-US" dirty="0"/>
                    </a:p>
                  </a:txBody>
                  <a:tcPr anchor="b"/>
                </a:tc>
                <a:extLst>
                  <a:ext uri="{0D108BD9-81ED-4DB2-BD59-A6C34878D82A}">
                    <a16:rowId xmlns:a16="http://schemas.microsoft.com/office/drawing/2014/main" val="10001"/>
                  </a:ext>
                </a:extLst>
              </a:tr>
              <a:tr h="369231">
                <a:tc>
                  <a:txBody>
                    <a:bodyPr/>
                    <a:lstStyle/>
                    <a:p>
                      <a:pPr algn="r"/>
                      <a:r>
                        <a:rPr lang="en-US" dirty="0">
                          <a:latin typeface="Times New Roman" panose="02020603050405020304" pitchFamily="18" charset="0"/>
                        </a:rPr>
                        <a:t>2014</a:t>
                      </a:r>
                      <a:endParaRPr lang="en-US" dirty="0"/>
                    </a:p>
                  </a:txBody>
                  <a:tcPr anchor="b"/>
                </a:tc>
                <a:tc>
                  <a:txBody>
                    <a:bodyPr/>
                    <a:lstStyle/>
                    <a:p>
                      <a:pPr algn="r"/>
                      <a:r>
                        <a:rPr lang="en-US" smtClean="0">
                          <a:latin typeface="Times New Roman" panose="02020603050405020304" pitchFamily="18" charset="0"/>
                        </a:rPr>
                        <a:t>$174.64</a:t>
                      </a:r>
                      <a:endParaRPr lang="en-US" dirty="0"/>
                    </a:p>
                  </a:txBody>
                  <a:tcPr anchor="b"/>
                </a:tc>
                <a:tc>
                  <a:txBody>
                    <a:bodyPr/>
                    <a:lstStyle/>
                    <a:p>
                      <a:pPr algn="r"/>
                      <a:r>
                        <a:rPr lang="en-US" smtClean="0">
                          <a:latin typeface="Times New Roman" panose="02020603050405020304" pitchFamily="18" charset="0"/>
                        </a:rPr>
                        <a:t>$0.227</a:t>
                      </a:r>
                      <a:endParaRPr lang="en-US" dirty="0"/>
                    </a:p>
                  </a:txBody>
                  <a:tcPr anchor="b"/>
                </a:tc>
                <a:tc>
                  <a:txBody>
                    <a:bodyPr/>
                    <a:lstStyle/>
                    <a:p>
                      <a:pPr algn="r"/>
                      <a:r>
                        <a:rPr lang="en-US" smtClean="0">
                          <a:latin typeface="Times New Roman" panose="02020603050405020304" pitchFamily="18" charset="0"/>
                        </a:rPr>
                        <a:t>$6.22</a:t>
                      </a:r>
                      <a:endParaRPr lang="en-US" dirty="0"/>
                    </a:p>
                  </a:txBody>
                  <a:tcPr anchor="b"/>
                </a:tc>
                <a:tc>
                  <a:txBody>
                    <a:bodyPr/>
                    <a:lstStyle/>
                    <a:p>
                      <a:pPr algn="r"/>
                      <a:r>
                        <a:rPr lang="en-US" smtClean="0">
                          <a:latin typeface="Times New Roman" panose="02020603050405020304" pitchFamily="18" charset="0"/>
                        </a:rPr>
                        <a:t>$7.04</a:t>
                      </a:r>
                      <a:endParaRPr lang="en-US" dirty="0"/>
                    </a:p>
                  </a:txBody>
                  <a:tcPr anchor="b"/>
                </a:tc>
                <a:tc>
                  <a:txBody>
                    <a:bodyPr/>
                    <a:lstStyle/>
                    <a:p>
                      <a:pPr algn="r"/>
                      <a:r>
                        <a:rPr lang="en-US" dirty="0" smtClean="0">
                          <a:solidFill>
                            <a:srgbClr val="FF0000"/>
                          </a:solidFill>
                          <a:latin typeface="Times New Roman" panose="02020603050405020304" pitchFamily="18" charset="0"/>
                        </a:rPr>
                        <a:t>$3.96</a:t>
                      </a:r>
                      <a:endParaRPr lang="en-US" dirty="0">
                        <a:solidFill>
                          <a:srgbClr val="FF0000"/>
                        </a:solidFill>
                      </a:endParaRPr>
                    </a:p>
                  </a:txBody>
                  <a:tcPr anchor="b"/>
                </a:tc>
                <a:tc>
                  <a:txBody>
                    <a:bodyPr/>
                    <a:lstStyle/>
                    <a:p>
                      <a:pPr algn="r"/>
                      <a:r>
                        <a:rPr lang="en-US" smtClean="0">
                          <a:latin typeface="Times New Roman" panose="02020603050405020304" pitchFamily="18" charset="0"/>
                        </a:rPr>
                        <a:t>$10.48</a:t>
                      </a:r>
                      <a:endParaRPr lang="en-US" dirty="0"/>
                    </a:p>
                  </a:txBody>
                  <a:tcPr anchor="b"/>
                </a:tc>
                <a:extLst>
                  <a:ext uri="{0D108BD9-81ED-4DB2-BD59-A6C34878D82A}">
                    <a16:rowId xmlns:a16="http://schemas.microsoft.com/office/drawing/2014/main" val="10002"/>
                  </a:ext>
                </a:extLst>
              </a:tr>
              <a:tr h="369231">
                <a:tc>
                  <a:txBody>
                    <a:bodyPr/>
                    <a:lstStyle/>
                    <a:p>
                      <a:pPr algn="r"/>
                      <a:r>
                        <a:rPr lang="en-US" dirty="0">
                          <a:latin typeface="Times New Roman" panose="02020603050405020304" pitchFamily="18" charset="0"/>
                        </a:rPr>
                        <a:t>2013</a:t>
                      </a:r>
                      <a:endParaRPr lang="en-US" dirty="0"/>
                    </a:p>
                  </a:txBody>
                  <a:tcPr anchor="b"/>
                </a:tc>
                <a:tc>
                  <a:txBody>
                    <a:bodyPr/>
                    <a:lstStyle/>
                    <a:p>
                      <a:pPr algn="r"/>
                      <a:r>
                        <a:rPr lang="en-US" smtClean="0">
                          <a:latin typeface="Times New Roman" panose="02020603050405020304" pitchFamily="18" charset="0"/>
                        </a:rPr>
                        <a:t>$216.63</a:t>
                      </a:r>
                      <a:endParaRPr lang="en-US" dirty="0"/>
                    </a:p>
                  </a:txBody>
                  <a:tcPr anchor="b"/>
                </a:tc>
                <a:tc>
                  <a:txBody>
                    <a:bodyPr/>
                    <a:lstStyle/>
                    <a:p>
                      <a:pPr algn="r"/>
                      <a:r>
                        <a:rPr lang="en-US" smtClean="0">
                          <a:latin typeface="Times New Roman" panose="02020603050405020304" pitchFamily="18" charset="0"/>
                        </a:rPr>
                        <a:t>$0.245</a:t>
                      </a:r>
                      <a:endParaRPr lang="en-US" dirty="0"/>
                    </a:p>
                  </a:txBody>
                  <a:tcPr anchor="b"/>
                </a:tc>
                <a:tc>
                  <a:txBody>
                    <a:bodyPr/>
                    <a:lstStyle/>
                    <a:p>
                      <a:pPr algn="r"/>
                      <a:r>
                        <a:rPr lang="en-US" smtClean="0">
                          <a:latin typeface="Times New Roman" panose="02020603050405020304" pitchFamily="18" charset="0"/>
                        </a:rPr>
                        <a:t>$7.04</a:t>
                      </a:r>
                      <a:endParaRPr lang="en-US" dirty="0"/>
                    </a:p>
                  </a:txBody>
                  <a:tcPr anchor="b"/>
                </a:tc>
                <a:tc>
                  <a:txBody>
                    <a:bodyPr/>
                    <a:lstStyle/>
                    <a:p>
                      <a:pPr algn="r"/>
                      <a:r>
                        <a:rPr lang="en-US" smtClean="0">
                          <a:latin typeface="Times New Roman" panose="02020603050405020304" pitchFamily="18" charset="0"/>
                        </a:rPr>
                        <a:t>$5.31</a:t>
                      </a:r>
                      <a:endParaRPr lang="en-US" dirty="0"/>
                    </a:p>
                  </a:txBody>
                  <a:tcPr anchor="b"/>
                </a:tc>
                <a:tc>
                  <a:txBody>
                    <a:bodyPr/>
                    <a:lstStyle/>
                    <a:p>
                      <a:pPr algn="r"/>
                      <a:r>
                        <a:rPr lang="en-US" smtClean="0">
                          <a:latin typeface="Times New Roman" panose="02020603050405020304" pitchFamily="18" charset="0"/>
                        </a:rPr>
                        <a:t>$5.64</a:t>
                      </a:r>
                      <a:endParaRPr lang="en-US" dirty="0"/>
                    </a:p>
                  </a:txBody>
                  <a:tcPr anchor="b"/>
                </a:tc>
                <a:tc>
                  <a:txBody>
                    <a:bodyPr/>
                    <a:lstStyle/>
                    <a:p>
                      <a:pPr algn="r"/>
                      <a:r>
                        <a:rPr lang="en-US" smtClean="0">
                          <a:latin typeface="Times New Roman" panose="02020603050405020304" pitchFamily="18" charset="0"/>
                        </a:rPr>
                        <a:t>$12.80</a:t>
                      </a:r>
                      <a:endParaRPr lang="en-US" dirty="0"/>
                    </a:p>
                  </a:txBody>
                  <a:tcPr anchor="b"/>
                </a:tc>
                <a:extLst>
                  <a:ext uri="{0D108BD9-81ED-4DB2-BD59-A6C34878D82A}">
                    <a16:rowId xmlns:a16="http://schemas.microsoft.com/office/drawing/2014/main" val="10003"/>
                  </a:ext>
                </a:extLst>
              </a:tr>
              <a:tr h="369231">
                <a:tc>
                  <a:txBody>
                    <a:bodyPr/>
                    <a:lstStyle/>
                    <a:p>
                      <a:pPr algn="r"/>
                      <a:r>
                        <a:rPr lang="en-US" dirty="0">
                          <a:latin typeface="Times New Roman" panose="02020603050405020304" pitchFamily="18" charset="0"/>
                        </a:rPr>
                        <a:t>2012</a:t>
                      </a:r>
                      <a:endParaRPr lang="en-US" dirty="0"/>
                    </a:p>
                  </a:txBody>
                  <a:tcPr anchor="b"/>
                </a:tc>
                <a:tc>
                  <a:txBody>
                    <a:bodyPr/>
                    <a:lstStyle/>
                    <a:p>
                      <a:pPr algn="r"/>
                      <a:r>
                        <a:rPr lang="en-US" smtClean="0">
                          <a:latin typeface="Times New Roman" panose="02020603050405020304" pitchFamily="18" charset="0"/>
                        </a:rPr>
                        <a:t>$219.10</a:t>
                      </a:r>
                      <a:endParaRPr lang="en-US" dirty="0"/>
                    </a:p>
                  </a:txBody>
                  <a:tcPr anchor="b"/>
                </a:tc>
                <a:tc>
                  <a:txBody>
                    <a:bodyPr/>
                    <a:lstStyle/>
                    <a:p>
                      <a:pPr algn="r"/>
                      <a:r>
                        <a:rPr lang="en-US" smtClean="0">
                          <a:latin typeface="Times New Roman" panose="02020603050405020304" pitchFamily="18" charset="0"/>
                        </a:rPr>
                        <a:t>$0.295</a:t>
                      </a:r>
                      <a:endParaRPr lang="en-US" dirty="0"/>
                    </a:p>
                  </a:txBody>
                  <a:tcPr anchor="b"/>
                </a:tc>
                <a:tc>
                  <a:txBody>
                    <a:bodyPr/>
                    <a:lstStyle/>
                    <a:p>
                      <a:pPr algn="r"/>
                      <a:r>
                        <a:rPr lang="en-US" smtClean="0">
                          <a:latin typeface="Times New Roman" panose="02020603050405020304" pitchFamily="18" charset="0"/>
                        </a:rPr>
                        <a:t>$7.33</a:t>
                      </a:r>
                      <a:endParaRPr lang="en-US" dirty="0"/>
                    </a:p>
                  </a:txBody>
                  <a:tcPr anchor="b"/>
                </a:tc>
                <a:tc>
                  <a:txBody>
                    <a:bodyPr/>
                    <a:lstStyle/>
                    <a:p>
                      <a:pPr algn="r"/>
                      <a:r>
                        <a:rPr lang="en-US" smtClean="0">
                          <a:latin typeface="Times New Roman" panose="02020603050405020304" pitchFamily="18" charset="0"/>
                        </a:rPr>
                        <a:t>$6.40</a:t>
                      </a:r>
                      <a:endParaRPr lang="en-US" dirty="0"/>
                    </a:p>
                  </a:txBody>
                  <a:tcPr anchor="b"/>
                </a:tc>
                <a:tc>
                  <a:txBody>
                    <a:bodyPr/>
                    <a:lstStyle/>
                    <a:p>
                      <a:pPr algn="r"/>
                      <a:r>
                        <a:rPr lang="en-US" smtClean="0">
                          <a:latin typeface="Times New Roman" panose="02020603050405020304" pitchFamily="18" charset="0"/>
                        </a:rPr>
                        <a:t>$6.66</a:t>
                      </a:r>
                      <a:endParaRPr lang="en-US" dirty="0"/>
                    </a:p>
                  </a:txBody>
                  <a:tcPr anchor="b"/>
                </a:tc>
                <a:tc>
                  <a:txBody>
                    <a:bodyPr/>
                    <a:lstStyle/>
                    <a:p>
                      <a:pPr algn="r"/>
                      <a:r>
                        <a:rPr lang="en-US" smtClean="0">
                          <a:latin typeface="Times New Roman" panose="02020603050405020304" pitchFamily="18" charset="0"/>
                        </a:rPr>
                        <a:t>$13.13</a:t>
                      </a:r>
                      <a:endParaRPr lang="en-US" dirty="0"/>
                    </a:p>
                  </a:txBody>
                  <a:tcPr anchor="b"/>
                </a:tc>
                <a:extLst>
                  <a:ext uri="{0D108BD9-81ED-4DB2-BD59-A6C34878D82A}">
                    <a16:rowId xmlns:a16="http://schemas.microsoft.com/office/drawing/2014/main" val="10004"/>
                  </a:ext>
                </a:extLst>
              </a:tr>
              <a:tr h="369231">
                <a:tc>
                  <a:txBody>
                    <a:bodyPr/>
                    <a:lstStyle/>
                    <a:p>
                      <a:pPr algn="r"/>
                      <a:r>
                        <a:rPr lang="en-US" dirty="0">
                          <a:latin typeface="Times New Roman" panose="02020603050405020304" pitchFamily="18" charset="0"/>
                        </a:rPr>
                        <a:t>2011</a:t>
                      </a:r>
                      <a:endParaRPr lang="en-US" dirty="0"/>
                    </a:p>
                  </a:txBody>
                  <a:tcPr anchor="b"/>
                </a:tc>
                <a:tc>
                  <a:txBody>
                    <a:bodyPr/>
                    <a:lstStyle/>
                    <a:p>
                      <a:pPr algn="r"/>
                      <a:r>
                        <a:rPr lang="en-US" smtClean="0">
                          <a:latin typeface="Times New Roman" panose="02020603050405020304" pitchFamily="18" charset="0"/>
                        </a:rPr>
                        <a:t>$168.60</a:t>
                      </a:r>
                      <a:endParaRPr lang="en-US" dirty="0"/>
                    </a:p>
                  </a:txBody>
                  <a:tcPr anchor="b"/>
                </a:tc>
                <a:tc>
                  <a:txBody>
                    <a:bodyPr/>
                    <a:lstStyle/>
                    <a:p>
                      <a:pPr algn="r"/>
                      <a:r>
                        <a:rPr lang="en-US" smtClean="0">
                          <a:latin typeface="Times New Roman" panose="02020603050405020304" pitchFamily="18" charset="0"/>
                        </a:rPr>
                        <a:t>$0.310</a:t>
                      </a:r>
                      <a:endParaRPr lang="en-US" dirty="0"/>
                    </a:p>
                  </a:txBody>
                  <a:tcPr anchor="b"/>
                </a:tc>
                <a:tc>
                  <a:txBody>
                    <a:bodyPr/>
                    <a:lstStyle/>
                    <a:p>
                      <a:pPr algn="r"/>
                      <a:r>
                        <a:rPr lang="en-US" smtClean="0">
                          <a:latin typeface="Times New Roman" panose="02020603050405020304" pitchFamily="18" charset="0"/>
                        </a:rPr>
                        <a:t>$7.10</a:t>
                      </a:r>
                      <a:endParaRPr lang="en-US" dirty="0"/>
                    </a:p>
                  </a:txBody>
                  <a:tcPr anchor="b"/>
                </a:tc>
                <a:tc>
                  <a:txBody>
                    <a:bodyPr/>
                    <a:lstStyle/>
                    <a:p>
                      <a:pPr algn="r"/>
                      <a:r>
                        <a:rPr lang="en-US" smtClean="0">
                          <a:latin typeface="Times New Roman" panose="02020603050405020304" pitchFamily="18" charset="0"/>
                        </a:rPr>
                        <a:t>$5.86</a:t>
                      </a:r>
                      <a:endParaRPr lang="en-US" dirty="0"/>
                    </a:p>
                  </a:txBody>
                  <a:tcPr anchor="b"/>
                </a:tc>
                <a:tc>
                  <a:txBody>
                    <a:bodyPr/>
                    <a:lstStyle/>
                    <a:p>
                      <a:pPr algn="r"/>
                      <a:r>
                        <a:rPr lang="en-US" smtClean="0">
                          <a:latin typeface="Times New Roman" panose="02020603050405020304" pitchFamily="18" charset="0"/>
                        </a:rPr>
                        <a:t>$5.88</a:t>
                      </a:r>
                      <a:endParaRPr lang="en-US" dirty="0"/>
                    </a:p>
                  </a:txBody>
                  <a:tcPr anchor="b"/>
                </a:tc>
                <a:tc>
                  <a:txBody>
                    <a:bodyPr/>
                    <a:lstStyle/>
                    <a:p>
                      <a:pPr algn="r"/>
                      <a:r>
                        <a:rPr lang="en-US" smtClean="0">
                          <a:latin typeface="Times New Roman" panose="02020603050405020304" pitchFamily="18" charset="0"/>
                        </a:rPr>
                        <a:t>$11.43</a:t>
                      </a:r>
                      <a:endParaRPr lang="en-US" dirty="0"/>
                    </a:p>
                  </a:txBody>
                  <a:tcPr anchor="b"/>
                </a:tc>
                <a:extLst>
                  <a:ext uri="{0D108BD9-81ED-4DB2-BD59-A6C34878D82A}">
                    <a16:rowId xmlns:a16="http://schemas.microsoft.com/office/drawing/2014/main" val="10005"/>
                  </a:ext>
                </a:extLst>
              </a:tr>
              <a:tr h="369231">
                <a:tc>
                  <a:txBody>
                    <a:bodyPr/>
                    <a:lstStyle/>
                    <a:p>
                      <a:pPr algn="r"/>
                      <a:r>
                        <a:rPr lang="en-US" dirty="0">
                          <a:latin typeface="Times New Roman" panose="02020603050405020304" pitchFamily="18" charset="0"/>
                        </a:rPr>
                        <a:t>2010</a:t>
                      </a:r>
                      <a:endParaRPr lang="en-US" dirty="0"/>
                    </a:p>
                  </a:txBody>
                  <a:tcPr anchor="b"/>
                </a:tc>
                <a:tc>
                  <a:txBody>
                    <a:bodyPr/>
                    <a:lstStyle/>
                    <a:p>
                      <a:pPr algn="r"/>
                      <a:r>
                        <a:rPr lang="en-US" smtClean="0">
                          <a:latin typeface="Times New Roman" panose="02020603050405020304" pitchFamily="18" charset="0"/>
                        </a:rPr>
                        <a:t>$111.36</a:t>
                      </a:r>
                      <a:endParaRPr lang="en-US" dirty="0"/>
                    </a:p>
                  </a:txBody>
                  <a:tcPr anchor="b"/>
                </a:tc>
                <a:tc>
                  <a:txBody>
                    <a:bodyPr/>
                    <a:lstStyle/>
                    <a:p>
                      <a:pPr algn="r"/>
                      <a:r>
                        <a:rPr lang="en-US" smtClean="0">
                          <a:latin typeface="Times New Roman" panose="02020603050405020304" pitchFamily="18" charset="0"/>
                        </a:rPr>
                        <a:t>$0.139</a:t>
                      </a:r>
                      <a:endParaRPr lang="en-US" dirty="0"/>
                    </a:p>
                  </a:txBody>
                  <a:tcPr anchor="b"/>
                </a:tc>
                <a:tc>
                  <a:txBody>
                    <a:bodyPr/>
                    <a:lstStyle/>
                    <a:p>
                      <a:pPr algn="r"/>
                      <a:r>
                        <a:rPr lang="en-US" smtClean="0">
                          <a:latin typeface="Times New Roman" panose="02020603050405020304" pitchFamily="18" charset="0"/>
                        </a:rPr>
                        <a:t>$4.95</a:t>
                      </a:r>
                      <a:endParaRPr lang="en-US" dirty="0"/>
                    </a:p>
                  </a:txBody>
                  <a:tcPr anchor="b"/>
                </a:tc>
                <a:tc>
                  <a:txBody>
                    <a:bodyPr/>
                    <a:lstStyle/>
                    <a:p>
                      <a:pPr algn="r"/>
                      <a:r>
                        <a:rPr lang="en-US" smtClean="0">
                          <a:latin typeface="Times New Roman" panose="02020603050405020304" pitchFamily="18" charset="0"/>
                        </a:rPr>
                        <a:t>$3.85</a:t>
                      </a:r>
                      <a:endParaRPr lang="en-US" dirty="0"/>
                    </a:p>
                  </a:txBody>
                  <a:tcPr anchor="b"/>
                </a:tc>
                <a:tc>
                  <a:txBody>
                    <a:bodyPr/>
                    <a:lstStyle/>
                    <a:p>
                      <a:pPr algn="r"/>
                      <a:r>
                        <a:rPr lang="en-US" smtClean="0">
                          <a:latin typeface="Times New Roman" panose="02020603050405020304" pitchFamily="18" charset="0"/>
                        </a:rPr>
                        <a:t>$3.99</a:t>
                      </a:r>
                      <a:endParaRPr lang="en-US" dirty="0"/>
                    </a:p>
                  </a:txBody>
                  <a:tcPr anchor="b"/>
                </a:tc>
                <a:tc>
                  <a:txBody>
                    <a:bodyPr/>
                    <a:lstStyle/>
                    <a:p>
                      <a:pPr algn="r"/>
                      <a:r>
                        <a:rPr lang="en-US" smtClean="0">
                          <a:latin typeface="Times New Roman" panose="02020603050405020304" pitchFamily="18" charset="0"/>
                        </a:rPr>
                        <a:t>$10.15</a:t>
                      </a:r>
                      <a:endParaRPr lang="en-US" dirty="0"/>
                    </a:p>
                  </a:txBody>
                  <a:tcPr anchor="b"/>
                </a:tc>
                <a:extLst>
                  <a:ext uri="{0D108BD9-81ED-4DB2-BD59-A6C34878D82A}">
                    <a16:rowId xmlns:a16="http://schemas.microsoft.com/office/drawing/2014/main" val="10006"/>
                  </a:ext>
                </a:extLst>
              </a:tr>
              <a:tr h="369231">
                <a:tc>
                  <a:txBody>
                    <a:bodyPr/>
                    <a:lstStyle/>
                    <a:p>
                      <a:pPr algn="r"/>
                      <a:r>
                        <a:rPr lang="en-US">
                          <a:latin typeface="Times New Roman" panose="02020603050405020304" pitchFamily="18" charset="0"/>
                        </a:rPr>
                        <a:t>2009</a:t>
                      </a:r>
                      <a:endParaRPr lang="en-US"/>
                    </a:p>
                  </a:txBody>
                  <a:tcPr anchor="b"/>
                </a:tc>
                <a:tc>
                  <a:txBody>
                    <a:bodyPr/>
                    <a:lstStyle/>
                    <a:p>
                      <a:pPr algn="r"/>
                      <a:r>
                        <a:rPr lang="en-US" smtClean="0">
                          <a:latin typeface="Times New Roman" panose="02020603050405020304" pitchFamily="18" charset="0"/>
                        </a:rPr>
                        <a:t>$113.06</a:t>
                      </a:r>
                      <a:endParaRPr lang="en-US" dirty="0"/>
                    </a:p>
                  </a:txBody>
                  <a:tcPr anchor="b"/>
                </a:tc>
                <a:tc>
                  <a:txBody>
                    <a:bodyPr/>
                    <a:lstStyle/>
                    <a:p>
                      <a:pPr algn="r"/>
                      <a:r>
                        <a:rPr lang="en-US" smtClean="0">
                          <a:latin typeface="Times New Roman" panose="02020603050405020304" pitchFamily="18" charset="0"/>
                        </a:rPr>
                        <a:t>$0.165</a:t>
                      </a:r>
                      <a:endParaRPr lang="en-US" dirty="0"/>
                    </a:p>
                  </a:txBody>
                  <a:tcPr anchor="b"/>
                </a:tc>
                <a:tc>
                  <a:txBody>
                    <a:bodyPr/>
                    <a:lstStyle/>
                    <a:p>
                      <a:pPr algn="r"/>
                      <a:r>
                        <a:rPr lang="en-US" smtClean="0">
                          <a:latin typeface="Times New Roman" panose="02020603050405020304" pitchFamily="18" charset="0"/>
                        </a:rPr>
                        <a:t>$5.07</a:t>
                      </a:r>
                      <a:endParaRPr lang="en-US" dirty="0"/>
                    </a:p>
                  </a:txBody>
                  <a:tcPr anchor="b"/>
                </a:tc>
                <a:tc>
                  <a:txBody>
                    <a:bodyPr/>
                    <a:lstStyle/>
                    <a:p>
                      <a:pPr algn="r"/>
                      <a:r>
                        <a:rPr lang="en-US" smtClean="0">
                          <a:latin typeface="Times New Roman" panose="02020603050405020304" pitchFamily="18" charset="0"/>
                        </a:rPr>
                        <a:t>$2.99</a:t>
                      </a:r>
                      <a:endParaRPr lang="en-US" dirty="0"/>
                    </a:p>
                  </a:txBody>
                  <a:tcPr anchor="b"/>
                </a:tc>
                <a:tc>
                  <a:txBody>
                    <a:bodyPr/>
                    <a:lstStyle/>
                    <a:p>
                      <a:pPr algn="r"/>
                      <a:r>
                        <a:rPr lang="en-US" smtClean="0">
                          <a:latin typeface="Times New Roman" panose="02020603050405020304" pitchFamily="18" charset="0"/>
                        </a:rPr>
                        <a:t>$3.68</a:t>
                      </a:r>
                      <a:endParaRPr lang="en-US" dirty="0"/>
                    </a:p>
                  </a:txBody>
                  <a:tcPr anchor="b"/>
                </a:tc>
                <a:tc>
                  <a:txBody>
                    <a:bodyPr/>
                    <a:lstStyle/>
                    <a:p>
                      <a:pPr algn="r"/>
                      <a:r>
                        <a:rPr lang="en-US" smtClean="0">
                          <a:latin typeface="Times New Roman" panose="02020603050405020304" pitchFamily="18" charset="0"/>
                        </a:rPr>
                        <a:t>$9.17</a:t>
                      </a:r>
                      <a:endParaRPr lang="en-US" dirty="0"/>
                    </a:p>
                  </a:txBody>
                  <a:tcPr anchor="b"/>
                </a:tc>
                <a:extLst>
                  <a:ext uri="{0D108BD9-81ED-4DB2-BD59-A6C34878D82A}">
                    <a16:rowId xmlns:a16="http://schemas.microsoft.com/office/drawing/2014/main" val="10007"/>
                  </a:ext>
                </a:extLst>
              </a:tr>
              <a:tr h="369231">
                <a:tc>
                  <a:txBody>
                    <a:bodyPr/>
                    <a:lstStyle/>
                    <a:p>
                      <a:pPr algn="r"/>
                      <a:r>
                        <a:rPr lang="en-US" dirty="0">
                          <a:latin typeface="Times New Roman" panose="02020603050405020304" pitchFamily="18" charset="0"/>
                        </a:rPr>
                        <a:t>2008</a:t>
                      </a:r>
                      <a:endParaRPr lang="en-US" dirty="0"/>
                    </a:p>
                  </a:txBody>
                  <a:tcPr anchor="b"/>
                </a:tc>
                <a:tc>
                  <a:txBody>
                    <a:bodyPr/>
                    <a:lstStyle/>
                    <a:p>
                      <a:pPr algn="r"/>
                      <a:r>
                        <a:rPr lang="en-US" smtClean="0">
                          <a:latin typeface="Times New Roman" panose="02020603050405020304" pitchFamily="18" charset="0"/>
                        </a:rPr>
                        <a:t>$120.97</a:t>
                      </a:r>
                      <a:endParaRPr lang="en-US" dirty="0"/>
                    </a:p>
                  </a:txBody>
                  <a:tcPr anchor="b"/>
                </a:tc>
                <a:tc>
                  <a:txBody>
                    <a:bodyPr/>
                    <a:lstStyle/>
                    <a:p>
                      <a:pPr algn="r"/>
                      <a:r>
                        <a:rPr lang="en-US" smtClean="0">
                          <a:latin typeface="Times New Roman" panose="02020603050405020304" pitchFamily="18" charset="0"/>
                        </a:rPr>
                        <a:t>$0.238</a:t>
                      </a:r>
                      <a:endParaRPr lang="en-US" dirty="0"/>
                    </a:p>
                  </a:txBody>
                  <a:tcPr anchor="b"/>
                </a:tc>
                <a:tc>
                  <a:txBody>
                    <a:bodyPr/>
                    <a:lstStyle/>
                    <a:p>
                      <a:pPr algn="r"/>
                      <a:r>
                        <a:rPr lang="en-US" smtClean="0">
                          <a:latin typeface="Times New Roman" panose="02020603050405020304" pitchFamily="18" charset="0"/>
                        </a:rPr>
                        <a:t>$7.54</a:t>
                      </a:r>
                      <a:endParaRPr lang="en-US" dirty="0"/>
                    </a:p>
                  </a:txBody>
                  <a:tcPr anchor="b"/>
                </a:tc>
                <a:tc>
                  <a:txBody>
                    <a:bodyPr/>
                    <a:lstStyle/>
                    <a:p>
                      <a:pPr algn="r"/>
                      <a:r>
                        <a:rPr lang="en-US" smtClean="0">
                          <a:latin typeface="Times New Roman" panose="02020603050405020304" pitchFamily="18" charset="0"/>
                        </a:rPr>
                        <a:t>$3.99</a:t>
                      </a:r>
                      <a:endParaRPr lang="en-US" dirty="0"/>
                    </a:p>
                  </a:txBody>
                  <a:tcPr anchor="b"/>
                </a:tc>
                <a:tc>
                  <a:txBody>
                    <a:bodyPr/>
                    <a:lstStyle/>
                    <a:p>
                      <a:pPr algn="r"/>
                      <a:r>
                        <a:rPr lang="en-US" smtClean="0">
                          <a:latin typeface="Times New Roman" panose="02020603050405020304" pitchFamily="18" charset="0"/>
                        </a:rPr>
                        <a:t>$4.51</a:t>
                      </a:r>
                      <a:endParaRPr lang="en-US" dirty="0"/>
                    </a:p>
                  </a:txBody>
                  <a:tcPr anchor="b"/>
                </a:tc>
                <a:tc>
                  <a:txBody>
                    <a:bodyPr/>
                    <a:lstStyle/>
                    <a:p>
                      <a:pPr algn="r"/>
                      <a:r>
                        <a:rPr lang="en-US" smtClean="0">
                          <a:latin typeface="Times New Roman" panose="02020603050405020304" pitchFamily="18" charset="0"/>
                        </a:rPr>
                        <a:t>$12.51</a:t>
                      </a:r>
                      <a:endParaRPr lang="en-US" dirty="0"/>
                    </a:p>
                  </a:txBody>
                  <a:tcPr anchor="b"/>
                </a:tc>
                <a:extLst>
                  <a:ext uri="{0D108BD9-81ED-4DB2-BD59-A6C34878D82A}">
                    <a16:rowId xmlns:a16="http://schemas.microsoft.com/office/drawing/2014/main" val="10008"/>
                  </a:ext>
                </a:extLst>
              </a:tr>
              <a:tr h="369231">
                <a:tc>
                  <a:txBody>
                    <a:bodyPr/>
                    <a:lstStyle/>
                    <a:p>
                      <a:pPr algn="r"/>
                      <a:r>
                        <a:rPr lang="en-US" dirty="0">
                          <a:latin typeface="Times New Roman" panose="02020603050405020304" pitchFamily="18" charset="0"/>
                        </a:rPr>
                        <a:t>2007</a:t>
                      </a:r>
                      <a:endParaRPr lang="en-US" dirty="0"/>
                    </a:p>
                  </a:txBody>
                  <a:tcPr anchor="b"/>
                </a:tc>
                <a:tc>
                  <a:txBody>
                    <a:bodyPr/>
                    <a:lstStyle/>
                    <a:p>
                      <a:pPr algn="r"/>
                      <a:r>
                        <a:rPr lang="en-US" smtClean="0">
                          <a:latin typeface="Times New Roman" panose="02020603050405020304" pitchFamily="18" charset="0"/>
                        </a:rPr>
                        <a:t>$114.80</a:t>
                      </a:r>
                      <a:endParaRPr lang="en-US" dirty="0"/>
                    </a:p>
                  </a:txBody>
                  <a:tcPr anchor="b"/>
                </a:tc>
                <a:tc>
                  <a:txBody>
                    <a:bodyPr/>
                    <a:lstStyle/>
                    <a:p>
                      <a:pPr algn="r"/>
                      <a:r>
                        <a:rPr lang="en-US" smtClean="0">
                          <a:latin typeface="Times New Roman" panose="02020603050405020304" pitchFamily="18" charset="0"/>
                        </a:rPr>
                        <a:t>$0.182</a:t>
                      </a:r>
                      <a:endParaRPr lang="en-US" dirty="0"/>
                    </a:p>
                  </a:txBody>
                  <a:tcPr anchor="b"/>
                </a:tc>
                <a:tc>
                  <a:txBody>
                    <a:bodyPr/>
                    <a:lstStyle/>
                    <a:p>
                      <a:pPr algn="r"/>
                      <a:r>
                        <a:rPr lang="en-US" smtClean="0">
                          <a:latin typeface="Times New Roman" panose="02020603050405020304" pitchFamily="18" charset="0"/>
                        </a:rPr>
                        <a:t>$5.42</a:t>
                      </a:r>
                      <a:endParaRPr lang="en-US" dirty="0"/>
                    </a:p>
                  </a:txBody>
                  <a:tcPr anchor="b"/>
                </a:tc>
                <a:tc>
                  <a:txBody>
                    <a:bodyPr/>
                    <a:lstStyle/>
                    <a:p>
                      <a:pPr algn="r"/>
                      <a:r>
                        <a:rPr lang="en-US" smtClean="0">
                          <a:latin typeface="Times New Roman" panose="02020603050405020304" pitchFamily="18" charset="0"/>
                        </a:rPr>
                        <a:t>$3.42</a:t>
                      </a:r>
                      <a:endParaRPr lang="en-US" dirty="0"/>
                    </a:p>
                  </a:txBody>
                  <a:tcPr anchor="b"/>
                </a:tc>
                <a:tc>
                  <a:txBody>
                    <a:bodyPr/>
                    <a:lstStyle/>
                    <a:p>
                      <a:pPr algn="r"/>
                      <a:r>
                        <a:rPr lang="en-US" smtClean="0">
                          <a:latin typeface="Times New Roman" panose="02020603050405020304" pitchFamily="18" charset="0"/>
                        </a:rPr>
                        <a:t>$3.45</a:t>
                      </a:r>
                      <a:endParaRPr lang="en-US" dirty="0"/>
                    </a:p>
                  </a:txBody>
                  <a:tcPr anchor="b"/>
                </a:tc>
                <a:tc>
                  <a:txBody>
                    <a:bodyPr/>
                    <a:lstStyle/>
                    <a:p>
                      <a:pPr algn="r"/>
                      <a:r>
                        <a:rPr lang="en-US" smtClean="0">
                          <a:latin typeface="Times New Roman" panose="02020603050405020304" pitchFamily="18" charset="0"/>
                        </a:rPr>
                        <a:t>$7.93</a:t>
                      </a:r>
                      <a:endParaRPr lang="en-US" dirty="0"/>
                    </a:p>
                  </a:txBody>
                  <a:tcPr anchor="b"/>
                </a:tc>
                <a:extLst>
                  <a:ext uri="{0D108BD9-81ED-4DB2-BD59-A6C34878D82A}">
                    <a16:rowId xmlns:a16="http://schemas.microsoft.com/office/drawing/2014/main" val="10009"/>
                  </a:ext>
                </a:extLst>
              </a:tr>
              <a:tr h="369231">
                <a:tc>
                  <a:txBody>
                    <a:bodyPr/>
                    <a:lstStyle/>
                    <a:p>
                      <a:pPr algn="r"/>
                      <a:r>
                        <a:rPr lang="en-US" dirty="0" smtClean="0">
                          <a:latin typeface="Times New Roman" panose="02020603050405020304" pitchFamily="18" charset="0"/>
                        </a:rPr>
                        <a:t>8-Year Average</a:t>
                      </a:r>
                      <a:r>
                        <a:rPr lang="en-US" dirty="0">
                          <a:latin typeface="Times New Roman" panose="02020603050405020304" pitchFamily="18" charset="0"/>
                        </a:rPr>
                        <a:t> </a:t>
                      </a:r>
                      <a:endParaRPr lang="en-US" dirty="0"/>
                    </a:p>
                  </a:txBody>
                  <a:tcPr anchor="b"/>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mtClean="0">
                          <a:latin typeface="Times New Roman" panose="02020603050405020304" pitchFamily="18" charset="0"/>
                        </a:rPr>
                        <a:t>$154.90</a:t>
                      </a:r>
                      <a:endParaRPr lang="en-US" dirty="0"/>
                    </a:p>
                  </a:txBody>
                  <a:tcPr anchor="b"/>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mtClean="0">
                          <a:latin typeface="Times New Roman" panose="02020603050405020304" pitchFamily="18" charset="0"/>
                        </a:rPr>
                        <a:t>$0.2249</a:t>
                      </a:r>
                      <a:endParaRPr lang="en-US" dirty="0" smtClean="0"/>
                    </a:p>
                  </a:txBody>
                  <a:tcPr anchor="b"/>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mtClean="0">
                          <a:latin typeface="Times New Roman" panose="02020603050405020304" pitchFamily="18" charset="0"/>
                        </a:rPr>
                        <a:t>$6.34</a:t>
                      </a:r>
                      <a:endParaRPr lang="en-US" dirty="0" smtClean="0"/>
                    </a:p>
                  </a:txBody>
                  <a:tcPr anchor="b"/>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mtClean="0">
                          <a:latin typeface="Times New Roman" panose="02020603050405020304" pitchFamily="18" charset="0"/>
                        </a:rPr>
                        <a:t>$4.86</a:t>
                      </a:r>
                      <a:r>
                        <a:rPr lang="en-US" dirty="0">
                          <a:latin typeface="Times New Roman" panose="02020603050405020304" pitchFamily="18" charset="0"/>
                        </a:rPr>
                        <a:t> </a:t>
                      </a:r>
                      <a:endParaRPr lang="en-US" dirty="0"/>
                    </a:p>
                  </a:txBody>
                  <a:tcPr anchor="b"/>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solidFill>
                            <a:srgbClr val="FF0000"/>
                          </a:solidFill>
                          <a:latin typeface="Times New Roman" panose="02020603050405020304" pitchFamily="18" charset="0"/>
                        </a:rPr>
                        <a:t> </a:t>
                      </a:r>
                      <a:r>
                        <a:rPr lang="en-US" smtClean="0">
                          <a:solidFill>
                            <a:srgbClr val="FF0000"/>
                          </a:solidFill>
                          <a:latin typeface="Times New Roman" panose="02020603050405020304" pitchFamily="18" charset="0"/>
                        </a:rPr>
                        <a:t>$4.72</a:t>
                      </a:r>
                      <a:endParaRPr lang="en-US" dirty="0" smtClean="0">
                        <a:solidFill>
                          <a:srgbClr val="FF0000"/>
                        </a:solidFill>
                      </a:endParaRPr>
                    </a:p>
                  </a:txBody>
                  <a:tcPr anchor="b"/>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rPr>
                        <a:t>$10.95</a:t>
                      </a:r>
                      <a:endParaRPr lang="en-US" dirty="0" smtClean="0"/>
                    </a:p>
                  </a:txBody>
                  <a:tcPr anchor="b"/>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42173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415" y="367990"/>
            <a:ext cx="9846797" cy="1232210"/>
          </a:xfrm>
        </p:spPr>
        <p:txBody>
          <a:bodyPr>
            <a:normAutofit/>
          </a:bodyPr>
          <a:lstStyle/>
          <a:p>
            <a:r>
              <a:rPr lang="en-US" sz="3200" dirty="0" smtClean="0">
                <a:solidFill>
                  <a:srgbClr val="C00000"/>
                </a:solidFill>
              </a:rPr>
              <a:t>2014 Percentage of Crop Sold by Month—Page 6</a:t>
            </a:r>
            <a:endParaRPr lang="en-US" sz="3200"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8056790"/>
              </p:ext>
            </p:extLst>
          </p:nvPr>
        </p:nvGraphicFramePr>
        <p:xfrm>
          <a:off x="1751012" y="1774057"/>
          <a:ext cx="9372601" cy="5059680"/>
        </p:xfrm>
        <a:graphic>
          <a:graphicData uri="http://schemas.openxmlformats.org/drawingml/2006/table">
            <a:tbl>
              <a:tblPr firstRow="1" bandRow="1">
                <a:tableStyleId>{5C22544A-7EE6-4342-B048-85BDC9FD1C3A}</a:tableStyleId>
              </a:tblPr>
              <a:tblGrid>
                <a:gridCol w="1338943">
                  <a:extLst>
                    <a:ext uri="{9D8B030D-6E8A-4147-A177-3AD203B41FA5}">
                      <a16:colId xmlns:a16="http://schemas.microsoft.com/office/drawing/2014/main" val="20000"/>
                    </a:ext>
                  </a:extLst>
                </a:gridCol>
                <a:gridCol w="1338943">
                  <a:extLst>
                    <a:ext uri="{9D8B030D-6E8A-4147-A177-3AD203B41FA5}">
                      <a16:colId xmlns:a16="http://schemas.microsoft.com/office/drawing/2014/main" val="20001"/>
                    </a:ext>
                  </a:extLst>
                </a:gridCol>
                <a:gridCol w="1338943">
                  <a:extLst>
                    <a:ext uri="{9D8B030D-6E8A-4147-A177-3AD203B41FA5}">
                      <a16:colId xmlns:a16="http://schemas.microsoft.com/office/drawing/2014/main" val="20002"/>
                    </a:ext>
                  </a:extLst>
                </a:gridCol>
                <a:gridCol w="1338943">
                  <a:extLst>
                    <a:ext uri="{9D8B030D-6E8A-4147-A177-3AD203B41FA5}">
                      <a16:colId xmlns:a16="http://schemas.microsoft.com/office/drawing/2014/main" val="20003"/>
                    </a:ext>
                  </a:extLst>
                </a:gridCol>
                <a:gridCol w="1338943">
                  <a:extLst>
                    <a:ext uri="{9D8B030D-6E8A-4147-A177-3AD203B41FA5}">
                      <a16:colId xmlns:a16="http://schemas.microsoft.com/office/drawing/2014/main" val="20004"/>
                    </a:ext>
                  </a:extLst>
                </a:gridCol>
                <a:gridCol w="1338943">
                  <a:extLst>
                    <a:ext uri="{9D8B030D-6E8A-4147-A177-3AD203B41FA5}">
                      <a16:colId xmlns:a16="http://schemas.microsoft.com/office/drawing/2014/main" val="20005"/>
                    </a:ext>
                  </a:extLst>
                </a:gridCol>
                <a:gridCol w="1338943">
                  <a:extLst>
                    <a:ext uri="{9D8B030D-6E8A-4147-A177-3AD203B41FA5}">
                      <a16:colId xmlns:a16="http://schemas.microsoft.com/office/drawing/2014/main" val="20006"/>
                    </a:ext>
                  </a:extLst>
                </a:gridCol>
              </a:tblGrid>
              <a:tr h="2990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rPr>
                        <a:t> </a:t>
                      </a:r>
                      <a:r>
                        <a:rPr lang="en-US" dirty="0" smtClean="0">
                          <a:latin typeface="SWISS"/>
                        </a:rPr>
                        <a:t>State</a:t>
                      </a:r>
                      <a:endParaRPr lang="en-US" dirty="0" smtClean="0"/>
                    </a:p>
                  </a:txBody>
                  <a:tcPr anchor="b"/>
                </a:tc>
                <a:tc gridSpan="2">
                  <a:txBody>
                    <a:bodyPr/>
                    <a:lstStyle/>
                    <a:p>
                      <a:pPr algn="l"/>
                      <a:r>
                        <a:rPr lang="en-US" b="1" dirty="0" smtClean="0">
                          <a:latin typeface="SWISS"/>
                        </a:rPr>
                        <a:t>2014 % Sold</a:t>
                      </a:r>
                      <a:endParaRPr lang="en-US" dirty="0"/>
                    </a:p>
                  </a:txBody>
                  <a:tcPr anchor="b"/>
                </a:tc>
                <a:tc hMerge="1">
                  <a:txBody>
                    <a:bodyPr/>
                    <a:lstStyle/>
                    <a:p>
                      <a:pPr algn="ctr"/>
                      <a:endParaRPr lang="en-US" dirty="0"/>
                    </a:p>
                  </a:txBody>
                  <a:tcPr anchor="b"/>
                </a:tc>
                <a:tc>
                  <a:txBody>
                    <a:bodyPr/>
                    <a:lstStyle/>
                    <a:p>
                      <a:pPr algn="ctr"/>
                      <a:endParaRPr lang="en-US" dirty="0"/>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nchor="b"/>
                </a:tc>
                <a:tc>
                  <a:txBody>
                    <a:bodyPr/>
                    <a:lstStyle/>
                    <a:p>
                      <a:pPr algn="ctr"/>
                      <a:endParaRPr lang="en-US" dirty="0"/>
                    </a:p>
                  </a:txBody>
                  <a:tcPr anchor="b"/>
                </a:tc>
                <a:tc>
                  <a:txBody>
                    <a:bodyPr/>
                    <a:lstStyle/>
                    <a:p>
                      <a:pPr algn="ctr"/>
                      <a:endParaRPr lang="en-US" dirty="0"/>
                    </a:p>
                  </a:txBody>
                  <a:tcPr anchor="b"/>
                </a:tc>
                <a:extLst>
                  <a:ext uri="{0D108BD9-81ED-4DB2-BD59-A6C34878D82A}">
                    <a16:rowId xmlns:a16="http://schemas.microsoft.com/office/drawing/2014/main" val="10000"/>
                  </a:ext>
                </a:extLst>
              </a:tr>
              <a:tr h="299055">
                <a:tc>
                  <a:txBody>
                    <a:bodyPr/>
                    <a:lstStyle/>
                    <a:p>
                      <a:pPr algn="r"/>
                      <a:r>
                        <a:rPr lang="en-US" sz="1600" dirty="0">
                          <a:latin typeface="SWISS"/>
                        </a:rPr>
                        <a:t>MONTH</a:t>
                      </a:r>
                      <a:endParaRPr lang="en-US" sz="1600" dirty="0"/>
                    </a:p>
                  </a:txBody>
                  <a:tcPr anchor="b"/>
                </a:tc>
                <a:tc>
                  <a:txBody>
                    <a:bodyPr/>
                    <a:lstStyle/>
                    <a:p>
                      <a:pPr algn="r"/>
                      <a:r>
                        <a:rPr lang="en-US" sz="1600" dirty="0">
                          <a:latin typeface="SWISS"/>
                        </a:rPr>
                        <a:t>Corn</a:t>
                      </a:r>
                      <a:endParaRPr lang="en-US" sz="1600" dirty="0"/>
                    </a:p>
                  </a:txBody>
                  <a:tcPr anchor="b"/>
                </a:tc>
                <a:tc>
                  <a:txBody>
                    <a:bodyPr/>
                    <a:lstStyle/>
                    <a:p>
                      <a:pPr algn="r"/>
                      <a:r>
                        <a:rPr lang="en-US" sz="1600" dirty="0">
                          <a:latin typeface="SWISS"/>
                        </a:rPr>
                        <a:t>Soybeans</a:t>
                      </a:r>
                      <a:endParaRPr lang="en-US" sz="1600" dirty="0"/>
                    </a:p>
                  </a:txBody>
                  <a:tcPr anchor="b"/>
                </a:tc>
                <a:tc>
                  <a:txBody>
                    <a:bodyPr/>
                    <a:lstStyle/>
                    <a:p>
                      <a:pPr algn="r"/>
                      <a:r>
                        <a:rPr lang="en-US" sz="1600">
                          <a:latin typeface="SWISS"/>
                        </a:rPr>
                        <a:t>Sorghum</a:t>
                      </a:r>
                      <a:endParaRPr lang="en-US" sz="1600"/>
                    </a:p>
                  </a:txBody>
                  <a:tcPr anchor="b"/>
                </a:tc>
                <a:tc>
                  <a:txBody>
                    <a:bodyPr/>
                    <a:lstStyle/>
                    <a:p>
                      <a:pPr algn="r"/>
                      <a:r>
                        <a:rPr lang="en-US" sz="1600" dirty="0">
                          <a:latin typeface="SWISS"/>
                        </a:rPr>
                        <a:t>Wheat</a:t>
                      </a:r>
                      <a:endParaRPr lang="en-US" sz="1600" dirty="0"/>
                    </a:p>
                  </a:txBody>
                  <a:tcPr anchor="b"/>
                </a:tc>
                <a:tc>
                  <a:txBody>
                    <a:bodyPr/>
                    <a:lstStyle/>
                    <a:p>
                      <a:pPr algn="r"/>
                      <a:r>
                        <a:rPr lang="en-US" sz="1600" dirty="0">
                          <a:latin typeface="SWISS"/>
                        </a:rPr>
                        <a:t>Alfalfa</a:t>
                      </a:r>
                      <a:endParaRPr lang="en-US" sz="1600" dirty="0"/>
                    </a:p>
                  </a:txBody>
                  <a:tcPr anchor="b"/>
                </a:tc>
                <a:tc>
                  <a:txBody>
                    <a:bodyPr/>
                    <a:lstStyle/>
                    <a:p>
                      <a:pPr algn="r"/>
                      <a:r>
                        <a:rPr lang="en-US" sz="1600" dirty="0">
                          <a:latin typeface="SWISS"/>
                        </a:rPr>
                        <a:t>Sunflowers</a:t>
                      </a:r>
                      <a:endParaRPr lang="en-US" sz="1600" dirty="0"/>
                    </a:p>
                  </a:txBody>
                  <a:tcPr anchor="b"/>
                </a:tc>
                <a:extLst>
                  <a:ext uri="{0D108BD9-81ED-4DB2-BD59-A6C34878D82A}">
                    <a16:rowId xmlns:a16="http://schemas.microsoft.com/office/drawing/2014/main" val="10001"/>
                  </a:ext>
                </a:extLst>
              </a:tr>
              <a:tr h="299055">
                <a:tc>
                  <a:txBody>
                    <a:bodyPr/>
                    <a:lstStyle/>
                    <a:p>
                      <a:pPr algn="r"/>
                      <a:r>
                        <a:rPr lang="en-US" sz="1600" dirty="0">
                          <a:latin typeface="SWISS"/>
                        </a:rPr>
                        <a:t>JAN</a:t>
                      </a:r>
                      <a:endParaRPr lang="en-US" sz="1600" dirty="0"/>
                    </a:p>
                  </a:txBody>
                  <a:tcPr anchor="b"/>
                </a:tc>
                <a:tc>
                  <a:txBody>
                    <a:bodyPr/>
                    <a:lstStyle/>
                    <a:p>
                      <a:pPr algn="r"/>
                      <a:r>
                        <a:rPr lang="en-US" sz="1600" dirty="0">
                          <a:latin typeface="SWISS"/>
                        </a:rPr>
                        <a:t>16.0%</a:t>
                      </a:r>
                      <a:endParaRPr lang="en-US" sz="1600" dirty="0"/>
                    </a:p>
                  </a:txBody>
                  <a:tcPr anchor="b"/>
                </a:tc>
                <a:tc>
                  <a:txBody>
                    <a:bodyPr/>
                    <a:lstStyle/>
                    <a:p>
                      <a:pPr algn="r"/>
                      <a:r>
                        <a:rPr lang="en-US" sz="1600" dirty="0">
                          <a:latin typeface="SWISS"/>
                        </a:rPr>
                        <a:t>13.0%</a:t>
                      </a:r>
                      <a:endParaRPr lang="en-US" sz="1600" dirty="0"/>
                    </a:p>
                  </a:txBody>
                  <a:tcPr anchor="b"/>
                </a:tc>
                <a:tc>
                  <a:txBody>
                    <a:bodyPr/>
                    <a:lstStyle/>
                    <a:p>
                      <a:pPr algn="r"/>
                      <a:r>
                        <a:rPr lang="en-US" sz="1600" dirty="0">
                          <a:latin typeface="SWISS"/>
                        </a:rPr>
                        <a:t>22.0%</a:t>
                      </a:r>
                      <a:endParaRPr lang="en-US" sz="1600" dirty="0"/>
                    </a:p>
                  </a:txBody>
                  <a:tcPr anchor="b"/>
                </a:tc>
                <a:tc>
                  <a:txBody>
                    <a:bodyPr/>
                    <a:lstStyle/>
                    <a:p>
                      <a:pPr algn="r"/>
                      <a:r>
                        <a:rPr lang="en-US" sz="1600">
                          <a:latin typeface="SWISS"/>
                        </a:rPr>
                        <a:t>5.0%</a:t>
                      </a:r>
                      <a:endParaRPr lang="en-US" sz="1600"/>
                    </a:p>
                  </a:txBody>
                  <a:tcPr anchor="b"/>
                </a:tc>
                <a:tc>
                  <a:txBody>
                    <a:bodyPr/>
                    <a:lstStyle/>
                    <a:p>
                      <a:pPr algn="r"/>
                      <a:r>
                        <a:rPr lang="en-US" sz="1600">
                          <a:latin typeface="SWISS"/>
                        </a:rPr>
                        <a:t>10.0%</a:t>
                      </a:r>
                      <a:endParaRPr lang="en-US" sz="1600"/>
                    </a:p>
                  </a:txBody>
                  <a:tcPr anchor="b"/>
                </a:tc>
                <a:tc>
                  <a:txBody>
                    <a:bodyPr/>
                    <a:lstStyle/>
                    <a:p>
                      <a:pPr algn="r"/>
                      <a:r>
                        <a:rPr lang="en-US" sz="1600">
                          <a:latin typeface="SWISS"/>
                        </a:rPr>
                        <a:t>15.0%</a:t>
                      </a:r>
                      <a:endParaRPr lang="en-US" sz="1600"/>
                    </a:p>
                  </a:txBody>
                  <a:tcPr anchor="b"/>
                </a:tc>
                <a:extLst>
                  <a:ext uri="{0D108BD9-81ED-4DB2-BD59-A6C34878D82A}">
                    <a16:rowId xmlns:a16="http://schemas.microsoft.com/office/drawing/2014/main" val="10002"/>
                  </a:ext>
                </a:extLst>
              </a:tr>
              <a:tr h="299055">
                <a:tc>
                  <a:txBody>
                    <a:bodyPr/>
                    <a:lstStyle/>
                    <a:p>
                      <a:pPr algn="r"/>
                      <a:r>
                        <a:rPr lang="en-US" sz="1600">
                          <a:latin typeface="SWISS"/>
                        </a:rPr>
                        <a:t>FEB</a:t>
                      </a:r>
                      <a:endParaRPr lang="en-US" sz="1600"/>
                    </a:p>
                  </a:txBody>
                  <a:tcPr anchor="b"/>
                </a:tc>
                <a:tc>
                  <a:txBody>
                    <a:bodyPr/>
                    <a:lstStyle/>
                    <a:p>
                      <a:pPr algn="r"/>
                      <a:r>
                        <a:rPr lang="en-US" sz="1600" dirty="0">
                          <a:latin typeface="SWISS"/>
                        </a:rPr>
                        <a:t>10.0%</a:t>
                      </a:r>
                      <a:endParaRPr lang="en-US" sz="1600" dirty="0"/>
                    </a:p>
                  </a:txBody>
                  <a:tcPr anchor="b"/>
                </a:tc>
                <a:tc>
                  <a:txBody>
                    <a:bodyPr/>
                    <a:lstStyle/>
                    <a:p>
                      <a:pPr algn="r"/>
                      <a:r>
                        <a:rPr lang="en-US" sz="1600" dirty="0">
                          <a:latin typeface="SWISS"/>
                        </a:rPr>
                        <a:t>10.0%</a:t>
                      </a:r>
                      <a:endParaRPr lang="en-US" sz="1600" dirty="0"/>
                    </a:p>
                  </a:txBody>
                  <a:tcPr anchor="b"/>
                </a:tc>
                <a:tc>
                  <a:txBody>
                    <a:bodyPr/>
                    <a:lstStyle/>
                    <a:p>
                      <a:pPr algn="r"/>
                      <a:r>
                        <a:rPr lang="en-US" sz="1600" dirty="0">
                          <a:latin typeface="SWISS"/>
                        </a:rPr>
                        <a:t>10.0%</a:t>
                      </a:r>
                      <a:endParaRPr lang="en-US" sz="1600" dirty="0"/>
                    </a:p>
                  </a:txBody>
                  <a:tcPr anchor="b"/>
                </a:tc>
                <a:tc>
                  <a:txBody>
                    <a:bodyPr/>
                    <a:lstStyle/>
                    <a:p>
                      <a:pPr algn="r"/>
                      <a:r>
                        <a:rPr lang="en-US" sz="1600" dirty="0">
                          <a:latin typeface="SWISS"/>
                        </a:rPr>
                        <a:t>4.0%</a:t>
                      </a:r>
                      <a:endParaRPr lang="en-US" sz="1600" dirty="0"/>
                    </a:p>
                  </a:txBody>
                  <a:tcPr anchor="b"/>
                </a:tc>
                <a:tc>
                  <a:txBody>
                    <a:bodyPr/>
                    <a:lstStyle/>
                    <a:p>
                      <a:pPr algn="r"/>
                      <a:r>
                        <a:rPr lang="en-US" sz="1600">
                          <a:latin typeface="SWISS"/>
                        </a:rPr>
                        <a:t>8.0%</a:t>
                      </a:r>
                      <a:endParaRPr lang="en-US" sz="1600"/>
                    </a:p>
                  </a:txBody>
                  <a:tcPr anchor="b"/>
                </a:tc>
                <a:tc>
                  <a:txBody>
                    <a:bodyPr/>
                    <a:lstStyle/>
                    <a:p>
                      <a:pPr algn="r"/>
                      <a:r>
                        <a:rPr lang="en-US" sz="1600">
                          <a:latin typeface="SWISS"/>
                        </a:rPr>
                        <a:t>6.0%</a:t>
                      </a:r>
                      <a:endParaRPr lang="en-US" sz="1600"/>
                    </a:p>
                  </a:txBody>
                  <a:tcPr anchor="b"/>
                </a:tc>
                <a:extLst>
                  <a:ext uri="{0D108BD9-81ED-4DB2-BD59-A6C34878D82A}">
                    <a16:rowId xmlns:a16="http://schemas.microsoft.com/office/drawing/2014/main" val="10003"/>
                  </a:ext>
                </a:extLst>
              </a:tr>
              <a:tr h="299055">
                <a:tc>
                  <a:txBody>
                    <a:bodyPr/>
                    <a:lstStyle/>
                    <a:p>
                      <a:pPr algn="r"/>
                      <a:r>
                        <a:rPr lang="en-US" sz="1600">
                          <a:latin typeface="SWISS"/>
                        </a:rPr>
                        <a:t>MAR</a:t>
                      </a:r>
                      <a:endParaRPr lang="en-US" sz="1600"/>
                    </a:p>
                  </a:txBody>
                  <a:tcPr anchor="b"/>
                </a:tc>
                <a:tc>
                  <a:txBody>
                    <a:bodyPr/>
                    <a:lstStyle/>
                    <a:p>
                      <a:pPr algn="r"/>
                      <a:r>
                        <a:rPr lang="en-US" sz="1600">
                          <a:latin typeface="SWISS"/>
                        </a:rPr>
                        <a:t>7.0%</a:t>
                      </a:r>
                      <a:endParaRPr lang="en-US" sz="1600"/>
                    </a:p>
                  </a:txBody>
                  <a:tcPr anchor="b"/>
                </a:tc>
                <a:tc>
                  <a:txBody>
                    <a:bodyPr/>
                    <a:lstStyle/>
                    <a:p>
                      <a:pPr algn="r"/>
                      <a:r>
                        <a:rPr lang="en-US" sz="1600" dirty="0">
                          <a:latin typeface="SWISS"/>
                        </a:rPr>
                        <a:t>4.0%</a:t>
                      </a:r>
                      <a:endParaRPr lang="en-US" sz="1600" dirty="0"/>
                    </a:p>
                  </a:txBody>
                  <a:tcPr anchor="b"/>
                </a:tc>
                <a:tc>
                  <a:txBody>
                    <a:bodyPr/>
                    <a:lstStyle/>
                    <a:p>
                      <a:pPr algn="r"/>
                      <a:r>
                        <a:rPr lang="en-US" sz="1600">
                          <a:latin typeface="SWISS"/>
                        </a:rPr>
                        <a:t>8.0%</a:t>
                      </a:r>
                      <a:endParaRPr lang="en-US" sz="1600"/>
                    </a:p>
                  </a:txBody>
                  <a:tcPr anchor="b"/>
                </a:tc>
                <a:tc>
                  <a:txBody>
                    <a:bodyPr/>
                    <a:lstStyle/>
                    <a:p>
                      <a:pPr algn="r"/>
                      <a:r>
                        <a:rPr lang="en-US" sz="1600" dirty="0">
                          <a:latin typeface="SWISS"/>
                        </a:rPr>
                        <a:t>6.0%</a:t>
                      </a:r>
                      <a:endParaRPr lang="en-US" sz="1600" dirty="0"/>
                    </a:p>
                  </a:txBody>
                  <a:tcPr anchor="b"/>
                </a:tc>
                <a:tc>
                  <a:txBody>
                    <a:bodyPr/>
                    <a:lstStyle/>
                    <a:p>
                      <a:pPr algn="r"/>
                      <a:r>
                        <a:rPr lang="en-US" sz="1600">
                          <a:latin typeface="SWISS"/>
                        </a:rPr>
                        <a:t>4.0%</a:t>
                      </a:r>
                      <a:endParaRPr lang="en-US" sz="1600"/>
                    </a:p>
                  </a:txBody>
                  <a:tcPr anchor="b"/>
                </a:tc>
                <a:tc>
                  <a:txBody>
                    <a:bodyPr/>
                    <a:lstStyle/>
                    <a:p>
                      <a:pPr algn="r"/>
                      <a:r>
                        <a:rPr lang="en-US" sz="1600">
                          <a:latin typeface="SWISS"/>
                        </a:rPr>
                        <a:t>6.0%</a:t>
                      </a:r>
                      <a:endParaRPr lang="en-US" sz="1600"/>
                    </a:p>
                  </a:txBody>
                  <a:tcPr anchor="b"/>
                </a:tc>
                <a:extLst>
                  <a:ext uri="{0D108BD9-81ED-4DB2-BD59-A6C34878D82A}">
                    <a16:rowId xmlns:a16="http://schemas.microsoft.com/office/drawing/2014/main" val="10004"/>
                  </a:ext>
                </a:extLst>
              </a:tr>
              <a:tr h="299055">
                <a:tc>
                  <a:txBody>
                    <a:bodyPr/>
                    <a:lstStyle/>
                    <a:p>
                      <a:pPr algn="r"/>
                      <a:r>
                        <a:rPr lang="en-US" sz="1600">
                          <a:latin typeface="SWISS"/>
                        </a:rPr>
                        <a:t>APR</a:t>
                      </a:r>
                      <a:endParaRPr lang="en-US" sz="1600"/>
                    </a:p>
                  </a:txBody>
                  <a:tcPr anchor="b"/>
                </a:tc>
                <a:tc>
                  <a:txBody>
                    <a:bodyPr/>
                    <a:lstStyle/>
                    <a:p>
                      <a:pPr algn="r"/>
                      <a:r>
                        <a:rPr lang="en-US" sz="1600">
                          <a:latin typeface="SWISS"/>
                        </a:rPr>
                        <a:t>4.0%</a:t>
                      </a:r>
                      <a:endParaRPr lang="en-US" sz="1600"/>
                    </a:p>
                  </a:txBody>
                  <a:tcPr anchor="b"/>
                </a:tc>
                <a:tc>
                  <a:txBody>
                    <a:bodyPr/>
                    <a:lstStyle/>
                    <a:p>
                      <a:pPr algn="r"/>
                      <a:r>
                        <a:rPr lang="en-US" sz="1600" dirty="0">
                          <a:latin typeface="SWISS"/>
                        </a:rPr>
                        <a:t>3.0%</a:t>
                      </a:r>
                      <a:endParaRPr lang="en-US" sz="1600" dirty="0"/>
                    </a:p>
                  </a:txBody>
                  <a:tcPr anchor="b"/>
                </a:tc>
                <a:tc>
                  <a:txBody>
                    <a:bodyPr/>
                    <a:lstStyle/>
                    <a:p>
                      <a:pPr algn="r"/>
                      <a:r>
                        <a:rPr lang="en-US" sz="1600">
                          <a:latin typeface="SWISS"/>
                        </a:rPr>
                        <a:t>6.0%</a:t>
                      </a:r>
                      <a:endParaRPr lang="en-US" sz="1600"/>
                    </a:p>
                  </a:txBody>
                  <a:tcPr anchor="b"/>
                </a:tc>
                <a:tc>
                  <a:txBody>
                    <a:bodyPr/>
                    <a:lstStyle/>
                    <a:p>
                      <a:pPr algn="r"/>
                      <a:r>
                        <a:rPr lang="en-US" sz="1600" dirty="0">
                          <a:latin typeface="SWISS"/>
                        </a:rPr>
                        <a:t>2.0%</a:t>
                      </a:r>
                      <a:endParaRPr lang="en-US" sz="1600" dirty="0"/>
                    </a:p>
                  </a:txBody>
                  <a:tcPr anchor="b"/>
                </a:tc>
                <a:tc>
                  <a:txBody>
                    <a:bodyPr/>
                    <a:lstStyle/>
                    <a:p>
                      <a:pPr algn="r"/>
                      <a:r>
                        <a:rPr lang="en-US" sz="1600" dirty="0">
                          <a:latin typeface="SWISS"/>
                        </a:rPr>
                        <a:t>3.0%</a:t>
                      </a:r>
                      <a:endParaRPr lang="en-US" sz="1600" dirty="0"/>
                    </a:p>
                  </a:txBody>
                  <a:tcPr anchor="b"/>
                </a:tc>
                <a:tc>
                  <a:txBody>
                    <a:bodyPr/>
                    <a:lstStyle/>
                    <a:p>
                      <a:pPr algn="r"/>
                      <a:r>
                        <a:rPr lang="en-US" sz="1600">
                          <a:latin typeface="SWISS"/>
                        </a:rPr>
                        <a:t>1.0%</a:t>
                      </a:r>
                      <a:endParaRPr lang="en-US" sz="1600"/>
                    </a:p>
                  </a:txBody>
                  <a:tcPr anchor="b"/>
                </a:tc>
                <a:extLst>
                  <a:ext uri="{0D108BD9-81ED-4DB2-BD59-A6C34878D82A}">
                    <a16:rowId xmlns:a16="http://schemas.microsoft.com/office/drawing/2014/main" val="10005"/>
                  </a:ext>
                </a:extLst>
              </a:tr>
              <a:tr h="299055">
                <a:tc>
                  <a:txBody>
                    <a:bodyPr/>
                    <a:lstStyle/>
                    <a:p>
                      <a:pPr algn="r"/>
                      <a:r>
                        <a:rPr lang="en-US" sz="1600">
                          <a:latin typeface="SWISS"/>
                        </a:rPr>
                        <a:t>MAY</a:t>
                      </a:r>
                      <a:endParaRPr lang="en-US" sz="1600"/>
                    </a:p>
                  </a:txBody>
                  <a:tcPr anchor="b"/>
                </a:tc>
                <a:tc>
                  <a:txBody>
                    <a:bodyPr/>
                    <a:lstStyle/>
                    <a:p>
                      <a:pPr algn="r"/>
                      <a:r>
                        <a:rPr lang="en-US" sz="1600">
                          <a:latin typeface="SWISS"/>
                        </a:rPr>
                        <a:t>2.0%</a:t>
                      </a:r>
                      <a:endParaRPr lang="en-US" sz="1600"/>
                    </a:p>
                  </a:txBody>
                  <a:tcPr anchor="b"/>
                </a:tc>
                <a:tc>
                  <a:txBody>
                    <a:bodyPr/>
                    <a:lstStyle/>
                    <a:p>
                      <a:pPr algn="r"/>
                      <a:r>
                        <a:rPr lang="en-US" sz="1600" dirty="0">
                          <a:latin typeface="SWISS"/>
                        </a:rPr>
                        <a:t>1.0%</a:t>
                      </a:r>
                      <a:endParaRPr lang="en-US" sz="1600" dirty="0"/>
                    </a:p>
                  </a:txBody>
                  <a:tcPr anchor="b"/>
                </a:tc>
                <a:tc>
                  <a:txBody>
                    <a:bodyPr/>
                    <a:lstStyle/>
                    <a:p>
                      <a:pPr algn="r"/>
                      <a:r>
                        <a:rPr lang="en-US" sz="1600">
                          <a:latin typeface="SWISS"/>
                        </a:rPr>
                        <a:t>3.0%</a:t>
                      </a:r>
                      <a:endParaRPr lang="en-US" sz="1600"/>
                    </a:p>
                  </a:txBody>
                  <a:tcPr anchor="b"/>
                </a:tc>
                <a:tc>
                  <a:txBody>
                    <a:bodyPr/>
                    <a:lstStyle/>
                    <a:p>
                      <a:pPr algn="r"/>
                      <a:r>
                        <a:rPr lang="en-US" sz="1600">
                          <a:latin typeface="SWISS"/>
                        </a:rPr>
                        <a:t>2.0%</a:t>
                      </a:r>
                      <a:endParaRPr lang="en-US" sz="1600"/>
                    </a:p>
                  </a:txBody>
                  <a:tcPr anchor="b"/>
                </a:tc>
                <a:tc>
                  <a:txBody>
                    <a:bodyPr/>
                    <a:lstStyle/>
                    <a:p>
                      <a:pPr algn="r"/>
                      <a:r>
                        <a:rPr lang="en-US" sz="1600" dirty="0">
                          <a:latin typeface="SWISS"/>
                        </a:rPr>
                        <a:t>5.0%</a:t>
                      </a:r>
                      <a:endParaRPr lang="en-US" sz="1600" dirty="0"/>
                    </a:p>
                  </a:txBody>
                  <a:tcPr anchor="b"/>
                </a:tc>
                <a:tc>
                  <a:txBody>
                    <a:bodyPr/>
                    <a:lstStyle/>
                    <a:p>
                      <a:pPr algn="r"/>
                      <a:r>
                        <a:rPr lang="en-US" sz="1600">
                          <a:latin typeface="SWISS"/>
                        </a:rPr>
                        <a:t>2.0%</a:t>
                      </a:r>
                      <a:endParaRPr lang="en-US" sz="1600"/>
                    </a:p>
                  </a:txBody>
                  <a:tcPr anchor="b"/>
                </a:tc>
                <a:extLst>
                  <a:ext uri="{0D108BD9-81ED-4DB2-BD59-A6C34878D82A}">
                    <a16:rowId xmlns:a16="http://schemas.microsoft.com/office/drawing/2014/main" val="10006"/>
                  </a:ext>
                </a:extLst>
              </a:tr>
              <a:tr h="299055">
                <a:tc>
                  <a:txBody>
                    <a:bodyPr/>
                    <a:lstStyle/>
                    <a:p>
                      <a:pPr algn="r"/>
                      <a:r>
                        <a:rPr lang="en-US" sz="1600">
                          <a:latin typeface="SWISS"/>
                        </a:rPr>
                        <a:t>JUNE</a:t>
                      </a:r>
                      <a:endParaRPr lang="en-US" sz="1600"/>
                    </a:p>
                  </a:txBody>
                  <a:tcPr anchor="b"/>
                </a:tc>
                <a:tc>
                  <a:txBody>
                    <a:bodyPr/>
                    <a:lstStyle/>
                    <a:p>
                      <a:pPr algn="r"/>
                      <a:r>
                        <a:rPr lang="en-US" sz="1600" dirty="0">
                          <a:latin typeface="SWISS"/>
                        </a:rPr>
                        <a:t>3.0%</a:t>
                      </a:r>
                      <a:endParaRPr lang="en-US" sz="1600" dirty="0"/>
                    </a:p>
                  </a:txBody>
                  <a:tcPr anchor="b"/>
                </a:tc>
                <a:tc>
                  <a:txBody>
                    <a:bodyPr/>
                    <a:lstStyle/>
                    <a:p>
                      <a:pPr algn="r"/>
                      <a:r>
                        <a:rPr lang="en-US" sz="1600" dirty="0">
                          <a:latin typeface="SWISS"/>
                        </a:rPr>
                        <a:t>1.0%</a:t>
                      </a:r>
                      <a:endParaRPr lang="en-US" sz="1600" dirty="0"/>
                    </a:p>
                  </a:txBody>
                  <a:tcPr anchor="b"/>
                </a:tc>
                <a:tc>
                  <a:txBody>
                    <a:bodyPr/>
                    <a:lstStyle/>
                    <a:p>
                      <a:pPr algn="r"/>
                      <a:r>
                        <a:rPr lang="en-US" sz="1600">
                          <a:latin typeface="SWISS"/>
                        </a:rPr>
                        <a:t>2.0%</a:t>
                      </a:r>
                      <a:endParaRPr lang="en-US" sz="1600"/>
                    </a:p>
                  </a:txBody>
                  <a:tcPr anchor="b"/>
                </a:tc>
                <a:tc>
                  <a:txBody>
                    <a:bodyPr/>
                    <a:lstStyle/>
                    <a:p>
                      <a:pPr algn="r"/>
                      <a:r>
                        <a:rPr lang="en-US" sz="1600">
                          <a:latin typeface="SWISS"/>
                        </a:rPr>
                        <a:t>7.0%</a:t>
                      </a:r>
                      <a:endParaRPr lang="en-US" sz="1600"/>
                    </a:p>
                  </a:txBody>
                  <a:tcPr anchor="b"/>
                </a:tc>
                <a:tc>
                  <a:txBody>
                    <a:bodyPr/>
                    <a:lstStyle/>
                    <a:p>
                      <a:pPr algn="r"/>
                      <a:r>
                        <a:rPr lang="en-US" sz="1600" dirty="0">
                          <a:latin typeface="SWISS"/>
                        </a:rPr>
                        <a:t>9.0%</a:t>
                      </a:r>
                      <a:endParaRPr lang="en-US" sz="1600" dirty="0"/>
                    </a:p>
                  </a:txBody>
                  <a:tcPr anchor="b"/>
                </a:tc>
                <a:tc>
                  <a:txBody>
                    <a:bodyPr/>
                    <a:lstStyle/>
                    <a:p>
                      <a:pPr algn="r"/>
                      <a:r>
                        <a:rPr lang="en-US" sz="1600">
                          <a:latin typeface="SWISS"/>
                        </a:rPr>
                        <a:t>4.0%</a:t>
                      </a:r>
                      <a:endParaRPr lang="en-US" sz="1600"/>
                    </a:p>
                  </a:txBody>
                  <a:tcPr anchor="b"/>
                </a:tc>
                <a:extLst>
                  <a:ext uri="{0D108BD9-81ED-4DB2-BD59-A6C34878D82A}">
                    <a16:rowId xmlns:a16="http://schemas.microsoft.com/office/drawing/2014/main" val="10007"/>
                  </a:ext>
                </a:extLst>
              </a:tr>
              <a:tr h="299055">
                <a:tc>
                  <a:txBody>
                    <a:bodyPr/>
                    <a:lstStyle/>
                    <a:p>
                      <a:pPr algn="r"/>
                      <a:r>
                        <a:rPr lang="en-US" sz="1600">
                          <a:latin typeface="SWISS"/>
                        </a:rPr>
                        <a:t>JULY</a:t>
                      </a:r>
                      <a:endParaRPr lang="en-US" sz="1600"/>
                    </a:p>
                  </a:txBody>
                  <a:tcPr anchor="b"/>
                </a:tc>
                <a:tc>
                  <a:txBody>
                    <a:bodyPr/>
                    <a:lstStyle/>
                    <a:p>
                      <a:pPr algn="r"/>
                      <a:r>
                        <a:rPr lang="en-US" sz="1600" dirty="0">
                          <a:latin typeface="SWISS"/>
                        </a:rPr>
                        <a:t>3.0%</a:t>
                      </a:r>
                      <a:endParaRPr lang="en-US" sz="1600" dirty="0"/>
                    </a:p>
                  </a:txBody>
                  <a:tcPr anchor="b"/>
                </a:tc>
                <a:tc>
                  <a:txBody>
                    <a:bodyPr/>
                    <a:lstStyle/>
                    <a:p>
                      <a:pPr algn="r"/>
                      <a:r>
                        <a:rPr lang="en-US" sz="1600">
                          <a:latin typeface="SWISS"/>
                        </a:rPr>
                        <a:t>1.0%</a:t>
                      </a:r>
                      <a:endParaRPr lang="en-US" sz="1600"/>
                    </a:p>
                  </a:txBody>
                  <a:tcPr anchor="b"/>
                </a:tc>
                <a:tc>
                  <a:txBody>
                    <a:bodyPr/>
                    <a:lstStyle/>
                    <a:p>
                      <a:pPr algn="r"/>
                      <a:r>
                        <a:rPr lang="en-US" sz="1600">
                          <a:latin typeface="SWISS"/>
                        </a:rPr>
                        <a:t>1.0%</a:t>
                      </a:r>
                      <a:endParaRPr lang="en-US" sz="1600"/>
                    </a:p>
                  </a:txBody>
                  <a:tcPr anchor="b"/>
                </a:tc>
                <a:tc>
                  <a:txBody>
                    <a:bodyPr/>
                    <a:lstStyle/>
                    <a:p>
                      <a:pPr algn="r"/>
                      <a:r>
                        <a:rPr lang="en-US" sz="1600">
                          <a:latin typeface="SWISS"/>
                        </a:rPr>
                        <a:t>33.0%</a:t>
                      </a:r>
                      <a:endParaRPr lang="en-US" sz="1600"/>
                    </a:p>
                  </a:txBody>
                  <a:tcPr anchor="b"/>
                </a:tc>
                <a:tc>
                  <a:txBody>
                    <a:bodyPr/>
                    <a:lstStyle/>
                    <a:p>
                      <a:pPr algn="r"/>
                      <a:r>
                        <a:rPr lang="en-US" sz="1600" dirty="0">
                          <a:latin typeface="SWISS"/>
                        </a:rPr>
                        <a:t>9.0%</a:t>
                      </a:r>
                      <a:endParaRPr lang="en-US" sz="1600" dirty="0"/>
                    </a:p>
                  </a:txBody>
                  <a:tcPr anchor="b"/>
                </a:tc>
                <a:tc>
                  <a:txBody>
                    <a:bodyPr/>
                    <a:lstStyle/>
                    <a:p>
                      <a:pPr algn="r"/>
                      <a:r>
                        <a:rPr lang="en-US" sz="1600" dirty="0">
                          <a:latin typeface="SWISS"/>
                        </a:rPr>
                        <a:t>5.0%</a:t>
                      </a:r>
                      <a:endParaRPr lang="en-US" sz="1600" dirty="0"/>
                    </a:p>
                  </a:txBody>
                  <a:tcPr anchor="b"/>
                </a:tc>
                <a:extLst>
                  <a:ext uri="{0D108BD9-81ED-4DB2-BD59-A6C34878D82A}">
                    <a16:rowId xmlns:a16="http://schemas.microsoft.com/office/drawing/2014/main" val="10008"/>
                  </a:ext>
                </a:extLst>
              </a:tr>
              <a:tr h="299055">
                <a:tc>
                  <a:txBody>
                    <a:bodyPr/>
                    <a:lstStyle/>
                    <a:p>
                      <a:pPr algn="r"/>
                      <a:r>
                        <a:rPr lang="en-US" sz="1600">
                          <a:latin typeface="SWISS"/>
                        </a:rPr>
                        <a:t>AUG</a:t>
                      </a:r>
                      <a:endParaRPr lang="en-US" sz="1600"/>
                    </a:p>
                  </a:txBody>
                  <a:tcPr anchor="b"/>
                </a:tc>
                <a:tc>
                  <a:txBody>
                    <a:bodyPr/>
                    <a:lstStyle/>
                    <a:p>
                      <a:pPr algn="r"/>
                      <a:r>
                        <a:rPr lang="en-US" sz="1600" dirty="0">
                          <a:latin typeface="SWISS"/>
                        </a:rPr>
                        <a:t>7.0%</a:t>
                      </a:r>
                      <a:endParaRPr lang="en-US" sz="1600" dirty="0"/>
                    </a:p>
                  </a:txBody>
                  <a:tcPr anchor="b"/>
                </a:tc>
                <a:tc>
                  <a:txBody>
                    <a:bodyPr/>
                    <a:lstStyle/>
                    <a:p>
                      <a:pPr algn="r"/>
                      <a:r>
                        <a:rPr lang="en-US" sz="1600">
                          <a:latin typeface="SWISS"/>
                        </a:rPr>
                        <a:t>1.0%</a:t>
                      </a:r>
                      <a:endParaRPr lang="en-US" sz="1600"/>
                    </a:p>
                  </a:txBody>
                  <a:tcPr anchor="b"/>
                </a:tc>
                <a:tc>
                  <a:txBody>
                    <a:bodyPr/>
                    <a:lstStyle/>
                    <a:p>
                      <a:pPr algn="r"/>
                      <a:r>
                        <a:rPr lang="en-US" sz="1600">
                          <a:latin typeface="SWISS"/>
                        </a:rPr>
                        <a:t>1.0%</a:t>
                      </a:r>
                      <a:endParaRPr lang="en-US" sz="1600"/>
                    </a:p>
                  </a:txBody>
                  <a:tcPr anchor="b"/>
                </a:tc>
                <a:tc>
                  <a:txBody>
                    <a:bodyPr/>
                    <a:lstStyle/>
                    <a:p>
                      <a:pPr algn="r"/>
                      <a:r>
                        <a:rPr lang="en-US" sz="1600">
                          <a:latin typeface="SWISS"/>
                        </a:rPr>
                        <a:t>15.0%</a:t>
                      </a:r>
                      <a:endParaRPr lang="en-US" sz="1600"/>
                    </a:p>
                  </a:txBody>
                  <a:tcPr anchor="b"/>
                </a:tc>
                <a:tc>
                  <a:txBody>
                    <a:bodyPr/>
                    <a:lstStyle/>
                    <a:p>
                      <a:pPr algn="r"/>
                      <a:r>
                        <a:rPr lang="en-US" sz="1600">
                          <a:latin typeface="SWISS"/>
                        </a:rPr>
                        <a:t>8.0%</a:t>
                      </a:r>
                      <a:endParaRPr lang="en-US" sz="1600"/>
                    </a:p>
                  </a:txBody>
                  <a:tcPr anchor="b"/>
                </a:tc>
                <a:tc>
                  <a:txBody>
                    <a:bodyPr/>
                    <a:lstStyle/>
                    <a:p>
                      <a:pPr algn="r"/>
                      <a:r>
                        <a:rPr lang="en-US" sz="1600" dirty="0">
                          <a:latin typeface="SWISS"/>
                        </a:rPr>
                        <a:t>1.0%</a:t>
                      </a:r>
                      <a:endParaRPr lang="en-US" sz="1600" dirty="0"/>
                    </a:p>
                  </a:txBody>
                  <a:tcPr anchor="b"/>
                </a:tc>
                <a:extLst>
                  <a:ext uri="{0D108BD9-81ED-4DB2-BD59-A6C34878D82A}">
                    <a16:rowId xmlns:a16="http://schemas.microsoft.com/office/drawing/2014/main" val="10009"/>
                  </a:ext>
                </a:extLst>
              </a:tr>
              <a:tr h="299055">
                <a:tc>
                  <a:txBody>
                    <a:bodyPr/>
                    <a:lstStyle/>
                    <a:p>
                      <a:pPr algn="r"/>
                      <a:r>
                        <a:rPr lang="en-US" sz="1600">
                          <a:latin typeface="SWISS"/>
                        </a:rPr>
                        <a:t>SEPT</a:t>
                      </a:r>
                      <a:endParaRPr lang="en-US" sz="1600"/>
                    </a:p>
                  </a:txBody>
                  <a:tcPr anchor="b"/>
                </a:tc>
                <a:tc>
                  <a:txBody>
                    <a:bodyPr/>
                    <a:lstStyle/>
                    <a:p>
                      <a:pPr algn="r"/>
                      <a:r>
                        <a:rPr lang="en-US" sz="1600" dirty="0">
                          <a:latin typeface="SWISS"/>
                        </a:rPr>
                        <a:t>4.0%</a:t>
                      </a:r>
                      <a:endParaRPr lang="en-US" sz="1600" dirty="0"/>
                    </a:p>
                  </a:txBody>
                  <a:tcPr anchor="b"/>
                </a:tc>
                <a:tc>
                  <a:txBody>
                    <a:bodyPr/>
                    <a:lstStyle/>
                    <a:p>
                      <a:pPr algn="r"/>
                      <a:r>
                        <a:rPr lang="en-US" sz="1600">
                          <a:latin typeface="SWISS"/>
                        </a:rPr>
                        <a:t>4.0%</a:t>
                      </a:r>
                      <a:endParaRPr lang="en-US" sz="1600"/>
                    </a:p>
                  </a:txBody>
                  <a:tcPr anchor="b"/>
                </a:tc>
                <a:tc>
                  <a:txBody>
                    <a:bodyPr/>
                    <a:lstStyle/>
                    <a:p>
                      <a:pPr algn="r"/>
                      <a:r>
                        <a:rPr lang="en-US" sz="1600">
                          <a:latin typeface="SWISS"/>
                        </a:rPr>
                        <a:t>1.0%</a:t>
                      </a:r>
                      <a:endParaRPr lang="en-US" sz="1600"/>
                    </a:p>
                  </a:txBody>
                  <a:tcPr anchor="b"/>
                </a:tc>
                <a:tc>
                  <a:txBody>
                    <a:bodyPr/>
                    <a:lstStyle/>
                    <a:p>
                      <a:pPr algn="r"/>
                      <a:r>
                        <a:rPr lang="en-US" sz="1600">
                          <a:latin typeface="SWISS"/>
                        </a:rPr>
                        <a:t>12.0%</a:t>
                      </a:r>
                      <a:endParaRPr lang="en-US" sz="1600"/>
                    </a:p>
                  </a:txBody>
                  <a:tcPr anchor="b"/>
                </a:tc>
                <a:tc>
                  <a:txBody>
                    <a:bodyPr/>
                    <a:lstStyle/>
                    <a:p>
                      <a:pPr algn="r"/>
                      <a:r>
                        <a:rPr lang="en-US" sz="1600">
                          <a:latin typeface="SWISS"/>
                        </a:rPr>
                        <a:t>9.0%</a:t>
                      </a:r>
                      <a:endParaRPr lang="en-US" sz="1600"/>
                    </a:p>
                  </a:txBody>
                  <a:tcPr anchor="b"/>
                </a:tc>
                <a:tc>
                  <a:txBody>
                    <a:bodyPr/>
                    <a:lstStyle/>
                    <a:p>
                      <a:pPr algn="r"/>
                      <a:r>
                        <a:rPr lang="en-US" sz="1600" dirty="0">
                          <a:latin typeface="SWISS"/>
                        </a:rPr>
                        <a:t>1.0%</a:t>
                      </a:r>
                      <a:endParaRPr lang="en-US" sz="1600" dirty="0"/>
                    </a:p>
                  </a:txBody>
                  <a:tcPr anchor="b"/>
                </a:tc>
                <a:extLst>
                  <a:ext uri="{0D108BD9-81ED-4DB2-BD59-A6C34878D82A}">
                    <a16:rowId xmlns:a16="http://schemas.microsoft.com/office/drawing/2014/main" val="10010"/>
                  </a:ext>
                </a:extLst>
              </a:tr>
              <a:tr h="299055">
                <a:tc>
                  <a:txBody>
                    <a:bodyPr/>
                    <a:lstStyle/>
                    <a:p>
                      <a:pPr algn="r"/>
                      <a:r>
                        <a:rPr lang="en-US" sz="1600">
                          <a:latin typeface="SWISS"/>
                        </a:rPr>
                        <a:t>OCT</a:t>
                      </a:r>
                      <a:endParaRPr lang="en-US" sz="1600"/>
                    </a:p>
                  </a:txBody>
                  <a:tcPr anchor="b"/>
                </a:tc>
                <a:tc>
                  <a:txBody>
                    <a:bodyPr/>
                    <a:lstStyle/>
                    <a:p>
                      <a:pPr algn="r"/>
                      <a:r>
                        <a:rPr lang="en-US" sz="1600" dirty="0">
                          <a:latin typeface="SWISS"/>
                        </a:rPr>
                        <a:t>18.0%</a:t>
                      </a:r>
                      <a:endParaRPr lang="en-US" sz="1600" dirty="0"/>
                    </a:p>
                  </a:txBody>
                  <a:tcPr anchor="b"/>
                </a:tc>
                <a:tc>
                  <a:txBody>
                    <a:bodyPr/>
                    <a:lstStyle/>
                    <a:p>
                      <a:pPr algn="r"/>
                      <a:r>
                        <a:rPr lang="en-US" sz="1600">
                          <a:latin typeface="SWISS"/>
                        </a:rPr>
                        <a:t>31.0%</a:t>
                      </a:r>
                      <a:endParaRPr lang="en-US" sz="1600"/>
                    </a:p>
                  </a:txBody>
                  <a:tcPr anchor="b"/>
                </a:tc>
                <a:tc>
                  <a:txBody>
                    <a:bodyPr/>
                    <a:lstStyle/>
                    <a:p>
                      <a:pPr algn="r"/>
                      <a:r>
                        <a:rPr lang="en-US" sz="1600">
                          <a:latin typeface="SWISS"/>
                        </a:rPr>
                        <a:t>8.0%</a:t>
                      </a:r>
                      <a:endParaRPr lang="en-US" sz="1600"/>
                    </a:p>
                  </a:txBody>
                  <a:tcPr anchor="b"/>
                </a:tc>
                <a:tc>
                  <a:txBody>
                    <a:bodyPr/>
                    <a:lstStyle/>
                    <a:p>
                      <a:pPr algn="r"/>
                      <a:r>
                        <a:rPr lang="en-US" sz="1600">
                          <a:latin typeface="SWISS"/>
                        </a:rPr>
                        <a:t>8.0%</a:t>
                      </a:r>
                      <a:endParaRPr lang="en-US" sz="1600"/>
                    </a:p>
                  </a:txBody>
                  <a:tcPr anchor="b"/>
                </a:tc>
                <a:tc>
                  <a:txBody>
                    <a:bodyPr/>
                    <a:lstStyle/>
                    <a:p>
                      <a:pPr algn="r"/>
                      <a:r>
                        <a:rPr lang="en-US" sz="1600">
                          <a:latin typeface="SWISS"/>
                        </a:rPr>
                        <a:t>11.0%</a:t>
                      </a:r>
                      <a:endParaRPr lang="en-US" sz="1600"/>
                    </a:p>
                  </a:txBody>
                  <a:tcPr anchor="b"/>
                </a:tc>
                <a:tc>
                  <a:txBody>
                    <a:bodyPr/>
                    <a:lstStyle/>
                    <a:p>
                      <a:pPr algn="r"/>
                      <a:r>
                        <a:rPr lang="en-US" sz="1600" dirty="0">
                          <a:latin typeface="SWISS"/>
                        </a:rPr>
                        <a:t>21.0%</a:t>
                      </a:r>
                      <a:endParaRPr lang="en-US" sz="1600" dirty="0"/>
                    </a:p>
                  </a:txBody>
                  <a:tcPr anchor="b"/>
                </a:tc>
                <a:extLst>
                  <a:ext uri="{0D108BD9-81ED-4DB2-BD59-A6C34878D82A}">
                    <a16:rowId xmlns:a16="http://schemas.microsoft.com/office/drawing/2014/main" val="10011"/>
                  </a:ext>
                </a:extLst>
              </a:tr>
              <a:tr h="299055">
                <a:tc>
                  <a:txBody>
                    <a:bodyPr/>
                    <a:lstStyle/>
                    <a:p>
                      <a:pPr algn="r"/>
                      <a:r>
                        <a:rPr lang="en-US" sz="1600">
                          <a:latin typeface="SWISS"/>
                        </a:rPr>
                        <a:t>NOV</a:t>
                      </a:r>
                      <a:endParaRPr lang="en-US" sz="1600"/>
                    </a:p>
                  </a:txBody>
                  <a:tcPr anchor="b"/>
                </a:tc>
                <a:tc>
                  <a:txBody>
                    <a:bodyPr/>
                    <a:lstStyle/>
                    <a:p>
                      <a:pPr algn="r"/>
                      <a:r>
                        <a:rPr lang="en-US" sz="1600" dirty="0">
                          <a:latin typeface="SWISS"/>
                        </a:rPr>
                        <a:t>14.0%</a:t>
                      </a:r>
                      <a:endParaRPr lang="en-US" sz="1600" dirty="0"/>
                    </a:p>
                  </a:txBody>
                  <a:tcPr anchor="b"/>
                </a:tc>
                <a:tc>
                  <a:txBody>
                    <a:bodyPr/>
                    <a:lstStyle/>
                    <a:p>
                      <a:pPr algn="r"/>
                      <a:r>
                        <a:rPr lang="en-US" sz="1600">
                          <a:latin typeface="SWISS"/>
                        </a:rPr>
                        <a:t>20.0%</a:t>
                      </a:r>
                      <a:endParaRPr lang="en-US" sz="1600"/>
                    </a:p>
                  </a:txBody>
                  <a:tcPr anchor="b"/>
                </a:tc>
                <a:tc>
                  <a:txBody>
                    <a:bodyPr/>
                    <a:lstStyle/>
                    <a:p>
                      <a:pPr algn="r"/>
                      <a:r>
                        <a:rPr lang="en-US" sz="1600">
                          <a:latin typeface="SWISS"/>
                        </a:rPr>
                        <a:t>19.0%</a:t>
                      </a:r>
                      <a:endParaRPr lang="en-US" sz="1600"/>
                    </a:p>
                  </a:txBody>
                  <a:tcPr anchor="b"/>
                </a:tc>
                <a:tc>
                  <a:txBody>
                    <a:bodyPr/>
                    <a:lstStyle/>
                    <a:p>
                      <a:pPr algn="r"/>
                      <a:r>
                        <a:rPr lang="en-US" sz="1600">
                          <a:latin typeface="SWISS"/>
                        </a:rPr>
                        <a:t>3.0%</a:t>
                      </a:r>
                      <a:endParaRPr lang="en-US" sz="1600"/>
                    </a:p>
                  </a:txBody>
                  <a:tcPr anchor="b"/>
                </a:tc>
                <a:tc>
                  <a:txBody>
                    <a:bodyPr/>
                    <a:lstStyle/>
                    <a:p>
                      <a:pPr algn="r"/>
                      <a:r>
                        <a:rPr lang="en-US" sz="1600">
                          <a:latin typeface="SWISS"/>
                        </a:rPr>
                        <a:t>13.0%</a:t>
                      </a:r>
                      <a:endParaRPr lang="en-US" sz="1600"/>
                    </a:p>
                  </a:txBody>
                  <a:tcPr anchor="b"/>
                </a:tc>
                <a:tc>
                  <a:txBody>
                    <a:bodyPr/>
                    <a:lstStyle/>
                    <a:p>
                      <a:pPr algn="r"/>
                      <a:r>
                        <a:rPr lang="en-US" sz="1600" dirty="0">
                          <a:latin typeface="SWISS"/>
                        </a:rPr>
                        <a:t>23.0%</a:t>
                      </a:r>
                      <a:endParaRPr lang="en-US" sz="1600" dirty="0"/>
                    </a:p>
                  </a:txBody>
                  <a:tcPr anchor="b"/>
                </a:tc>
                <a:extLst>
                  <a:ext uri="{0D108BD9-81ED-4DB2-BD59-A6C34878D82A}">
                    <a16:rowId xmlns:a16="http://schemas.microsoft.com/office/drawing/2014/main" val="10012"/>
                  </a:ext>
                </a:extLst>
              </a:tr>
              <a:tr h="268103">
                <a:tc>
                  <a:txBody>
                    <a:bodyPr/>
                    <a:lstStyle/>
                    <a:p>
                      <a:pPr algn="r"/>
                      <a:r>
                        <a:rPr lang="en-US" sz="1600">
                          <a:latin typeface="SWISS"/>
                        </a:rPr>
                        <a:t>DEC</a:t>
                      </a:r>
                      <a:endParaRPr lang="en-US" sz="1600"/>
                    </a:p>
                  </a:txBody>
                  <a:tcPr anchor="b"/>
                </a:tc>
                <a:tc>
                  <a:txBody>
                    <a:bodyPr/>
                    <a:lstStyle/>
                    <a:p>
                      <a:pPr algn="r"/>
                      <a:r>
                        <a:rPr lang="en-US" sz="1600" dirty="0">
                          <a:latin typeface="SWISS"/>
                        </a:rPr>
                        <a:t>12.0%</a:t>
                      </a:r>
                      <a:endParaRPr lang="en-US" sz="1600" dirty="0"/>
                    </a:p>
                  </a:txBody>
                  <a:tcPr anchor="b"/>
                </a:tc>
                <a:tc>
                  <a:txBody>
                    <a:bodyPr/>
                    <a:lstStyle/>
                    <a:p>
                      <a:pPr algn="r"/>
                      <a:r>
                        <a:rPr lang="en-US" sz="1600">
                          <a:latin typeface="SWISS"/>
                        </a:rPr>
                        <a:t>11.0%</a:t>
                      </a:r>
                      <a:endParaRPr lang="en-US" sz="1600"/>
                    </a:p>
                  </a:txBody>
                  <a:tcPr anchor="b"/>
                </a:tc>
                <a:tc>
                  <a:txBody>
                    <a:bodyPr/>
                    <a:lstStyle/>
                    <a:p>
                      <a:pPr algn="r"/>
                      <a:r>
                        <a:rPr lang="en-US" sz="1600">
                          <a:latin typeface="SWISS"/>
                        </a:rPr>
                        <a:t>19.0%</a:t>
                      </a:r>
                      <a:endParaRPr lang="en-US" sz="1600"/>
                    </a:p>
                  </a:txBody>
                  <a:tcPr anchor="b"/>
                </a:tc>
                <a:tc>
                  <a:txBody>
                    <a:bodyPr/>
                    <a:lstStyle/>
                    <a:p>
                      <a:pPr algn="r"/>
                      <a:r>
                        <a:rPr lang="en-US" sz="1600">
                          <a:latin typeface="SWISS"/>
                        </a:rPr>
                        <a:t>3.0%</a:t>
                      </a:r>
                      <a:endParaRPr lang="en-US" sz="1600"/>
                    </a:p>
                  </a:txBody>
                  <a:tcPr anchor="b"/>
                </a:tc>
                <a:tc>
                  <a:txBody>
                    <a:bodyPr/>
                    <a:lstStyle/>
                    <a:p>
                      <a:pPr algn="r"/>
                      <a:r>
                        <a:rPr lang="en-US" sz="1600">
                          <a:latin typeface="SWISS"/>
                        </a:rPr>
                        <a:t>11.0%</a:t>
                      </a:r>
                      <a:endParaRPr lang="en-US" sz="1600"/>
                    </a:p>
                  </a:txBody>
                  <a:tcPr anchor="b"/>
                </a:tc>
                <a:tc>
                  <a:txBody>
                    <a:bodyPr/>
                    <a:lstStyle/>
                    <a:p>
                      <a:pPr algn="r"/>
                      <a:r>
                        <a:rPr lang="en-US" sz="1600" dirty="0">
                          <a:latin typeface="SWISS"/>
                        </a:rPr>
                        <a:t>15.0%</a:t>
                      </a:r>
                      <a:endParaRPr lang="en-US" sz="1600" dirty="0"/>
                    </a:p>
                  </a:txBody>
                  <a:tcPr anchor="b"/>
                </a:tc>
                <a:extLst>
                  <a:ext uri="{0D108BD9-81ED-4DB2-BD59-A6C34878D82A}">
                    <a16:rowId xmlns:a16="http://schemas.microsoft.com/office/drawing/2014/main" val="10013"/>
                  </a:ext>
                </a:extLst>
              </a:tr>
              <a:tr h="299055">
                <a:tc>
                  <a:txBody>
                    <a:bodyPr/>
                    <a:lstStyle/>
                    <a:p>
                      <a:pPr algn="r"/>
                      <a:r>
                        <a:rPr lang="en-US" sz="1600" dirty="0">
                          <a:latin typeface="SWISS"/>
                        </a:rPr>
                        <a:t> </a:t>
                      </a:r>
                      <a:endParaRPr lang="en-US" sz="1600" dirty="0"/>
                    </a:p>
                  </a:txBody>
                  <a:tcPr anchor="b"/>
                </a:tc>
                <a:tc>
                  <a:txBody>
                    <a:bodyPr/>
                    <a:lstStyle/>
                    <a:p>
                      <a:pPr algn="r"/>
                      <a:r>
                        <a:rPr lang="en-US" sz="1600" dirty="0">
                          <a:latin typeface="SWISS"/>
                        </a:rPr>
                        <a:t>100.0%</a:t>
                      </a:r>
                      <a:endParaRPr lang="en-US" sz="1600" dirty="0"/>
                    </a:p>
                  </a:txBody>
                  <a:tcPr anchor="b"/>
                </a:tc>
                <a:tc>
                  <a:txBody>
                    <a:bodyPr/>
                    <a:lstStyle/>
                    <a:p>
                      <a:pPr algn="r"/>
                      <a:r>
                        <a:rPr lang="en-US" sz="1600">
                          <a:latin typeface="SWISS"/>
                        </a:rPr>
                        <a:t>100.0%</a:t>
                      </a:r>
                      <a:endParaRPr lang="en-US" sz="1600"/>
                    </a:p>
                  </a:txBody>
                  <a:tcPr anchor="b"/>
                </a:tc>
                <a:tc>
                  <a:txBody>
                    <a:bodyPr/>
                    <a:lstStyle/>
                    <a:p>
                      <a:pPr algn="r"/>
                      <a:r>
                        <a:rPr lang="en-US" sz="1600">
                          <a:latin typeface="SWISS"/>
                        </a:rPr>
                        <a:t>100.0%</a:t>
                      </a:r>
                      <a:endParaRPr lang="en-US" sz="1600"/>
                    </a:p>
                  </a:txBody>
                  <a:tcPr anchor="b"/>
                </a:tc>
                <a:tc>
                  <a:txBody>
                    <a:bodyPr/>
                    <a:lstStyle/>
                    <a:p>
                      <a:pPr algn="r"/>
                      <a:r>
                        <a:rPr lang="en-US" sz="1600">
                          <a:latin typeface="SWISS"/>
                        </a:rPr>
                        <a:t>100.0%</a:t>
                      </a:r>
                      <a:endParaRPr lang="en-US" sz="1600"/>
                    </a:p>
                  </a:txBody>
                  <a:tcPr anchor="b"/>
                </a:tc>
                <a:tc>
                  <a:txBody>
                    <a:bodyPr/>
                    <a:lstStyle/>
                    <a:p>
                      <a:pPr algn="r"/>
                      <a:r>
                        <a:rPr lang="en-US" sz="1600">
                          <a:latin typeface="SWISS"/>
                        </a:rPr>
                        <a:t>100.0%</a:t>
                      </a:r>
                      <a:endParaRPr lang="en-US" sz="1600"/>
                    </a:p>
                  </a:txBody>
                  <a:tcPr anchor="b"/>
                </a:tc>
                <a:tc>
                  <a:txBody>
                    <a:bodyPr/>
                    <a:lstStyle/>
                    <a:p>
                      <a:pPr algn="r"/>
                      <a:r>
                        <a:rPr lang="en-US" sz="1600" dirty="0">
                          <a:latin typeface="SWISS"/>
                        </a:rPr>
                        <a:t>100.0%</a:t>
                      </a:r>
                      <a:endParaRPr lang="en-US" sz="1600" dirty="0"/>
                    </a:p>
                  </a:txBody>
                  <a:tcPr anchor="b"/>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587876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415" y="367990"/>
            <a:ext cx="9846797" cy="1232210"/>
          </a:xfrm>
        </p:spPr>
        <p:txBody>
          <a:bodyPr>
            <a:normAutofit/>
          </a:bodyPr>
          <a:lstStyle/>
          <a:p>
            <a:r>
              <a:rPr lang="en-US" sz="3200" dirty="0" smtClean="0">
                <a:solidFill>
                  <a:srgbClr val="C00000"/>
                </a:solidFill>
              </a:rPr>
              <a:t>2014 Corn Price used in Basis Adjustment—Page 6</a:t>
            </a:r>
            <a:endParaRPr lang="en-US" sz="3200"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7098247"/>
              </p:ext>
            </p:extLst>
          </p:nvPr>
        </p:nvGraphicFramePr>
        <p:xfrm>
          <a:off x="1505415" y="1752600"/>
          <a:ext cx="9829800" cy="4937760"/>
        </p:xfrm>
        <a:graphic>
          <a:graphicData uri="http://schemas.openxmlformats.org/drawingml/2006/table">
            <a:tbl>
              <a:tblPr firstRow="1" bandRow="1">
                <a:tableStyleId>{5C22544A-7EE6-4342-B048-85BDC9FD1C3A}</a:tableStyleId>
              </a:tblPr>
              <a:tblGrid>
                <a:gridCol w="1965960">
                  <a:extLst>
                    <a:ext uri="{9D8B030D-6E8A-4147-A177-3AD203B41FA5}">
                      <a16:colId xmlns:a16="http://schemas.microsoft.com/office/drawing/2014/main" val="20000"/>
                    </a:ext>
                  </a:extLst>
                </a:gridCol>
                <a:gridCol w="1965960">
                  <a:extLst>
                    <a:ext uri="{9D8B030D-6E8A-4147-A177-3AD203B41FA5}">
                      <a16:colId xmlns:a16="http://schemas.microsoft.com/office/drawing/2014/main" val="20001"/>
                    </a:ext>
                  </a:extLst>
                </a:gridCol>
                <a:gridCol w="1965960">
                  <a:extLst>
                    <a:ext uri="{9D8B030D-6E8A-4147-A177-3AD203B41FA5}">
                      <a16:colId xmlns:a16="http://schemas.microsoft.com/office/drawing/2014/main" val="20002"/>
                    </a:ext>
                  </a:extLst>
                </a:gridCol>
                <a:gridCol w="1965960">
                  <a:extLst>
                    <a:ext uri="{9D8B030D-6E8A-4147-A177-3AD203B41FA5}">
                      <a16:colId xmlns:a16="http://schemas.microsoft.com/office/drawing/2014/main" val="20003"/>
                    </a:ext>
                  </a:extLst>
                </a:gridCol>
                <a:gridCol w="1965960">
                  <a:extLst>
                    <a:ext uri="{9D8B030D-6E8A-4147-A177-3AD203B41FA5}">
                      <a16:colId xmlns:a16="http://schemas.microsoft.com/office/drawing/2014/main" val="20004"/>
                    </a:ext>
                  </a:extLst>
                </a:gridCol>
              </a:tblGrid>
              <a:tr h="370840">
                <a:tc>
                  <a:txBody>
                    <a:bodyPr/>
                    <a:lstStyle/>
                    <a:p>
                      <a:pPr algn="ctr" fontAlgn="b"/>
                      <a:r>
                        <a:rPr lang="en-US" sz="1600" b="0" i="0" u="none" strike="noStrike" dirty="0" smtClean="0">
                          <a:effectLst/>
                          <a:latin typeface="SWISS"/>
                        </a:rPr>
                        <a:t>Year</a:t>
                      </a:r>
                      <a:endParaRPr lang="en-US" sz="1600" b="0" i="0" u="none" strike="noStrike" dirty="0">
                        <a:effectLst/>
                        <a:latin typeface="SWISS"/>
                      </a:endParaRPr>
                    </a:p>
                  </a:txBody>
                  <a:tcPr marL="0" marR="0" marT="0" marB="0" anchor="b"/>
                </a:tc>
                <a:tc>
                  <a:txBody>
                    <a:bodyPr/>
                    <a:lstStyle/>
                    <a:p>
                      <a:pPr algn="ctr" fontAlgn="b"/>
                      <a:r>
                        <a:rPr lang="en-US" sz="1600" b="0" i="0" u="none" strike="noStrike" dirty="0" smtClean="0">
                          <a:effectLst/>
                          <a:latin typeface="SWISS"/>
                        </a:rPr>
                        <a:t>Month</a:t>
                      </a:r>
                      <a:endParaRPr lang="en-US" sz="1600" b="0" i="0" u="none" strike="noStrike" dirty="0">
                        <a:effectLst/>
                        <a:latin typeface="SWISS"/>
                      </a:endParaRPr>
                    </a:p>
                  </a:txBody>
                  <a:tcPr marL="0" marR="0" marT="0" marB="0" anchor="b"/>
                </a:tc>
                <a:tc>
                  <a:txBody>
                    <a:bodyPr/>
                    <a:lstStyle/>
                    <a:p>
                      <a:pPr algn="r" fontAlgn="b"/>
                      <a:r>
                        <a:rPr lang="en-US" sz="1600" b="0" i="0" u="none" strike="noStrike" dirty="0" smtClean="0">
                          <a:effectLst/>
                          <a:latin typeface="SWISS"/>
                        </a:rPr>
                        <a:t>US Corn Price</a:t>
                      </a:r>
                      <a:endParaRPr lang="en-US" sz="1600" b="0" i="0" u="none" strike="noStrike" dirty="0">
                        <a:effectLst/>
                        <a:latin typeface="SWISS"/>
                      </a:endParaRPr>
                    </a:p>
                  </a:txBody>
                  <a:tcPr marL="0" marR="0" marT="0" marB="0" anchor="b"/>
                </a:tc>
                <a:tc>
                  <a:txBody>
                    <a:bodyPr/>
                    <a:lstStyle/>
                    <a:p>
                      <a:pPr algn="r" fontAlgn="b"/>
                      <a:r>
                        <a:rPr lang="en-US" sz="1600" b="0" i="0" u="none" strike="noStrike" dirty="0" smtClean="0">
                          <a:effectLst/>
                          <a:latin typeface="SWISS"/>
                        </a:rPr>
                        <a:t>Kansas Corn Price</a:t>
                      </a:r>
                      <a:endParaRPr lang="en-US" sz="1600" b="0" i="0" u="none" strike="noStrike" dirty="0">
                        <a:effectLst/>
                        <a:latin typeface="SWISS"/>
                      </a:endParaRPr>
                    </a:p>
                  </a:txBody>
                  <a:tcPr marL="0" marR="0" marT="0" marB="0" anchor="b"/>
                </a:tc>
                <a:tc>
                  <a:txBody>
                    <a:bodyPr/>
                    <a:lstStyle/>
                    <a:p>
                      <a:pPr algn="r" fontAlgn="b"/>
                      <a:r>
                        <a:rPr lang="en-US" sz="1600" b="0" i="0" u="none" strike="noStrike" dirty="0" smtClean="0">
                          <a:solidFill>
                            <a:srgbClr val="FF0000"/>
                          </a:solidFill>
                          <a:effectLst/>
                          <a:latin typeface="SWISS"/>
                        </a:rPr>
                        <a:t>Sample District Basis Adjusted Price</a:t>
                      </a:r>
                      <a:endParaRPr lang="en-US" sz="1600" b="0" i="0" u="none" strike="noStrike" dirty="0">
                        <a:solidFill>
                          <a:srgbClr val="FF0000"/>
                        </a:solidFill>
                        <a:effectLst/>
                        <a:latin typeface="SWISS"/>
                      </a:endParaRPr>
                    </a:p>
                  </a:txBody>
                  <a:tcPr marL="0" marR="0" marT="0" marB="0" anchor="b"/>
                </a:tc>
                <a:extLst>
                  <a:ext uri="{0D108BD9-81ED-4DB2-BD59-A6C34878D82A}">
                    <a16:rowId xmlns:a16="http://schemas.microsoft.com/office/drawing/2014/main" val="10000"/>
                  </a:ext>
                </a:extLst>
              </a:tr>
              <a:tr h="370840">
                <a:tc>
                  <a:txBody>
                    <a:bodyPr/>
                    <a:lstStyle/>
                    <a:p>
                      <a:pPr algn="ctr" fontAlgn="b"/>
                      <a:r>
                        <a:rPr lang="en-US" sz="1600" b="0" i="0" u="none" strike="noStrike" dirty="0">
                          <a:effectLst/>
                          <a:latin typeface="SWISS"/>
                        </a:rPr>
                        <a:t>2014</a:t>
                      </a:r>
                    </a:p>
                  </a:txBody>
                  <a:tcPr marL="0" marR="0" marT="0" marB="0" anchor="b"/>
                </a:tc>
                <a:tc>
                  <a:txBody>
                    <a:bodyPr/>
                    <a:lstStyle/>
                    <a:p>
                      <a:pPr algn="ctr" fontAlgn="b"/>
                      <a:r>
                        <a:rPr lang="en-US" sz="1600" b="0" i="0" u="none" strike="noStrike" dirty="0">
                          <a:effectLst/>
                          <a:latin typeface="SWISS"/>
                        </a:rPr>
                        <a:t>Jan</a:t>
                      </a:r>
                    </a:p>
                  </a:txBody>
                  <a:tcPr marL="0" marR="0" marT="0" marB="0" anchor="b"/>
                </a:tc>
                <a:tc>
                  <a:txBody>
                    <a:bodyPr/>
                    <a:lstStyle/>
                    <a:p>
                      <a:pPr algn="r" fontAlgn="b"/>
                      <a:r>
                        <a:rPr lang="en-US" sz="1600" b="0" i="0" u="none" strike="noStrike" dirty="0">
                          <a:effectLst/>
                          <a:latin typeface="SWISS"/>
                        </a:rPr>
                        <a:t>4.42</a:t>
                      </a:r>
                    </a:p>
                  </a:txBody>
                  <a:tcPr marL="0" marR="0" marT="0" marB="0" anchor="b"/>
                </a:tc>
                <a:tc>
                  <a:txBody>
                    <a:bodyPr/>
                    <a:lstStyle/>
                    <a:p>
                      <a:pPr algn="r" fontAlgn="b"/>
                      <a:r>
                        <a:rPr lang="en-US" sz="1600" b="0" i="0" u="none" strike="noStrike" dirty="0">
                          <a:effectLst/>
                          <a:latin typeface="SWISS"/>
                        </a:rPr>
                        <a:t>4.43</a:t>
                      </a:r>
                    </a:p>
                  </a:txBody>
                  <a:tcPr marL="0" marR="0" marT="0" marB="0" anchor="b"/>
                </a:tc>
                <a:tc>
                  <a:txBody>
                    <a:bodyPr/>
                    <a:lstStyle/>
                    <a:p>
                      <a:pPr algn="r" fontAlgn="b"/>
                      <a:r>
                        <a:rPr lang="en-US" sz="1600" b="0" i="0" u="none" strike="noStrike" dirty="0">
                          <a:solidFill>
                            <a:srgbClr val="FF0000"/>
                          </a:solidFill>
                          <a:effectLst/>
                          <a:latin typeface="SWISS"/>
                        </a:rPr>
                        <a:t>4.31</a:t>
                      </a:r>
                    </a:p>
                  </a:txBody>
                  <a:tcPr marL="0" marR="0" marT="0" marB="0" anchor="b"/>
                </a:tc>
                <a:extLst>
                  <a:ext uri="{0D108BD9-81ED-4DB2-BD59-A6C34878D82A}">
                    <a16:rowId xmlns:a16="http://schemas.microsoft.com/office/drawing/2014/main" val="10001"/>
                  </a:ext>
                </a:extLst>
              </a:tr>
              <a:tr h="370840">
                <a:tc>
                  <a:txBody>
                    <a:bodyPr/>
                    <a:lstStyle/>
                    <a:p>
                      <a:pPr algn="ctr" fontAlgn="b"/>
                      <a:r>
                        <a:rPr lang="en-US" sz="1600" b="0" i="0" u="none" strike="noStrike">
                          <a:effectLst/>
                          <a:latin typeface="SWISS"/>
                        </a:rPr>
                        <a:t>2014</a:t>
                      </a:r>
                    </a:p>
                  </a:txBody>
                  <a:tcPr marL="0" marR="0" marT="0" marB="0" anchor="b"/>
                </a:tc>
                <a:tc>
                  <a:txBody>
                    <a:bodyPr/>
                    <a:lstStyle/>
                    <a:p>
                      <a:pPr algn="ctr" fontAlgn="b"/>
                      <a:r>
                        <a:rPr lang="en-US" sz="1600" b="0" i="0" u="none" strike="noStrike">
                          <a:effectLst/>
                          <a:latin typeface="SWISS"/>
                        </a:rPr>
                        <a:t>Feb</a:t>
                      </a:r>
                    </a:p>
                  </a:txBody>
                  <a:tcPr marL="0" marR="0" marT="0" marB="0" anchor="b"/>
                </a:tc>
                <a:tc>
                  <a:txBody>
                    <a:bodyPr/>
                    <a:lstStyle/>
                    <a:p>
                      <a:pPr algn="r" fontAlgn="b"/>
                      <a:r>
                        <a:rPr lang="en-US" sz="1600" b="0" i="0" u="none" strike="noStrike">
                          <a:effectLst/>
                          <a:latin typeface="SWISS"/>
                        </a:rPr>
                        <a:t>4.35</a:t>
                      </a:r>
                    </a:p>
                  </a:txBody>
                  <a:tcPr marL="0" marR="0" marT="0" marB="0" anchor="b"/>
                </a:tc>
                <a:tc>
                  <a:txBody>
                    <a:bodyPr/>
                    <a:lstStyle/>
                    <a:p>
                      <a:pPr algn="r" fontAlgn="b"/>
                      <a:r>
                        <a:rPr lang="en-US" sz="1600" b="0" i="0" u="none" strike="noStrike" dirty="0">
                          <a:effectLst/>
                          <a:latin typeface="SWISS"/>
                        </a:rPr>
                        <a:t>4.43</a:t>
                      </a:r>
                    </a:p>
                  </a:txBody>
                  <a:tcPr marL="0" marR="0" marT="0" marB="0" anchor="b"/>
                </a:tc>
                <a:tc>
                  <a:txBody>
                    <a:bodyPr/>
                    <a:lstStyle/>
                    <a:p>
                      <a:pPr algn="r" fontAlgn="b"/>
                      <a:r>
                        <a:rPr lang="en-US" sz="1600" b="0" i="0" u="none" strike="noStrike" dirty="0">
                          <a:solidFill>
                            <a:srgbClr val="FF0000"/>
                          </a:solidFill>
                          <a:effectLst/>
                          <a:latin typeface="SWISS"/>
                        </a:rPr>
                        <a:t>4.31</a:t>
                      </a:r>
                    </a:p>
                  </a:txBody>
                  <a:tcPr marL="0" marR="0" marT="0" marB="0" anchor="b"/>
                </a:tc>
                <a:extLst>
                  <a:ext uri="{0D108BD9-81ED-4DB2-BD59-A6C34878D82A}">
                    <a16:rowId xmlns:a16="http://schemas.microsoft.com/office/drawing/2014/main" val="10002"/>
                  </a:ext>
                </a:extLst>
              </a:tr>
              <a:tr h="370840">
                <a:tc>
                  <a:txBody>
                    <a:bodyPr/>
                    <a:lstStyle/>
                    <a:p>
                      <a:pPr algn="ctr" fontAlgn="b"/>
                      <a:r>
                        <a:rPr lang="en-US" sz="1600" b="0" i="0" u="none" strike="noStrike">
                          <a:effectLst/>
                          <a:latin typeface="SWISS"/>
                        </a:rPr>
                        <a:t>2014</a:t>
                      </a:r>
                    </a:p>
                  </a:txBody>
                  <a:tcPr marL="0" marR="0" marT="0" marB="0" anchor="b"/>
                </a:tc>
                <a:tc>
                  <a:txBody>
                    <a:bodyPr/>
                    <a:lstStyle/>
                    <a:p>
                      <a:pPr algn="ctr" fontAlgn="b"/>
                      <a:r>
                        <a:rPr lang="en-US" sz="1600" b="0" i="0" u="none" strike="noStrike">
                          <a:effectLst/>
                          <a:latin typeface="SWISS"/>
                        </a:rPr>
                        <a:t>Mar</a:t>
                      </a:r>
                    </a:p>
                  </a:txBody>
                  <a:tcPr marL="0" marR="0" marT="0" marB="0" anchor="b"/>
                </a:tc>
                <a:tc>
                  <a:txBody>
                    <a:bodyPr/>
                    <a:lstStyle/>
                    <a:p>
                      <a:pPr algn="r" fontAlgn="b"/>
                      <a:r>
                        <a:rPr lang="en-US" sz="1600" b="0" i="0" u="none" strike="noStrike">
                          <a:effectLst/>
                          <a:latin typeface="SWISS"/>
                        </a:rPr>
                        <a:t>4.52</a:t>
                      </a:r>
                    </a:p>
                  </a:txBody>
                  <a:tcPr marL="0" marR="0" marT="0" marB="0" anchor="b"/>
                </a:tc>
                <a:tc>
                  <a:txBody>
                    <a:bodyPr/>
                    <a:lstStyle/>
                    <a:p>
                      <a:pPr algn="r" fontAlgn="b"/>
                      <a:r>
                        <a:rPr lang="en-US" sz="1600" b="0" i="0" u="none" strike="noStrike">
                          <a:effectLst/>
                          <a:latin typeface="SWISS"/>
                        </a:rPr>
                        <a:t>4.67</a:t>
                      </a:r>
                    </a:p>
                  </a:txBody>
                  <a:tcPr marL="0" marR="0" marT="0" marB="0" anchor="b"/>
                </a:tc>
                <a:tc>
                  <a:txBody>
                    <a:bodyPr/>
                    <a:lstStyle/>
                    <a:p>
                      <a:pPr algn="r" fontAlgn="b"/>
                      <a:r>
                        <a:rPr lang="en-US" sz="1600" b="0" i="0" u="none" strike="noStrike" dirty="0">
                          <a:solidFill>
                            <a:srgbClr val="FF0000"/>
                          </a:solidFill>
                          <a:effectLst/>
                          <a:latin typeface="SWISS"/>
                        </a:rPr>
                        <a:t>4.54</a:t>
                      </a:r>
                    </a:p>
                  </a:txBody>
                  <a:tcPr marL="0" marR="0" marT="0" marB="0" anchor="b"/>
                </a:tc>
                <a:extLst>
                  <a:ext uri="{0D108BD9-81ED-4DB2-BD59-A6C34878D82A}">
                    <a16:rowId xmlns:a16="http://schemas.microsoft.com/office/drawing/2014/main" val="10003"/>
                  </a:ext>
                </a:extLst>
              </a:tr>
              <a:tr h="370840">
                <a:tc>
                  <a:txBody>
                    <a:bodyPr/>
                    <a:lstStyle/>
                    <a:p>
                      <a:pPr algn="ctr" fontAlgn="b"/>
                      <a:r>
                        <a:rPr lang="en-US" sz="1600" b="0" i="0" u="none" strike="noStrike">
                          <a:effectLst/>
                          <a:latin typeface="SWISS"/>
                        </a:rPr>
                        <a:t>2014</a:t>
                      </a:r>
                    </a:p>
                  </a:txBody>
                  <a:tcPr marL="0" marR="0" marT="0" marB="0" anchor="b"/>
                </a:tc>
                <a:tc>
                  <a:txBody>
                    <a:bodyPr/>
                    <a:lstStyle/>
                    <a:p>
                      <a:pPr algn="ctr" fontAlgn="b"/>
                      <a:r>
                        <a:rPr lang="en-US" sz="1600" b="0" i="0" u="none" strike="noStrike">
                          <a:effectLst/>
                          <a:latin typeface="SWISS"/>
                        </a:rPr>
                        <a:t>Apr</a:t>
                      </a:r>
                    </a:p>
                  </a:txBody>
                  <a:tcPr marL="0" marR="0" marT="0" marB="0" anchor="b"/>
                </a:tc>
                <a:tc>
                  <a:txBody>
                    <a:bodyPr/>
                    <a:lstStyle/>
                    <a:p>
                      <a:pPr algn="r" fontAlgn="b"/>
                      <a:r>
                        <a:rPr lang="en-US" sz="1600" b="0" i="0" u="none" strike="noStrike">
                          <a:effectLst/>
                          <a:latin typeface="SWISS"/>
                        </a:rPr>
                        <a:t>4.71</a:t>
                      </a:r>
                    </a:p>
                  </a:txBody>
                  <a:tcPr marL="0" marR="0" marT="0" marB="0" anchor="b"/>
                </a:tc>
                <a:tc>
                  <a:txBody>
                    <a:bodyPr/>
                    <a:lstStyle/>
                    <a:p>
                      <a:pPr algn="r" fontAlgn="b"/>
                      <a:r>
                        <a:rPr lang="en-US" sz="1600" b="0" i="0" u="none" strike="noStrike" dirty="0">
                          <a:effectLst/>
                          <a:latin typeface="SWISS"/>
                        </a:rPr>
                        <a:t>4.8</a:t>
                      </a:r>
                    </a:p>
                  </a:txBody>
                  <a:tcPr marL="0" marR="0" marT="0" marB="0" anchor="b"/>
                </a:tc>
                <a:tc>
                  <a:txBody>
                    <a:bodyPr/>
                    <a:lstStyle/>
                    <a:p>
                      <a:pPr algn="r" fontAlgn="b"/>
                      <a:r>
                        <a:rPr lang="en-US" sz="1600" b="0" i="0" u="none" strike="noStrike" dirty="0">
                          <a:solidFill>
                            <a:srgbClr val="FF0000"/>
                          </a:solidFill>
                          <a:effectLst/>
                          <a:latin typeface="SWISS"/>
                        </a:rPr>
                        <a:t>4.67</a:t>
                      </a:r>
                    </a:p>
                  </a:txBody>
                  <a:tcPr marL="0" marR="0" marT="0" marB="0" anchor="b"/>
                </a:tc>
                <a:extLst>
                  <a:ext uri="{0D108BD9-81ED-4DB2-BD59-A6C34878D82A}">
                    <a16:rowId xmlns:a16="http://schemas.microsoft.com/office/drawing/2014/main" val="10004"/>
                  </a:ext>
                </a:extLst>
              </a:tr>
              <a:tr h="370840">
                <a:tc>
                  <a:txBody>
                    <a:bodyPr/>
                    <a:lstStyle/>
                    <a:p>
                      <a:pPr algn="ctr" fontAlgn="b"/>
                      <a:r>
                        <a:rPr lang="en-US" sz="1600" b="0" i="0" u="none" strike="noStrike">
                          <a:effectLst/>
                          <a:latin typeface="SWISS"/>
                        </a:rPr>
                        <a:t>2014</a:t>
                      </a:r>
                    </a:p>
                  </a:txBody>
                  <a:tcPr marL="0" marR="0" marT="0" marB="0" anchor="b"/>
                </a:tc>
                <a:tc>
                  <a:txBody>
                    <a:bodyPr/>
                    <a:lstStyle/>
                    <a:p>
                      <a:pPr algn="ctr" fontAlgn="b"/>
                      <a:r>
                        <a:rPr lang="en-US" sz="1600" b="0" i="0" u="none" strike="noStrike">
                          <a:effectLst/>
                          <a:latin typeface="SWISS"/>
                        </a:rPr>
                        <a:t>May</a:t>
                      </a:r>
                    </a:p>
                  </a:txBody>
                  <a:tcPr marL="0" marR="0" marT="0" marB="0" anchor="b"/>
                </a:tc>
                <a:tc>
                  <a:txBody>
                    <a:bodyPr/>
                    <a:lstStyle/>
                    <a:p>
                      <a:pPr algn="r" fontAlgn="b"/>
                      <a:r>
                        <a:rPr lang="en-US" sz="1600" b="0" i="0" u="none" strike="noStrike">
                          <a:effectLst/>
                          <a:latin typeface="SWISS"/>
                        </a:rPr>
                        <a:t>4.71</a:t>
                      </a:r>
                    </a:p>
                  </a:txBody>
                  <a:tcPr marL="0" marR="0" marT="0" marB="0" anchor="b"/>
                </a:tc>
                <a:tc>
                  <a:txBody>
                    <a:bodyPr/>
                    <a:lstStyle/>
                    <a:p>
                      <a:pPr algn="r" fontAlgn="b"/>
                      <a:r>
                        <a:rPr lang="en-US" sz="1600" b="0" i="0" u="none" strike="noStrike">
                          <a:effectLst/>
                          <a:latin typeface="SWISS"/>
                        </a:rPr>
                        <a:t>4.79</a:t>
                      </a:r>
                    </a:p>
                  </a:txBody>
                  <a:tcPr marL="0" marR="0" marT="0" marB="0" anchor="b"/>
                </a:tc>
                <a:tc>
                  <a:txBody>
                    <a:bodyPr/>
                    <a:lstStyle/>
                    <a:p>
                      <a:pPr algn="r" fontAlgn="b"/>
                      <a:r>
                        <a:rPr lang="en-US" sz="1600" b="0" i="0" u="none" strike="noStrike" dirty="0">
                          <a:solidFill>
                            <a:srgbClr val="FF0000"/>
                          </a:solidFill>
                          <a:effectLst/>
                          <a:latin typeface="SWISS"/>
                        </a:rPr>
                        <a:t>4.66</a:t>
                      </a:r>
                    </a:p>
                  </a:txBody>
                  <a:tcPr marL="0" marR="0" marT="0" marB="0" anchor="b"/>
                </a:tc>
                <a:extLst>
                  <a:ext uri="{0D108BD9-81ED-4DB2-BD59-A6C34878D82A}">
                    <a16:rowId xmlns:a16="http://schemas.microsoft.com/office/drawing/2014/main" val="10005"/>
                  </a:ext>
                </a:extLst>
              </a:tr>
              <a:tr h="370840">
                <a:tc>
                  <a:txBody>
                    <a:bodyPr/>
                    <a:lstStyle/>
                    <a:p>
                      <a:pPr algn="ctr" fontAlgn="b"/>
                      <a:r>
                        <a:rPr lang="en-US" sz="1600" b="0" i="0" u="none" strike="noStrike">
                          <a:effectLst/>
                          <a:latin typeface="SWISS"/>
                        </a:rPr>
                        <a:t>2014</a:t>
                      </a:r>
                    </a:p>
                  </a:txBody>
                  <a:tcPr marL="0" marR="0" marT="0" marB="0" anchor="b"/>
                </a:tc>
                <a:tc>
                  <a:txBody>
                    <a:bodyPr/>
                    <a:lstStyle/>
                    <a:p>
                      <a:pPr algn="ctr" fontAlgn="b"/>
                      <a:r>
                        <a:rPr lang="en-US" sz="1600" b="0" i="0" u="none" strike="noStrike">
                          <a:effectLst/>
                          <a:latin typeface="SWISS"/>
                        </a:rPr>
                        <a:t>Jun</a:t>
                      </a:r>
                    </a:p>
                  </a:txBody>
                  <a:tcPr marL="0" marR="0" marT="0" marB="0" anchor="b"/>
                </a:tc>
                <a:tc>
                  <a:txBody>
                    <a:bodyPr/>
                    <a:lstStyle/>
                    <a:p>
                      <a:pPr algn="r" fontAlgn="b"/>
                      <a:r>
                        <a:rPr lang="en-US" sz="1600" b="0" i="0" u="none" strike="noStrike">
                          <a:effectLst/>
                          <a:latin typeface="SWISS"/>
                        </a:rPr>
                        <a:t>4.5</a:t>
                      </a:r>
                    </a:p>
                  </a:txBody>
                  <a:tcPr marL="0" marR="0" marT="0" marB="0" anchor="b"/>
                </a:tc>
                <a:tc>
                  <a:txBody>
                    <a:bodyPr/>
                    <a:lstStyle/>
                    <a:p>
                      <a:pPr algn="r" fontAlgn="b"/>
                      <a:r>
                        <a:rPr lang="en-US" sz="1600" b="0" i="0" u="none" strike="noStrike">
                          <a:effectLst/>
                          <a:latin typeface="SWISS"/>
                        </a:rPr>
                        <a:t>4.56</a:t>
                      </a:r>
                    </a:p>
                  </a:txBody>
                  <a:tcPr marL="0" marR="0" marT="0" marB="0" anchor="b"/>
                </a:tc>
                <a:tc>
                  <a:txBody>
                    <a:bodyPr/>
                    <a:lstStyle/>
                    <a:p>
                      <a:pPr algn="r" fontAlgn="b"/>
                      <a:r>
                        <a:rPr lang="en-US" sz="1600" b="0" i="0" u="none" strike="noStrike" dirty="0">
                          <a:solidFill>
                            <a:srgbClr val="FF0000"/>
                          </a:solidFill>
                          <a:effectLst/>
                          <a:latin typeface="SWISS"/>
                        </a:rPr>
                        <a:t>4.43</a:t>
                      </a:r>
                    </a:p>
                  </a:txBody>
                  <a:tcPr marL="0" marR="0" marT="0" marB="0" anchor="b"/>
                </a:tc>
                <a:extLst>
                  <a:ext uri="{0D108BD9-81ED-4DB2-BD59-A6C34878D82A}">
                    <a16:rowId xmlns:a16="http://schemas.microsoft.com/office/drawing/2014/main" val="10006"/>
                  </a:ext>
                </a:extLst>
              </a:tr>
              <a:tr h="370840">
                <a:tc>
                  <a:txBody>
                    <a:bodyPr/>
                    <a:lstStyle/>
                    <a:p>
                      <a:pPr algn="ctr" fontAlgn="b"/>
                      <a:r>
                        <a:rPr lang="en-US" sz="1600" b="0" i="0" u="none" strike="noStrike">
                          <a:effectLst/>
                          <a:latin typeface="SWISS"/>
                        </a:rPr>
                        <a:t>2014</a:t>
                      </a:r>
                    </a:p>
                  </a:txBody>
                  <a:tcPr marL="0" marR="0" marT="0" marB="0" anchor="b"/>
                </a:tc>
                <a:tc>
                  <a:txBody>
                    <a:bodyPr/>
                    <a:lstStyle/>
                    <a:p>
                      <a:pPr algn="ctr" fontAlgn="b"/>
                      <a:r>
                        <a:rPr lang="en-US" sz="1600" b="0" i="0" u="none" strike="noStrike">
                          <a:effectLst/>
                          <a:latin typeface="SWISS"/>
                        </a:rPr>
                        <a:t>Jul</a:t>
                      </a:r>
                    </a:p>
                  </a:txBody>
                  <a:tcPr marL="0" marR="0" marT="0" marB="0" anchor="b"/>
                </a:tc>
                <a:tc>
                  <a:txBody>
                    <a:bodyPr/>
                    <a:lstStyle/>
                    <a:p>
                      <a:pPr algn="r" fontAlgn="b"/>
                      <a:r>
                        <a:rPr lang="en-US" sz="1600" b="0" i="0" u="none" strike="noStrike">
                          <a:effectLst/>
                          <a:latin typeface="SWISS"/>
                        </a:rPr>
                        <a:t>4.06</a:t>
                      </a:r>
                    </a:p>
                  </a:txBody>
                  <a:tcPr marL="0" marR="0" marT="0" marB="0" anchor="b"/>
                </a:tc>
                <a:tc>
                  <a:txBody>
                    <a:bodyPr/>
                    <a:lstStyle/>
                    <a:p>
                      <a:pPr algn="r" fontAlgn="b"/>
                      <a:r>
                        <a:rPr lang="en-US" sz="1600" b="0" i="0" u="none" strike="noStrike">
                          <a:effectLst/>
                          <a:latin typeface="SWISS"/>
                        </a:rPr>
                        <a:t>4.14</a:t>
                      </a:r>
                    </a:p>
                  </a:txBody>
                  <a:tcPr marL="0" marR="0" marT="0" marB="0" anchor="b"/>
                </a:tc>
                <a:tc>
                  <a:txBody>
                    <a:bodyPr/>
                    <a:lstStyle/>
                    <a:p>
                      <a:pPr algn="r" fontAlgn="b"/>
                      <a:r>
                        <a:rPr lang="en-US" sz="1600" b="0" i="0" u="none" strike="noStrike" dirty="0">
                          <a:solidFill>
                            <a:srgbClr val="FF0000"/>
                          </a:solidFill>
                          <a:effectLst/>
                          <a:latin typeface="SWISS"/>
                        </a:rPr>
                        <a:t>4.02</a:t>
                      </a:r>
                    </a:p>
                  </a:txBody>
                  <a:tcPr marL="0" marR="0" marT="0" marB="0" anchor="b"/>
                </a:tc>
                <a:extLst>
                  <a:ext uri="{0D108BD9-81ED-4DB2-BD59-A6C34878D82A}">
                    <a16:rowId xmlns:a16="http://schemas.microsoft.com/office/drawing/2014/main" val="10007"/>
                  </a:ext>
                </a:extLst>
              </a:tr>
              <a:tr h="370840">
                <a:tc>
                  <a:txBody>
                    <a:bodyPr/>
                    <a:lstStyle/>
                    <a:p>
                      <a:pPr algn="ctr" fontAlgn="b"/>
                      <a:r>
                        <a:rPr lang="en-US" sz="1600" b="0" i="0" u="none" strike="noStrike">
                          <a:effectLst/>
                          <a:latin typeface="SWISS"/>
                        </a:rPr>
                        <a:t>2014</a:t>
                      </a:r>
                    </a:p>
                  </a:txBody>
                  <a:tcPr marL="0" marR="0" marT="0" marB="0" anchor="b"/>
                </a:tc>
                <a:tc>
                  <a:txBody>
                    <a:bodyPr/>
                    <a:lstStyle/>
                    <a:p>
                      <a:pPr algn="ctr" fontAlgn="b"/>
                      <a:r>
                        <a:rPr lang="en-US" sz="1600" b="0" i="0" u="none" strike="noStrike">
                          <a:effectLst/>
                          <a:latin typeface="SWISS"/>
                        </a:rPr>
                        <a:t>Aug</a:t>
                      </a:r>
                    </a:p>
                  </a:txBody>
                  <a:tcPr marL="0" marR="0" marT="0" marB="0" anchor="b"/>
                </a:tc>
                <a:tc>
                  <a:txBody>
                    <a:bodyPr/>
                    <a:lstStyle/>
                    <a:p>
                      <a:pPr algn="r" fontAlgn="b"/>
                      <a:r>
                        <a:rPr lang="en-US" sz="1600" b="0" i="0" u="none" strike="noStrike">
                          <a:effectLst/>
                          <a:latin typeface="SWISS"/>
                        </a:rPr>
                        <a:t>3.63</a:t>
                      </a:r>
                    </a:p>
                  </a:txBody>
                  <a:tcPr marL="0" marR="0" marT="0" marB="0" anchor="b"/>
                </a:tc>
                <a:tc>
                  <a:txBody>
                    <a:bodyPr/>
                    <a:lstStyle/>
                    <a:p>
                      <a:pPr algn="r" fontAlgn="b"/>
                      <a:r>
                        <a:rPr lang="en-US" sz="1600" b="0" i="0" u="none" strike="noStrike">
                          <a:effectLst/>
                          <a:latin typeface="SWISS"/>
                        </a:rPr>
                        <a:t>3.63</a:t>
                      </a:r>
                    </a:p>
                  </a:txBody>
                  <a:tcPr marL="0" marR="0" marT="0" marB="0" anchor="b"/>
                </a:tc>
                <a:tc>
                  <a:txBody>
                    <a:bodyPr/>
                    <a:lstStyle/>
                    <a:p>
                      <a:pPr algn="r" fontAlgn="b"/>
                      <a:r>
                        <a:rPr lang="en-US" sz="1600" b="0" i="0" u="none" strike="noStrike" dirty="0">
                          <a:solidFill>
                            <a:srgbClr val="FF0000"/>
                          </a:solidFill>
                          <a:effectLst/>
                          <a:latin typeface="SWISS"/>
                        </a:rPr>
                        <a:t>3.53</a:t>
                      </a:r>
                    </a:p>
                  </a:txBody>
                  <a:tcPr marL="0" marR="0" marT="0" marB="0" anchor="b"/>
                </a:tc>
                <a:extLst>
                  <a:ext uri="{0D108BD9-81ED-4DB2-BD59-A6C34878D82A}">
                    <a16:rowId xmlns:a16="http://schemas.microsoft.com/office/drawing/2014/main" val="10008"/>
                  </a:ext>
                </a:extLst>
              </a:tr>
              <a:tr h="370840">
                <a:tc>
                  <a:txBody>
                    <a:bodyPr/>
                    <a:lstStyle/>
                    <a:p>
                      <a:pPr algn="ctr" fontAlgn="b"/>
                      <a:r>
                        <a:rPr lang="en-US" sz="1600" b="0" i="0" u="none" strike="noStrike">
                          <a:effectLst/>
                          <a:latin typeface="SWISS"/>
                        </a:rPr>
                        <a:t>2014</a:t>
                      </a:r>
                    </a:p>
                  </a:txBody>
                  <a:tcPr marL="0" marR="0" marT="0" marB="0" anchor="b"/>
                </a:tc>
                <a:tc>
                  <a:txBody>
                    <a:bodyPr/>
                    <a:lstStyle/>
                    <a:p>
                      <a:pPr algn="ctr" fontAlgn="b"/>
                      <a:r>
                        <a:rPr lang="en-US" sz="1600" b="0" i="0" u="none" strike="noStrike">
                          <a:effectLst/>
                          <a:latin typeface="SWISS"/>
                        </a:rPr>
                        <a:t>Sep</a:t>
                      </a:r>
                    </a:p>
                  </a:txBody>
                  <a:tcPr marL="0" marR="0" marT="0" marB="0" anchor="b"/>
                </a:tc>
                <a:tc>
                  <a:txBody>
                    <a:bodyPr/>
                    <a:lstStyle/>
                    <a:p>
                      <a:pPr algn="r" fontAlgn="b"/>
                      <a:r>
                        <a:rPr lang="en-US" sz="1600" b="0" i="0" u="none" strike="noStrike">
                          <a:effectLst/>
                          <a:latin typeface="SWISS"/>
                        </a:rPr>
                        <a:t>3.48</a:t>
                      </a:r>
                    </a:p>
                  </a:txBody>
                  <a:tcPr marL="0" marR="0" marT="0" marB="0" anchor="b"/>
                </a:tc>
                <a:tc>
                  <a:txBody>
                    <a:bodyPr/>
                    <a:lstStyle/>
                    <a:p>
                      <a:pPr algn="r" fontAlgn="b"/>
                      <a:r>
                        <a:rPr lang="en-US" sz="1600" b="0" i="0" u="none" strike="noStrike">
                          <a:effectLst/>
                          <a:latin typeface="SWISS"/>
                        </a:rPr>
                        <a:t>3.38</a:t>
                      </a:r>
                    </a:p>
                  </a:txBody>
                  <a:tcPr marL="0" marR="0" marT="0" marB="0" anchor="b"/>
                </a:tc>
                <a:tc>
                  <a:txBody>
                    <a:bodyPr/>
                    <a:lstStyle/>
                    <a:p>
                      <a:pPr algn="r" fontAlgn="b"/>
                      <a:r>
                        <a:rPr lang="en-US" sz="1600" b="0" i="0" u="none" strike="noStrike" dirty="0">
                          <a:solidFill>
                            <a:srgbClr val="FF0000"/>
                          </a:solidFill>
                          <a:effectLst/>
                          <a:latin typeface="SWISS"/>
                        </a:rPr>
                        <a:t>3.28</a:t>
                      </a:r>
                    </a:p>
                  </a:txBody>
                  <a:tcPr marL="0" marR="0" marT="0" marB="0" anchor="b"/>
                </a:tc>
                <a:extLst>
                  <a:ext uri="{0D108BD9-81ED-4DB2-BD59-A6C34878D82A}">
                    <a16:rowId xmlns:a16="http://schemas.microsoft.com/office/drawing/2014/main" val="10009"/>
                  </a:ext>
                </a:extLst>
              </a:tr>
              <a:tr h="370840">
                <a:tc>
                  <a:txBody>
                    <a:bodyPr/>
                    <a:lstStyle/>
                    <a:p>
                      <a:pPr algn="ctr" fontAlgn="b"/>
                      <a:r>
                        <a:rPr lang="en-US" sz="1600" b="0" i="0" u="none" strike="noStrike">
                          <a:effectLst/>
                          <a:latin typeface="SWISS"/>
                        </a:rPr>
                        <a:t>2014</a:t>
                      </a:r>
                    </a:p>
                  </a:txBody>
                  <a:tcPr marL="0" marR="0" marT="0" marB="0" anchor="b"/>
                </a:tc>
                <a:tc>
                  <a:txBody>
                    <a:bodyPr/>
                    <a:lstStyle/>
                    <a:p>
                      <a:pPr algn="ctr" fontAlgn="b"/>
                      <a:r>
                        <a:rPr lang="en-US" sz="1600" b="0" i="0" u="none" strike="noStrike">
                          <a:effectLst/>
                          <a:latin typeface="SWISS"/>
                        </a:rPr>
                        <a:t>Oct</a:t>
                      </a:r>
                    </a:p>
                  </a:txBody>
                  <a:tcPr marL="0" marR="0" marT="0" marB="0" anchor="b"/>
                </a:tc>
                <a:tc>
                  <a:txBody>
                    <a:bodyPr/>
                    <a:lstStyle/>
                    <a:p>
                      <a:pPr algn="r" fontAlgn="b"/>
                      <a:r>
                        <a:rPr lang="en-US" sz="1600" b="0" i="0" u="none" strike="noStrike">
                          <a:effectLst/>
                          <a:latin typeface="SWISS"/>
                        </a:rPr>
                        <a:t>3.56</a:t>
                      </a:r>
                    </a:p>
                  </a:txBody>
                  <a:tcPr marL="0" marR="0" marT="0" marB="0" anchor="b"/>
                </a:tc>
                <a:tc>
                  <a:txBody>
                    <a:bodyPr/>
                    <a:lstStyle/>
                    <a:p>
                      <a:pPr algn="r" fontAlgn="b"/>
                      <a:r>
                        <a:rPr lang="en-US" sz="1600" b="0" i="0" u="none" strike="noStrike">
                          <a:effectLst/>
                          <a:latin typeface="SWISS"/>
                        </a:rPr>
                        <a:t>3.71</a:t>
                      </a:r>
                    </a:p>
                  </a:txBody>
                  <a:tcPr marL="0" marR="0" marT="0" marB="0" anchor="b"/>
                </a:tc>
                <a:tc>
                  <a:txBody>
                    <a:bodyPr/>
                    <a:lstStyle/>
                    <a:p>
                      <a:pPr algn="r" fontAlgn="b"/>
                      <a:r>
                        <a:rPr lang="en-US" sz="1600" b="0" i="0" u="none" strike="noStrike" dirty="0">
                          <a:solidFill>
                            <a:srgbClr val="FF0000"/>
                          </a:solidFill>
                          <a:effectLst/>
                          <a:latin typeface="SWISS"/>
                        </a:rPr>
                        <a:t>3.60</a:t>
                      </a:r>
                    </a:p>
                  </a:txBody>
                  <a:tcPr marL="0" marR="0" marT="0" marB="0" anchor="b"/>
                </a:tc>
                <a:extLst>
                  <a:ext uri="{0D108BD9-81ED-4DB2-BD59-A6C34878D82A}">
                    <a16:rowId xmlns:a16="http://schemas.microsoft.com/office/drawing/2014/main" val="10010"/>
                  </a:ext>
                </a:extLst>
              </a:tr>
              <a:tr h="370840">
                <a:tc>
                  <a:txBody>
                    <a:bodyPr/>
                    <a:lstStyle/>
                    <a:p>
                      <a:pPr algn="ctr" fontAlgn="b"/>
                      <a:r>
                        <a:rPr lang="en-US" sz="1600" b="0" i="0" u="none" strike="noStrike">
                          <a:effectLst/>
                          <a:latin typeface="SWISS"/>
                        </a:rPr>
                        <a:t>2014</a:t>
                      </a:r>
                    </a:p>
                  </a:txBody>
                  <a:tcPr marL="0" marR="0" marT="0" marB="0" anchor="b"/>
                </a:tc>
                <a:tc>
                  <a:txBody>
                    <a:bodyPr/>
                    <a:lstStyle/>
                    <a:p>
                      <a:pPr algn="ctr" fontAlgn="b"/>
                      <a:r>
                        <a:rPr lang="en-US" sz="1600" b="0" i="0" u="none" strike="noStrike">
                          <a:effectLst/>
                          <a:latin typeface="SWISS"/>
                        </a:rPr>
                        <a:t>Nov</a:t>
                      </a:r>
                    </a:p>
                  </a:txBody>
                  <a:tcPr marL="0" marR="0" marT="0" marB="0" anchor="b"/>
                </a:tc>
                <a:tc>
                  <a:txBody>
                    <a:bodyPr/>
                    <a:lstStyle/>
                    <a:p>
                      <a:pPr algn="r" fontAlgn="b"/>
                      <a:r>
                        <a:rPr lang="en-US" sz="1600" b="0" i="0" u="none" strike="noStrike">
                          <a:effectLst/>
                          <a:latin typeface="SWISS"/>
                        </a:rPr>
                        <a:t>3.58</a:t>
                      </a:r>
                    </a:p>
                  </a:txBody>
                  <a:tcPr marL="0" marR="0" marT="0" marB="0" anchor="b"/>
                </a:tc>
                <a:tc>
                  <a:txBody>
                    <a:bodyPr/>
                    <a:lstStyle/>
                    <a:p>
                      <a:pPr algn="r" fontAlgn="b"/>
                      <a:r>
                        <a:rPr lang="en-US" sz="1600" b="0" i="0" u="none" strike="noStrike">
                          <a:effectLst/>
                          <a:latin typeface="SWISS"/>
                        </a:rPr>
                        <a:t>3.75</a:t>
                      </a:r>
                    </a:p>
                  </a:txBody>
                  <a:tcPr marL="0" marR="0" marT="0" marB="0" anchor="b"/>
                </a:tc>
                <a:tc>
                  <a:txBody>
                    <a:bodyPr/>
                    <a:lstStyle/>
                    <a:p>
                      <a:pPr algn="r" fontAlgn="b"/>
                      <a:r>
                        <a:rPr lang="en-US" sz="1600" b="0" i="0" u="none" strike="noStrike" dirty="0">
                          <a:solidFill>
                            <a:srgbClr val="FF0000"/>
                          </a:solidFill>
                          <a:effectLst/>
                          <a:latin typeface="SWISS"/>
                        </a:rPr>
                        <a:t>3.64</a:t>
                      </a:r>
                    </a:p>
                  </a:txBody>
                  <a:tcPr marL="0" marR="0" marT="0" marB="0" anchor="b"/>
                </a:tc>
                <a:extLst>
                  <a:ext uri="{0D108BD9-81ED-4DB2-BD59-A6C34878D82A}">
                    <a16:rowId xmlns:a16="http://schemas.microsoft.com/office/drawing/2014/main" val="10011"/>
                  </a:ext>
                </a:extLst>
              </a:tr>
              <a:tr h="370840">
                <a:tc>
                  <a:txBody>
                    <a:bodyPr/>
                    <a:lstStyle/>
                    <a:p>
                      <a:pPr algn="ctr" fontAlgn="b"/>
                      <a:r>
                        <a:rPr lang="en-US" sz="1600" b="0" i="0" u="none" strike="noStrike">
                          <a:effectLst/>
                          <a:latin typeface="SWISS"/>
                        </a:rPr>
                        <a:t>2014</a:t>
                      </a:r>
                    </a:p>
                  </a:txBody>
                  <a:tcPr marL="0" marR="0" marT="0" marB="0" anchor="b"/>
                </a:tc>
                <a:tc>
                  <a:txBody>
                    <a:bodyPr/>
                    <a:lstStyle/>
                    <a:p>
                      <a:pPr algn="ctr" fontAlgn="b"/>
                      <a:r>
                        <a:rPr lang="en-US" sz="1600" b="0" i="0" u="none" strike="noStrike">
                          <a:effectLst/>
                          <a:latin typeface="SWISS"/>
                        </a:rPr>
                        <a:t>Dec</a:t>
                      </a:r>
                    </a:p>
                  </a:txBody>
                  <a:tcPr marL="0" marR="0" marT="0" marB="0" anchor="b"/>
                </a:tc>
                <a:tc>
                  <a:txBody>
                    <a:bodyPr/>
                    <a:lstStyle/>
                    <a:p>
                      <a:pPr algn="r" fontAlgn="b"/>
                      <a:r>
                        <a:rPr lang="en-US" sz="1600" b="0" i="0" u="none" strike="noStrike">
                          <a:effectLst/>
                          <a:latin typeface="SWISS"/>
                        </a:rPr>
                        <a:t>3.78</a:t>
                      </a:r>
                    </a:p>
                  </a:txBody>
                  <a:tcPr marL="0" marR="0" marT="0" marB="0" anchor="b"/>
                </a:tc>
                <a:tc>
                  <a:txBody>
                    <a:bodyPr/>
                    <a:lstStyle/>
                    <a:p>
                      <a:pPr algn="r" fontAlgn="b"/>
                      <a:r>
                        <a:rPr lang="en-US" sz="1600" b="0" i="0" u="none" strike="noStrike">
                          <a:effectLst/>
                          <a:latin typeface="SWISS"/>
                        </a:rPr>
                        <a:t>3.9</a:t>
                      </a:r>
                    </a:p>
                  </a:txBody>
                  <a:tcPr marL="0" marR="0" marT="0" marB="0" anchor="b"/>
                </a:tc>
                <a:tc>
                  <a:txBody>
                    <a:bodyPr/>
                    <a:lstStyle/>
                    <a:p>
                      <a:pPr algn="r" fontAlgn="b"/>
                      <a:r>
                        <a:rPr lang="en-US" sz="1600" b="0" i="0" u="none" strike="noStrike" dirty="0">
                          <a:solidFill>
                            <a:srgbClr val="FF0000"/>
                          </a:solidFill>
                          <a:effectLst/>
                          <a:latin typeface="SWISS"/>
                        </a:rPr>
                        <a:t>3.79</a:t>
                      </a:r>
                    </a:p>
                  </a:txBody>
                  <a:tcPr marL="0" marR="0" marT="0" marB="0" anchor="b"/>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877664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Introduction</a:t>
            </a:r>
            <a:endParaRPr lang="en-US" dirty="0">
              <a:solidFill>
                <a:schemeClr val="accent6"/>
              </a:solidFill>
            </a:endParaRPr>
          </a:p>
        </p:txBody>
      </p:sp>
      <p:sp>
        <p:nvSpPr>
          <p:cNvPr id="3" name="Content Placeholder 2"/>
          <p:cNvSpPr>
            <a:spLocks noGrp="1"/>
          </p:cNvSpPr>
          <p:nvPr>
            <p:ph idx="1"/>
          </p:nvPr>
        </p:nvSpPr>
        <p:spPr/>
        <p:txBody>
          <a:bodyPr/>
          <a:lstStyle/>
          <a:p>
            <a:r>
              <a:rPr lang="en-US" dirty="0" smtClean="0"/>
              <a:t>During the </a:t>
            </a:r>
            <a:r>
              <a:rPr lang="en-US" dirty="0" smtClean="0"/>
              <a:t>2015 </a:t>
            </a:r>
            <a:r>
              <a:rPr lang="en-US" dirty="0" smtClean="0"/>
              <a:t>Kansas Legislative session, several pieces of legislation were introduced that would affect the property taxes farmers would pay</a:t>
            </a:r>
          </a:p>
          <a:p>
            <a:endParaRPr lang="en-US" dirty="0" smtClean="0"/>
          </a:p>
          <a:p>
            <a:r>
              <a:rPr lang="en-US" dirty="0" smtClean="0"/>
              <a:t>Each </a:t>
            </a:r>
            <a:r>
              <a:rPr lang="en-US" dirty="0" smtClean="0"/>
              <a:t>of these would have increased the tax burden paid by farmers</a:t>
            </a:r>
          </a:p>
          <a:p>
            <a:endParaRPr lang="en-US" dirty="0" smtClean="0"/>
          </a:p>
          <a:p>
            <a:r>
              <a:rPr lang="en-US" dirty="0" smtClean="0"/>
              <a:t>“</a:t>
            </a:r>
            <a:r>
              <a:rPr lang="en-US" dirty="0"/>
              <a:t>The folks in the high populated areas – we have borne the burden of the government,” </a:t>
            </a:r>
            <a:r>
              <a:rPr lang="en-US" dirty="0" smtClean="0"/>
              <a:t>[Senator Jeff] Melcher [R-</a:t>
            </a:r>
            <a:r>
              <a:rPr lang="en-US" dirty="0" err="1" smtClean="0"/>
              <a:t>Leawood</a:t>
            </a:r>
            <a:r>
              <a:rPr lang="en-US" dirty="0" smtClean="0"/>
              <a:t>] said</a:t>
            </a:r>
            <a:r>
              <a:rPr lang="en-US" dirty="0"/>
              <a:t>, adding that agriculture producers “don’t realize how easy they’ve had it.”</a:t>
            </a:r>
          </a:p>
        </p:txBody>
      </p:sp>
    </p:spTree>
    <p:extLst>
      <p:ext uri="{BB962C8B-B14F-4D97-AF65-F5344CB8AC3E}">
        <p14:creationId xmlns:p14="http://schemas.microsoft.com/office/powerpoint/2010/main" val="1220488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415" y="-457200"/>
            <a:ext cx="9846797" cy="1232210"/>
          </a:xfrm>
        </p:spPr>
        <p:txBody>
          <a:bodyPr>
            <a:normAutofit/>
          </a:bodyPr>
          <a:lstStyle/>
          <a:p>
            <a:r>
              <a:rPr lang="en-US" sz="3200" dirty="0" smtClean="0">
                <a:solidFill>
                  <a:srgbClr val="C00000"/>
                </a:solidFill>
              </a:rPr>
              <a:t>2014 Weighted Price for CRD (Continued)—Page 6</a:t>
            </a:r>
            <a:endParaRPr lang="en-US" sz="3200"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54138733"/>
              </p:ext>
            </p:extLst>
          </p:nvPr>
        </p:nvGraphicFramePr>
        <p:xfrm>
          <a:off x="1598612" y="990600"/>
          <a:ext cx="9906000" cy="576072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gridCol w="1981200">
                  <a:extLst>
                    <a:ext uri="{9D8B030D-6E8A-4147-A177-3AD203B41FA5}">
                      <a16:colId xmlns:a16="http://schemas.microsoft.com/office/drawing/2014/main" val="20004"/>
                    </a:ext>
                  </a:extLst>
                </a:gridCol>
              </a:tblGrid>
              <a:tr h="3525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rPr>
                        <a:t>Sample District</a:t>
                      </a:r>
                      <a:endParaRPr lang="en-US" dirty="0" smtClean="0"/>
                    </a:p>
                  </a:txBody>
                  <a:tcPr anchor="b"/>
                </a:tc>
                <a:tc>
                  <a:txBody>
                    <a:bodyPr/>
                    <a:lstStyle/>
                    <a:p>
                      <a:pPr algn="ctr"/>
                      <a:r>
                        <a:rPr lang="en-US" dirty="0" smtClean="0"/>
                        <a:t>(1)</a:t>
                      </a:r>
                      <a:endParaRPr lang="en-US" dirty="0"/>
                    </a:p>
                  </a:txBody>
                  <a:tcPr anchor="b"/>
                </a:tc>
                <a:tc>
                  <a:txBody>
                    <a:bodyPr/>
                    <a:lstStyle/>
                    <a:p>
                      <a:pPr algn="ctr"/>
                      <a:r>
                        <a:rPr lang="en-US" dirty="0" smtClean="0"/>
                        <a:t>(2)</a:t>
                      </a:r>
                      <a:endParaRPr lang="en-US" dirty="0"/>
                    </a:p>
                  </a:txBody>
                  <a:tcPr anchor="b"/>
                </a:tc>
                <a:tc>
                  <a:txBody>
                    <a:bodyPr/>
                    <a:lstStyle/>
                    <a:p>
                      <a:pPr algn="ctr"/>
                      <a:r>
                        <a:rPr lang="en-US" dirty="0" smtClean="0"/>
                        <a:t>(3)</a:t>
                      </a:r>
                      <a:endParaRPr lang="en-US" dirty="0"/>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(4)</a:t>
                      </a:r>
                    </a:p>
                  </a:txBody>
                  <a:tcPr anchor="b"/>
                </a:tc>
                <a:extLst>
                  <a:ext uri="{0D108BD9-81ED-4DB2-BD59-A6C34878D82A}">
                    <a16:rowId xmlns:a16="http://schemas.microsoft.com/office/drawing/2014/main" val="10000"/>
                  </a:ext>
                </a:extLst>
              </a:tr>
              <a:tr h="624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CORN</a:t>
                      </a:r>
                    </a:p>
                  </a:txBody>
                  <a:tcPr anchor="b"/>
                </a:tc>
                <a:tc>
                  <a:txBody>
                    <a:bodyPr/>
                    <a:lstStyle/>
                    <a:p>
                      <a:pPr algn="ctr"/>
                      <a:r>
                        <a:rPr lang="en-US" dirty="0" smtClean="0">
                          <a:latin typeface="Times New Roman" panose="02020603050405020304" pitchFamily="18" charset="0"/>
                        </a:rPr>
                        <a:t>Price</a:t>
                      </a:r>
                    </a:p>
                    <a:p>
                      <a:pPr algn="ctr"/>
                      <a:r>
                        <a:rPr lang="en-US" smtClean="0">
                          <a:latin typeface="Times New Roman" panose="02020603050405020304" pitchFamily="18" charset="0"/>
                        </a:rPr>
                        <a:t>($/</a:t>
                      </a:r>
                      <a:r>
                        <a:rPr lang="en-US" dirty="0" err="1" smtClean="0">
                          <a:latin typeface="Times New Roman" panose="02020603050405020304" pitchFamily="18" charset="0"/>
                        </a:rPr>
                        <a:t>bu</a:t>
                      </a:r>
                      <a:r>
                        <a:rPr lang="en-US" dirty="0" smtClean="0">
                          <a:latin typeface="Times New Roman" panose="02020603050405020304" pitchFamily="18" charset="0"/>
                        </a:rPr>
                        <a:t>)</a:t>
                      </a:r>
                      <a:r>
                        <a:rPr lang="en-US" dirty="0">
                          <a:latin typeface="Times New Roman" panose="02020603050405020304" pitchFamily="18" charset="0"/>
                        </a:rPr>
                        <a:t> </a:t>
                      </a:r>
                      <a:endParaRPr lang="en-US" dirty="0"/>
                    </a:p>
                  </a:txBody>
                  <a:tcPr anchor="b"/>
                </a:tc>
                <a:tc>
                  <a:txBody>
                    <a:bodyPr/>
                    <a:lstStyle/>
                    <a:p>
                      <a:pPr algn="r"/>
                      <a:r>
                        <a:rPr lang="en-US" dirty="0" smtClean="0">
                          <a:latin typeface="Times New Roman" panose="02020603050405020304" pitchFamily="18" charset="0"/>
                        </a:rPr>
                        <a:t>% Sold</a:t>
                      </a:r>
                      <a:r>
                        <a:rPr lang="en-US" dirty="0">
                          <a:latin typeface="Times New Roman" panose="02020603050405020304" pitchFamily="18" charset="0"/>
                        </a:rPr>
                        <a:t> </a:t>
                      </a:r>
                      <a:endParaRPr lang="en-US" dirty="0"/>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rPr>
                        <a:t>Weighted</a:t>
                      </a:r>
                      <a:r>
                        <a:rPr lang="en-US" baseline="0" dirty="0" smtClean="0">
                          <a:latin typeface="Times New Roman" panose="02020603050405020304" pitchFamily="18" charset="0"/>
                        </a:rPr>
                        <a:t> Monthly </a:t>
                      </a:r>
                      <a:r>
                        <a:rPr lang="en-US" baseline="0" smtClean="0">
                          <a:latin typeface="Times New Roman" panose="02020603050405020304" pitchFamily="18" charset="0"/>
                        </a:rPr>
                        <a:t>Price </a:t>
                      </a:r>
                      <a:r>
                        <a:rPr lang="en-US" smtClean="0">
                          <a:latin typeface="Times New Roman" panose="02020603050405020304" pitchFamily="18" charset="0"/>
                        </a:rPr>
                        <a:t>($/</a:t>
                      </a:r>
                      <a:r>
                        <a:rPr lang="en-US" dirty="0" err="1" smtClean="0">
                          <a:latin typeface="Times New Roman" panose="02020603050405020304" pitchFamily="18" charset="0"/>
                        </a:rPr>
                        <a:t>bu</a:t>
                      </a:r>
                      <a:r>
                        <a:rPr lang="en-US" dirty="0" smtClean="0">
                          <a:latin typeface="Times New Roman" panose="02020603050405020304" pitchFamily="18" charset="0"/>
                        </a:rPr>
                        <a:t>)</a:t>
                      </a:r>
                      <a:endParaRPr lang="en-US" dirty="0" smtClean="0"/>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rPr>
                        <a:t>2014</a:t>
                      </a:r>
                      <a:r>
                        <a:rPr lang="en-US" baseline="0" dirty="0" smtClean="0">
                          <a:latin typeface="Times New Roman" panose="02020603050405020304" pitchFamily="18" charset="0"/>
                        </a:rPr>
                        <a:t> Weighted </a:t>
                      </a:r>
                      <a:r>
                        <a:rPr lang="en-US" baseline="0" smtClean="0">
                          <a:latin typeface="Times New Roman" panose="02020603050405020304" pitchFamily="18" charset="0"/>
                        </a:rPr>
                        <a:t>Price </a:t>
                      </a:r>
                      <a:r>
                        <a:rPr lang="en-US" smtClean="0">
                          <a:latin typeface="Times New Roman" panose="02020603050405020304" pitchFamily="18" charset="0"/>
                        </a:rPr>
                        <a:t>($/</a:t>
                      </a:r>
                      <a:r>
                        <a:rPr lang="en-US" dirty="0" err="1" smtClean="0">
                          <a:latin typeface="Times New Roman" panose="02020603050405020304" pitchFamily="18" charset="0"/>
                        </a:rPr>
                        <a:t>bu</a:t>
                      </a:r>
                      <a:r>
                        <a:rPr lang="en-US" dirty="0" smtClean="0">
                          <a:latin typeface="Times New Roman" panose="02020603050405020304" pitchFamily="18" charset="0"/>
                        </a:rPr>
                        <a:t>)</a:t>
                      </a:r>
                      <a:endParaRPr lang="en-US" dirty="0" smtClean="0"/>
                    </a:p>
                  </a:txBody>
                  <a:tcPr anchor="b"/>
                </a:tc>
                <a:extLst>
                  <a:ext uri="{0D108BD9-81ED-4DB2-BD59-A6C34878D82A}">
                    <a16:rowId xmlns:a16="http://schemas.microsoft.com/office/drawing/2014/main" val="10001"/>
                  </a:ext>
                </a:extLst>
              </a:tr>
              <a:tr h="352577">
                <a:tc>
                  <a:txBody>
                    <a:bodyPr/>
                    <a:lstStyle/>
                    <a:p>
                      <a:endParaRPr lang="en-US" dirty="0"/>
                    </a:p>
                  </a:txBody>
                  <a:tcPr anchor="b"/>
                </a:tc>
                <a:tc>
                  <a:txBody>
                    <a:bodyPr/>
                    <a:lstStyle/>
                    <a:p>
                      <a:pPr algn="r"/>
                      <a:r>
                        <a:rPr lang="en-US" dirty="0">
                          <a:latin typeface="SWISS"/>
                        </a:rPr>
                        <a:t>4.31</a:t>
                      </a:r>
                      <a:endParaRPr lang="en-US" dirty="0"/>
                    </a:p>
                  </a:txBody>
                  <a:tcPr anchor="b"/>
                </a:tc>
                <a:tc>
                  <a:txBody>
                    <a:bodyPr/>
                    <a:lstStyle/>
                    <a:p>
                      <a:pPr algn="r"/>
                      <a:r>
                        <a:rPr lang="en-US">
                          <a:latin typeface="Times New Roman" panose="02020603050405020304" pitchFamily="18" charset="0"/>
                        </a:rPr>
                        <a:t>16.0%</a:t>
                      </a:r>
                      <a:endParaRPr lang="en-US"/>
                    </a:p>
                  </a:txBody>
                  <a:tcPr anchor="b"/>
                </a:tc>
                <a:tc>
                  <a:txBody>
                    <a:bodyPr/>
                    <a:lstStyle/>
                    <a:p>
                      <a:pPr algn="r"/>
                      <a:r>
                        <a:rPr lang="en-US">
                          <a:latin typeface="Times New Roman" panose="02020603050405020304" pitchFamily="18" charset="0"/>
                        </a:rPr>
                        <a:t>0.69</a:t>
                      </a:r>
                      <a:endParaRPr lang="en-US"/>
                    </a:p>
                  </a:txBody>
                  <a:tcPr anchor="b"/>
                </a:tc>
                <a:tc>
                  <a:txBody>
                    <a:bodyPr/>
                    <a:lstStyle/>
                    <a:p>
                      <a:pPr algn="r"/>
                      <a:r>
                        <a:rPr lang="en-US" dirty="0">
                          <a:latin typeface="Times New Roman" panose="02020603050405020304" pitchFamily="18" charset="0"/>
                        </a:rPr>
                        <a:t> </a:t>
                      </a:r>
                      <a:endParaRPr lang="en-US" dirty="0"/>
                    </a:p>
                  </a:txBody>
                  <a:tcPr anchor="b"/>
                </a:tc>
                <a:extLst>
                  <a:ext uri="{0D108BD9-81ED-4DB2-BD59-A6C34878D82A}">
                    <a16:rowId xmlns:a16="http://schemas.microsoft.com/office/drawing/2014/main" val="10002"/>
                  </a:ext>
                </a:extLst>
              </a:tr>
              <a:tr h="352577">
                <a:tc>
                  <a:txBody>
                    <a:bodyPr/>
                    <a:lstStyle/>
                    <a:p>
                      <a:endParaRPr lang="en-US"/>
                    </a:p>
                  </a:txBody>
                  <a:tcPr anchor="b"/>
                </a:tc>
                <a:tc>
                  <a:txBody>
                    <a:bodyPr/>
                    <a:lstStyle/>
                    <a:p>
                      <a:pPr algn="r"/>
                      <a:r>
                        <a:rPr lang="en-US" dirty="0">
                          <a:latin typeface="SWISS"/>
                        </a:rPr>
                        <a:t>4.31</a:t>
                      </a:r>
                      <a:endParaRPr lang="en-US" dirty="0"/>
                    </a:p>
                  </a:txBody>
                  <a:tcPr anchor="b"/>
                </a:tc>
                <a:tc>
                  <a:txBody>
                    <a:bodyPr/>
                    <a:lstStyle/>
                    <a:p>
                      <a:pPr algn="r"/>
                      <a:r>
                        <a:rPr lang="en-US" dirty="0">
                          <a:latin typeface="Times New Roman" panose="02020603050405020304" pitchFamily="18" charset="0"/>
                        </a:rPr>
                        <a:t>10.0%</a:t>
                      </a:r>
                      <a:endParaRPr lang="en-US" dirty="0"/>
                    </a:p>
                  </a:txBody>
                  <a:tcPr anchor="b"/>
                </a:tc>
                <a:tc>
                  <a:txBody>
                    <a:bodyPr/>
                    <a:lstStyle/>
                    <a:p>
                      <a:pPr algn="r"/>
                      <a:r>
                        <a:rPr lang="en-US">
                          <a:latin typeface="Times New Roman" panose="02020603050405020304" pitchFamily="18" charset="0"/>
                        </a:rPr>
                        <a:t>0.43</a:t>
                      </a:r>
                      <a:endParaRPr lang="en-US"/>
                    </a:p>
                  </a:txBody>
                  <a:tcPr anchor="b"/>
                </a:tc>
                <a:tc>
                  <a:txBody>
                    <a:bodyPr/>
                    <a:lstStyle/>
                    <a:p>
                      <a:pPr algn="r"/>
                      <a:r>
                        <a:rPr lang="en-US" dirty="0">
                          <a:latin typeface="Times New Roman" panose="02020603050405020304" pitchFamily="18" charset="0"/>
                        </a:rPr>
                        <a:t> </a:t>
                      </a:r>
                      <a:endParaRPr lang="en-US" dirty="0"/>
                    </a:p>
                  </a:txBody>
                  <a:tcPr anchor="b"/>
                </a:tc>
                <a:extLst>
                  <a:ext uri="{0D108BD9-81ED-4DB2-BD59-A6C34878D82A}">
                    <a16:rowId xmlns:a16="http://schemas.microsoft.com/office/drawing/2014/main" val="10003"/>
                  </a:ext>
                </a:extLst>
              </a:tr>
              <a:tr h="352577">
                <a:tc>
                  <a:txBody>
                    <a:bodyPr/>
                    <a:lstStyle/>
                    <a:p>
                      <a:endParaRPr lang="en-US"/>
                    </a:p>
                  </a:txBody>
                  <a:tcPr anchor="b"/>
                </a:tc>
                <a:tc>
                  <a:txBody>
                    <a:bodyPr/>
                    <a:lstStyle/>
                    <a:p>
                      <a:pPr algn="r"/>
                      <a:r>
                        <a:rPr lang="en-US">
                          <a:latin typeface="SWISS"/>
                        </a:rPr>
                        <a:t>4.54</a:t>
                      </a:r>
                      <a:endParaRPr lang="en-US"/>
                    </a:p>
                  </a:txBody>
                  <a:tcPr anchor="b"/>
                </a:tc>
                <a:tc>
                  <a:txBody>
                    <a:bodyPr/>
                    <a:lstStyle/>
                    <a:p>
                      <a:pPr algn="r"/>
                      <a:r>
                        <a:rPr lang="en-US" dirty="0">
                          <a:latin typeface="Times New Roman" panose="02020603050405020304" pitchFamily="18" charset="0"/>
                        </a:rPr>
                        <a:t>7.0%</a:t>
                      </a:r>
                      <a:endParaRPr lang="en-US" dirty="0"/>
                    </a:p>
                  </a:txBody>
                  <a:tcPr anchor="b"/>
                </a:tc>
                <a:tc>
                  <a:txBody>
                    <a:bodyPr/>
                    <a:lstStyle/>
                    <a:p>
                      <a:pPr algn="r"/>
                      <a:r>
                        <a:rPr lang="en-US">
                          <a:latin typeface="Times New Roman" panose="02020603050405020304" pitchFamily="18" charset="0"/>
                        </a:rPr>
                        <a:t>0.32</a:t>
                      </a:r>
                      <a:endParaRPr lang="en-US"/>
                    </a:p>
                  </a:txBody>
                  <a:tcPr anchor="b"/>
                </a:tc>
                <a:tc>
                  <a:txBody>
                    <a:bodyPr/>
                    <a:lstStyle/>
                    <a:p>
                      <a:pPr algn="r"/>
                      <a:r>
                        <a:rPr lang="en-US" dirty="0">
                          <a:latin typeface="Times New Roman" panose="02020603050405020304" pitchFamily="18" charset="0"/>
                        </a:rPr>
                        <a:t> </a:t>
                      </a:r>
                      <a:endParaRPr lang="en-US" dirty="0"/>
                    </a:p>
                  </a:txBody>
                  <a:tcPr anchor="b"/>
                </a:tc>
                <a:extLst>
                  <a:ext uri="{0D108BD9-81ED-4DB2-BD59-A6C34878D82A}">
                    <a16:rowId xmlns:a16="http://schemas.microsoft.com/office/drawing/2014/main" val="10004"/>
                  </a:ext>
                </a:extLst>
              </a:tr>
              <a:tr h="352577">
                <a:tc>
                  <a:txBody>
                    <a:bodyPr/>
                    <a:lstStyle/>
                    <a:p>
                      <a:endParaRPr lang="en-US" dirty="0"/>
                    </a:p>
                  </a:txBody>
                  <a:tcPr anchor="b"/>
                </a:tc>
                <a:tc>
                  <a:txBody>
                    <a:bodyPr/>
                    <a:lstStyle/>
                    <a:p>
                      <a:pPr algn="r"/>
                      <a:r>
                        <a:rPr lang="en-US">
                          <a:latin typeface="SWISS"/>
                        </a:rPr>
                        <a:t>4.67</a:t>
                      </a:r>
                      <a:endParaRPr lang="en-US"/>
                    </a:p>
                  </a:txBody>
                  <a:tcPr anchor="b"/>
                </a:tc>
                <a:tc>
                  <a:txBody>
                    <a:bodyPr/>
                    <a:lstStyle/>
                    <a:p>
                      <a:pPr algn="r"/>
                      <a:r>
                        <a:rPr lang="en-US">
                          <a:latin typeface="Times New Roman" panose="02020603050405020304" pitchFamily="18" charset="0"/>
                        </a:rPr>
                        <a:t>4.0%</a:t>
                      </a:r>
                      <a:endParaRPr lang="en-US"/>
                    </a:p>
                  </a:txBody>
                  <a:tcPr anchor="b"/>
                </a:tc>
                <a:tc>
                  <a:txBody>
                    <a:bodyPr/>
                    <a:lstStyle/>
                    <a:p>
                      <a:pPr algn="r"/>
                      <a:r>
                        <a:rPr lang="en-US">
                          <a:latin typeface="Times New Roman" panose="02020603050405020304" pitchFamily="18" charset="0"/>
                        </a:rPr>
                        <a:t>0.19</a:t>
                      </a:r>
                      <a:endParaRPr lang="en-US"/>
                    </a:p>
                  </a:txBody>
                  <a:tcPr anchor="b"/>
                </a:tc>
                <a:tc>
                  <a:txBody>
                    <a:bodyPr/>
                    <a:lstStyle/>
                    <a:p>
                      <a:pPr algn="r"/>
                      <a:r>
                        <a:rPr lang="en-US" dirty="0">
                          <a:latin typeface="Times New Roman" panose="02020603050405020304" pitchFamily="18" charset="0"/>
                        </a:rPr>
                        <a:t> </a:t>
                      </a:r>
                      <a:endParaRPr lang="en-US" dirty="0"/>
                    </a:p>
                  </a:txBody>
                  <a:tcPr anchor="b"/>
                </a:tc>
                <a:extLst>
                  <a:ext uri="{0D108BD9-81ED-4DB2-BD59-A6C34878D82A}">
                    <a16:rowId xmlns:a16="http://schemas.microsoft.com/office/drawing/2014/main" val="10005"/>
                  </a:ext>
                </a:extLst>
              </a:tr>
              <a:tr h="352577">
                <a:tc>
                  <a:txBody>
                    <a:bodyPr/>
                    <a:lstStyle/>
                    <a:p>
                      <a:endParaRPr lang="en-US"/>
                    </a:p>
                  </a:txBody>
                  <a:tcPr anchor="b"/>
                </a:tc>
                <a:tc>
                  <a:txBody>
                    <a:bodyPr/>
                    <a:lstStyle/>
                    <a:p>
                      <a:pPr algn="r"/>
                      <a:r>
                        <a:rPr lang="en-US">
                          <a:latin typeface="SWISS"/>
                        </a:rPr>
                        <a:t>4.66</a:t>
                      </a:r>
                      <a:endParaRPr lang="en-US"/>
                    </a:p>
                  </a:txBody>
                  <a:tcPr anchor="b"/>
                </a:tc>
                <a:tc>
                  <a:txBody>
                    <a:bodyPr/>
                    <a:lstStyle/>
                    <a:p>
                      <a:pPr algn="r"/>
                      <a:r>
                        <a:rPr lang="en-US">
                          <a:latin typeface="Times New Roman" panose="02020603050405020304" pitchFamily="18" charset="0"/>
                        </a:rPr>
                        <a:t>2.0%</a:t>
                      </a:r>
                      <a:endParaRPr lang="en-US"/>
                    </a:p>
                  </a:txBody>
                  <a:tcPr anchor="b"/>
                </a:tc>
                <a:tc>
                  <a:txBody>
                    <a:bodyPr/>
                    <a:lstStyle/>
                    <a:p>
                      <a:pPr algn="r"/>
                      <a:r>
                        <a:rPr lang="en-US">
                          <a:latin typeface="Times New Roman" panose="02020603050405020304" pitchFamily="18" charset="0"/>
                        </a:rPr>
                        <a:t>0.09</a:t>
                      </a:r>
                      <a:endParaRPr lang="en-US"/>
                    </a:p>
                  </a:txBody>
                  <a:tcPr anchor="b"/>
                </a:tc>
                <a:tc>
                  <a:txBody>
                    <a:bodyPr/>
                    <a:lstStyle/>
                    <a:p>
                      <a:pPr algn="r"/>
                      <a:r>
                        <a:rPr lang="en-US" dirty="0">
                          <a:latin typeface="Times New Roman" panose="02020603050405020304" pitchFamily="18" charset="0"/>
                        </a:rPr>
                        <a:t> </a:t>
                      </a:r>
                      <a:endParaRPr lang="en-US" dirty="0"/>
                    </a:p>
                  </a:txBody>
                  <a:tcPr anchor="b"/>
                </a:tc>
                <a:extLst>
                  <a:ext uri="{0D108BD9-81ED-4DB2-BD59-A6C34878D82A}">
                    <a16:rowId xmlns:a16="http://schemas.microsoft.com/office/drawing/2014/main" val="10006"/>
                  </a:ext>
                </a:extLst>
              </a:tr>
              <a:tr h="352577">
                <a:tc>
                  <a:txBody>
                    <a:bodyPr/>
                    <a:lstStyle/>
                    <a:p>
                      <a:endParaRPr lang="en-US"/>
                    </a:p>
                  </a:txBody>
                  <a:tcPr anchor="b"/>
                </a:tc>
                <a:tc>
                  <a:txBody>
                    <a:bodyPr/>
                    <a:lstStyle/>
                    <a:p>
                      <a:pPr algn="r"/>
                      <a:r>
                        <a:rPr lang="en-US">
                          <a:latin typeface="SWISS"/>
                        </a:rPr>
                        <a:t>4.43</a:t>
                      </a:r>
                      <a:endParaRPr lang="en-US"/>
                    </a:p>
                  </a:txBody>
                  <a:tcPr anchor="b"/>
                </a:tc>
                <a:tc>
                  <a:txBody>
                    <a:bodyPr/>
                    <a:lstStyle/>
                    <a:p>
                      <a:pPr algn="r"/>
                      <a:r>
                        <a:rPr lang="en-US">
                          <a:latin typeface="Times New Roman" panose="02020603050405020304" pitchFamily="18" charset="0"/>
                        </a:rPr>
                        <a:t>3.0%</a:t>
                      </a:r>
                      <a:endParaRPr lang="en-US"/>
                    </a:p>
                  </a:txBody>
                  <a:tcPr anchor="b"/>
                </a:tc>
                <a:tc>
                  <a:txBody>
                    <a:bodyPr/>
                    <a:lstStyle/>
                    <a:p>
                      <a:pPr algn="r"/>
                      <a:r>
                        <a:rPr lang="en-US">
                          <a:latin typeface="Times New Roman" panose="02020603050405020304" pitchFamily="18" charset="0"/>
                        </a:rPr>
                        <a:t>0.13</a:t>
                      </a:r>
                      <a:endParaRPr lang="en-US"/>
                    </a:p>
                  </a:txBody>
                  <a:tcPr anchor="b"/>
                </a:tc>
                <a:tc>
                  <a:txBody>
                    <a:bodyPr/>
                    <a:lstStyle/>
                    <a:p>
                      <a:pPr algn="r"/>
                      <a:r>
                        <a:rPr lang="en-US" dirty="0">
                          <a:latin typeface="Times New Roman" panose="02020603050405020304" pitchFamily="18" charset="0"/>
                        </a:rPr>
                        <a:t> </a:t>
                      </a:r>
                      <a:endParaRPr lang="en-US" dirty="0"/>
                    </a:p>
                  </a:txBody>
                  <a:tcPr anchor="b"/>
                </a:tc>
                <a:extLst>
                  <a:ext uri="{0D108BD9-81ED-4DB2-BD59-A6C34878D82A}">
                    <a16:rowId xmlns:a16="http://schemas.microsoft.com/office/drawing/2014/main" val="10007"/>
                  </a:ext>
                </a:extLst>
              </a:tr>
              <a:tr h="352577">
                <a:tc>
                  <a:txBody>
                    <a:bodyPr/>
                    <a:lstStyle/>
                    <a:p>
                      <a:endParaRPr lang="en-US"/>
                    </a:p>
                  </a:txBody>
                  <a:tcPr anchor="b"/>
                </a:tc>
                <a:tc>
                  <a:txBody>
                    <a:bodyPr/>
                    <a:lstStyle/>
                    <a:p>
                      <a:pPr algn="r"/>
                      <a:r>
                        <a:rPr lang="en-US">
                          <a:latin typeface="SWISS"/>
                        </a:rPr>
                        <a:t>4.02</a:t>
                      </a:r>
                      <a:endParaRPr lang="en-US"/>
                    </a:p>
                  </a:txBody>
                  <a:tcPr anchor="b"/>
                </a:tc>
                <a:tc>
                  <a:txBody>
                    <a:bodyPr/>
                    <a:lstStyle/>
                    <a:p>
                      <a:pPr algn="r"/>
                      <a:r>
                        <a:rPr lang="en-US">
                          <a:latin typeface="Times New Roman" panose="02020603050405020304" pitchFamily="18" charset="0"/>
                        </a:rPr>
                        <a:t>3.0%</a:t>
                      </a:r>
                      <a:endParaRPr lang="en-US"/>
                    </a:p>
                  </a:txBody>
                  <a:tcPr anchor="b"/>
                </a:tc>
                <a:tc>
                  <a:txBody>
                    <a:bodyPr/>
                    <a:lstStyle/>
                    <a:p>
                      <a:pPr algn="r"/>
                      <a:r>
                        <a:rPr lang="en-US">
                          <a:latin typeface="Times New Roman" panose="02020603050405020304" pitchFamily="18" charset="0"/>
                        </a:rPr>
                        <a:t>0.12</a:t>
                      </a:r>
                      <a:endParaRPr lang="en-US"/>
                    </a:p>
                  </a:txBody>
                  <a:tcPr anchor="b"/>
                </a:tc>
                <a:tc>
                  <a:txBody>
                    <a:bodyPr/>
                    <a:lstStyle/>
                    <a:p>
                      <a:pPr algn="r"/>
                      <a:r>
                        <a:rPr lang="en-US" dirty="0">
                          <a:latin typeface="Times New Roman" panose="02020603050405020304" pitchFamily="18" charset="0"/>
                        </a:rPr>
                        <a:t> </a:t>
                      </a:r>
                      <a:endParaRPr lang="en-US" dirty="0"/>
                    </a:p>
                  </a:txBody>
                  <a:tcPr anchor="b"/>
                </a:tc>
                <a:extLst>
                  <a:ext uri="{0D108BD9-81ED-4DB2-BD59-A6C34878D82A}">
                    <a16:rowId xmlns:a16="http://schemas.microsoft.com/office/drawing/2014/main" val="10008"/>
                  </a:ext>
                </a:extLst>
              </a:tr>
              <a:tr h="352577">
                <a:tc>
                  <a:txBody>
                    <a:bodyPr/>
                    <a:lstStyle/>
                    <a:p>
                      <a:endParaRPr lang="en-US"/>
                    </a:p>
                  </a:txBody>
                  <a:tcPr anchor="b"/>
                </a:tc>
                <a:tc>
                  <a:txBody>
                    <a:bodyPr/>
                    <a:lstStyle/>
                    <a:p>
                      <a:pPr algn="r"/>
                      <a:r>
                        <a:rPr lang="en-US">
                          <a:latin typeface="SWISS"/>
                        </a:rPr>
                        <a:t>3.53</a:t>
                      </a:r>
                      <a:endParaRPr lang="en-US"/>
                    </a:p>
                  </a:txBody>
                  <a:tcPr anchor="b"/>
                </a:tc>
                <a:tc>
                  <a:txBody>
                    <a:bodyPr/>
                    <a:lstStyle/>
                    <a:p>
                      <a:pPr algn="r"/>
                      <a:r>
                        <a:rPr lang="en-US">
                          <a:latin typeface="Times New Roman" panose="02020603050405020304" pitchFamily="18" charset="0"/>
                        </a:rPr>
                        <a:t>7.0%</a:t>
                      </a:r>
                      <a:endParaRPr lang="en-US"/>
                    </a:p>
                  </a:txBody>
                  <a:tcPr anchor="b"/>
                </a:tc>
                <a:tc>
                  <a:txBody>
                    <a:bodyPr/>
                    <a:lstStyle/>
                    <a:p>
                      <a:pPr algn="r"/>
                      <a:r>
                        <a:rPr lang="en-US">
                          <a:latin typeface="Times New Roman" panose="02020603050405020304" pitchFamily="18" charset="0"/>
                        </a:rPr>
                        <a:t>0.25</a:t>
                      </a:r>
                      <a:endParaRPr lang="en-US"/>
                    </a:p>
                  </a:txBody>
                  <a:tcPr anchor="b"/>
                </a:tc>
                <a:tc>
                  <a:txBody>
                    <a:bodyPr/>
                    <a:lstStyle/>
                    <a:p>
                      <a:pPr algn="r"/>
                      <a:r>
                        <a:rPr lang="en-US" dirty="0">
                          <a:latin typeface="Times New Roman" panose="02020603050405020304" pitchFamily="18" charset="0"/>
                        </a:rPr>
                        <a:t> </a:t>
                      </a:r>
                      <a:endParaRPr lang="en-US" dirty="0"/>
                    </a:p>
                  </a:txBody>
                  <a:tcPr anchor="b"/>
                </a:tc>
                <a:extLst>
                  <a:ext uri="{0D108BD9-81ED-4DB2-BD59-A6C34878D82A}">
                    <a16:rowId xmlns:a16="http://schemas.microsoft.com/office/drawing/2014/main" val="10009"/>
                  </a:ext>
                </a:extLst>
              </a:tr>
              <a:tr h="352577">
                <a:tc>
                  <a:txBody>
                    <a:bodyPr/>
                    <a:lstStyle/>
                    <a:p>
                      <a:endParaRPr lang="en-US"/>
                    </a:p>
                  </a:txBody>
                  <a:tcPr anchor="b"/>
                </a:tc>
                <a:tc>
                  <a:txBody>
                    <a:bodyPr/>
                    <a:lstStyle/>
                    <a:p>
                      <a:pPr algn="r"/>
                      <a:r>
                        <a:rPr lang="en-US">
                          <a:latin typeface="SWISS"/>
                        </a:rPr>
                        <a:t>3.28</a:t>
                      </a:r>
                      <a:endParaRPr lang="en-US"/>
                    </a:p>
                  </a:txBody>
                  <a:tcPr anchor="b"/>
                </a:tc>
                <a:tc>
                  <a:txBody>
                    <a:bodyPr/>
                    <a:lstStyle/>
                    <a:p>
                      <a:pPr algn="r"/>
                      <a:r>
                        <a:rPr lang="en-US">
                          <a:latin typeface="Times New Roman" panose="02020603050405020304" pitchFamily="18" charset="0"/>
                        </a:rPr>
                        <a:t>4.0%</a:t>
                      </a:r>
                      <a:endParaRPr lang="en-US"/>
                    </a:p>
                  </a:txBody>
                  <a:tcPr anchor="b"/>
                </a:tc>
                <a:tc>
                  <a:txBody>
                    <a:bodyPr/>
                    <a:lstStyle/>
                    <a:p>
                      <a:pPr algn="r"/>
                      <a:r>
                        <a:rPr lang="en-US">
                          <a:latin typeface="Times New Roman" panose="02020603050405020304" pitchFamily="18" charset="0"/>
                        </a:rPr>
                        <a:t>0.13</a:t>
                      </a:r>
                      <a:endParaRPr lang="en-US"/>
                    </a:p>
                  </a:txBody>
                  <a:tcPr anchor="b"/>
                </a:tc>
                <a:tc>
                  <a:txBody>
                    <a:bodyPr/>
                    <a:lstStyle/>
                    <a:p>
                      <a:pPr algn="r"/>
                      <a:r>
                        <a:rPr lang="en-US" dirty="0">
                          <a:latin typeface="Times New Roman" panose="02020603050405020304" pitchFamily="18" charset="0"/>
                        </a:rPr>
                        <a:t> </a:t>
                      </a:r>
                      <a:endParaRPr lang="en-US" dirty="0"/>
                    </a:p>
                  </a:txBody>
                  <a:tcPr anchor="b"/>
                </a:tc>
                <a:extLst>
                  <a:ext uri="{0D108BD9-81ED-4DB2-BD59-A6C34878D82A}">
                    <a16:rowId xmlns:a16="http://schemas.microsoft.com/office/drawing/2014/main" val="10010"/>
                  </a:ext>
                </a:extLst>
              </a:tr>
              <a:tr h="352577">
                <a:tc>
                  <a:txBody>
                    <a:bodyPr/>
                    <a:lstStyle/>
                    <a:p>
                      <a:endParaRPr lang="en-US"/>
                    </a:p>
                  </a:txBody>
                  <a:tcPr anchor="b"/>
                </a:tc>
                <a:tc>
                  <a:txBody>
                    <a:bodyPr/>
                    <a:lstStyle/>
                    <a:p>
                      <a:pPr algn="r"/>
                      <a:r>
                        <a:rPr lang="en-US" dirty="0" smtClean="0">
                          <a:latin typeface="SWISS"/>
                        </a:rPr>
                        <a:t>3.60</a:t>
                      </a:r>
                      <a:endParaRPr lang="en-US" dirty="0"/>
                    </a:p>
                  </a:txBody>
                  <a:tcPr anchor="b"/>
                </a:tc>
                <a:tc>
                  <a:txBody>
                    <a:bodyPr/>
                    <a:lstStyle/>
                    <a:p>
                      <a:pPr algn="r"/>
                      <a:r>
                        <a:rPr lang="en-US">
                          <a:latin typeface="Times New Roman" panose="02020603050405020304" pitchFamily="18" charset="0"/>
                        </a:rPr>
                        <a:t>18.0%</a:t>
                      </a:r>
                      <a:endParaRPr lang="en-US"/>
                    </a:p>
                  </a:txBody>
                  <a:tcPr anchor="b"/>
                </a:tc>
                <a:tc>
                  <a:txBody>
                    <a:bodyPr/>
                    <a:lstStyle/>
                    <a:p>
                      <a:pPr algn="r"/>
                      <a:r>
                        <a:rPr lang="en-US">
                          <a:latin typeface="Times New Roman" panose="02020603050405020304" pitchFamily="18" charset="0"/>
                        </a:rPr>
                        <a:t>0.65</a:t>
                      </a:r>
                      <a:endParaRPr lang="en-US"/>
                    </a:p>
                  </a:txBody>
                  <a:tcPr anchor="b"/>
                </a:tc>
                <a:tc>
                  <a:txBody>
                    <a:bodyPr/>
                    <a:lstStyle/>
                    <a:p>
                      <a:pPr algn="r"/>
                      <a:r>
                        <a:rPr lang="en-US" dirty="0">
                          <a:latin typeface="Times New Roman" panose="02020603050405020304" pitchFamily="18" charset="0"/>
                        </a:rPr>
                        <a:t> </a:t>
                      </a:r>
                      <a:endParaRPr lang="en-US" dirty="0"/>
                    </a:p>
                  </a:txBody>
                  <a:tcPr anchor="b"/>
                </a:tc>
                <a:extLst>
                  <a:ext uri="{0D108BD9-81ED-4DB2-BD59-A6C34878D82A}">
                    <a16:rowId xmlns:a16="http://schemas.microsoft.com/office/drawing/2014/main" val="10011"/>
                  </a:ext>
                </a:extLst>
              </a:tr>
              <a:tr h="352577">
                <a:tc>
                  <a:txBody>
                    <a:bodyPr/>
                    <a:lstStyle/>
                    <a:p>
                      <a:endParaRPr lang="en-US"/>
                    </a:p>
                  </a:txBody>
                  <a:tcPr anchor="b"/>
                </a:tc>
                <a:tc>
                  <a:txBody>
                    <a:bodyPr/>
                    <a:lstStyle/>
                    <a:p>
                      <a:pPr algn="r"/>
                      <a:r>
                        <a:rPr lang="en-US">
                          <a:latin typeface="SWISS"/>
                        </a:rPr>
                        <a:t>3.64</a:t>
                      </a:r>
                      <a:endParaRPr lang="en-US"/>
                    </a:p>
                  </a:txBody>
                  <a:tcPr anchor="b"/>
                </a:tc>
                <a:tc>
                  <a:txBody>
                    <a:bodyPr/>
                    <a:lstStyle/>
                    <a:p>
                      <a:pPr algn="r"/>
                      <a:r>
                        <a:rPr lang="en-US">
                          <a:latin typeface="Times New Roman" panose="02020603050405020304" pitchFamily="18" charset="0"/>
                        </a:rPr>
                        <a:t>14.0%</a:t>
                      </a:r>
                      <a:endParaRPr lang="en-US"/>
                    </a:p>
                  </a:txBody>
                  <a:tcPr anchor="b"/>
                </a:tc>
                <a:tc>
                  <a:txBody>
                    <a:bodyPr/>
                    <a:lstStyle/>
                    <a:p>
                      <a:pPr algn="r"/>
                      <a:r>
                        <a:rPr lang="en-US">
                          <a:latin typeface="Times New Roman" panose="02020603050405020304" pitchFamily="18" charset="0"/>
                        </a:rPr>
                        <a:t>0.51</a:t>
                      </a:r>
                      <a:endParaRPr lang="en-US"/>
                    </a:p>
                  </a:txBody>
                  <a:tcPr anchor="b"/>
                </a:tc>
                <a:tc>
                  <a:txBody>
                    <a:bodyPr/>
                    <a:lstStyle/>
                    <a:p>
                      <a:pPr algn="r"/>
                      <a:r>
                        <a:rPr lang="en-US" dirty="0">
                          <a:latin typeface="Times New Roman" panose="02020603050405020304" pitchFamily="18" charset="0"/>
                        </a:rPr>
                        <a:t> </a:t>
                      </a:r>
                      <a:endParaRPr lang="en-US" dirty="0"/>
                    </a:p>
                  </a:txBody>
                  <a:tcPr anchor="b"/>
                </a:tc>
                <a:extLst>
                  <a:ext uri="{0D108BD9-81ED-4DB2-BD59-A6C34878D82A}">
                    <a16:rowId xmlns:a16="http://schemas.microsoft.com/office/drawing/2014/main" val="10012"/>
                  </a:ext>
                </a:extLst>
              </a:tr>
              <a:tr h="352577">
                <a:tc>
                  <a:txBody>
                    <a:bodyPr/>
                    <a:lstStyle/>
                    <a:p>
                      <a:endParaRPr lang="en-US"/>
                    </a:p>
                  </a:txBody>
                  <a:tcPr anchor="b"/>
                </a:tc>
                <a:tc>
                  <a:txBody>
                    <a:bodyPr/>
                    <a:lstStyle/>
                    <a:p>
                      <a:pPr algn="r"/>
                      <a:r>
                        <a:rPr lang="en-US">
                          <a:latin typeface="SWISS"/>
                        </a:rPr>
                        <a:t>3.79</a:t>
                      </a:r>
                      <a:endParaRPr lang="en-US"/>
                    </a:p>
                  </a:txBody>
                  <a:tcPr anchor="b"/>
                </a:tc>
                <a:tc>
                  <a:txBody>
                    <a:bodyPr/>
                    <a:lstStyle/>
                    <a:p>
                      <a:pPr algn="r"/>
                      <a:r>
                        <a:rPr lang="en-US">
                          <a:latin typeface="Times New Roman" panose="02020603050405020304" pitchFamily="18" charset="0"/>
                        </a:rPr>
                        <a:t>12.0%</a:t>
                      </a:r>
                      <a:endParaRPr lang="en-US"/>
                    </a:p>
                  </a:txBody>
                  <a:tcPr anchor="b"/>
                </a:tc>
                <a:tc>
                  <a:txBody>
                    <a:bodyPr/>
                    <a:lstStyle/>
                    <a:p>
                      <a:pPr algn="r"/>
                      <a:r>
                        <a:rPr lang="en-US" dirty="0">
                          <a:latin typeface="Times New Roman" panose="02020603050405020304" pitchFamily="18" charset="0"/>
                        </a:rPr>
                        <a:t>0.45</a:t>
                      </a:r>
                      <a:endParaRPr lang="en-US" dirty="0"/>
                    </a:p>
                  </a:txBody>
                  <a:tcPr anchor="b"/>
                </a:tc>
                <a:tc>
                  <a:txBody>
                    <a:bodyPr/>
                    <a:lstStyle/>
                    <a:p>
                      <a:pPr algn="r"/>
                      <a:r>
                        <a:rPr lang="en-US" smtClean="0">
                          <a:solidFill>
                            <a:srgbClr val="FF0000"/>
                          </a:solidFill>
                          <a:latin typeface="Times New Roman" panose="02020603050405020304" pitchFamily="18" charset="0"/>
                        </a:rPr>
                        <a:t>$3.96</a:t>
                      </a:r>
                      <a:endParaRPr lang="en-US" dirty="0">
                        <a:solidFill>
                          <a:srgbClr val="FF0000"/>
                        </a:solidFill>
                      </a:endParaRPr>
                    </a:p>
                  </a:txBody>
                  <a:tcPr anchor="b"/>
                </a:tc>
                <a:extLst>
                  <a:ext uri="{0D108BD9-81ED-4DB2-BD59-A6C34878D82A}">
                    <a16:rowId xmlns:a16="http://schemas.microsoft.com/office/drawing/2014/main" val="10013"/>
                  </a:ext>
                </a:extLst>
              </a:tr>
              <a:tr h="352577">
                <a:tc>
                  <a:txBody>
                    <a:bodyPr/>
                    <a:lstStyle/>
                    <a:p>
                      <a:endParaRPr lang="en-US"/>
                    </a:p>
                  </a:txBody>
                  <a:tcPr anchor="b"/>
                </a:tc>
                <a:tc>
                  <a:txBody>
                    <a:bodyPr/>
                    <a:lstStyle/>
                    <a:p>
                      <a:pPr algn="r"/>
                      <a:endParaRPr lang="en-US" dirty="0"/>
                    </a:p>
                  </a:txBody>
                  <a:tcPr anchor="b"/>
                </a:tc>
                <a:tc>
                  <a:txBody>
                    <a:bodyPr/>
                    <a:lstStyle/>
                    <a:p>
                      <a:pPr algn="r"/>
                      <a:endParaRPr lang="en-US"/>
                    </a:p>
                  </a:txBody>
                  <a:tcPr anchor="b"/>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 (1) * (2)</a:t>
                      </a:r>
                      <a:endParaRPr lang="en-US" dirty="0"/>
                    </a:p>
                  </a:txBody>
                  <a:tcPr anchor="b"/>
                </a:tc>
                <a:tc>
                  <a:txBody>
                    <a:bodyPr/>
                    <a:lstStyle/>
                    <a:p>
                      <a:pPr algn="r"/>
                      <a:r>
                        <a:rPr lang="en-US" dirty="0" smtClean="0"/>
                        <a:t>= Sum of (3)</a:t>
                      </a:r>
                      <a:endParaRPr lang="en-US" dirty="0"/>
                    </a:p>
                  </a:txBody>
                  <a:tcPr anchor="b"/>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047554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415" y="367990"/>
            <a:ext cx="9846797" cy="1232210"/>
          </a:xfrm>
        </p:spPr>
        <p:txBody>
          <a:bodyPr>
            <a:normAutofit/>
          </a:bodyPr>
          <a:lstStyle/>
          <a:p>
            <a:r>
              <a:rPr lang="en-US" sz="3200" dirty="0" smtClean="0">
                <a:solidFill>
                  <a:srgbClr val="C00000"/>
                </a:solidFill>
              </a:rPr>
              <a:t>2014 8-Year Average CRD Price—Page 6</a:t>
            </a:r>
            <a:endParaRPr lang="en-US" sz="3200" dirty="0">
              <a:solidFill>
                <a:srgbClr val="C00000"/>
              </a:solidFill>
            </a:endParaRPr>
          </a:p>
        </p:txBody>
      </p:sp>
      <p:graphicFrame>
        <p:nvGraphicFramePr>
          <p:cNvPr id="5" name="Content Placeholder 4"/>
          <p:cNvGraphicFramePr>
            <a:graphicFrameLocks noGrp="1"/>
          </p:cNvGraphicFramePr>
          <p:nvPr>
            <p:ph idx="1"/>
            <p:extLst/>
          </p:nvPr>
        </p:nvGraphicFramePr>
        <p:xfrm>
          <a:off x="1751012" y="1774057"/>
          <a:ext cx="9144002" cy="4603239"/>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val="20000"/>
                    </a:ext>
                  </a:extLst>
                </a:gridCol>
                <a:gridCol w="1306286">
                  <a:extLst>
                    <a:ext uri="{9D8B030D-6E8A-4147-A177-3AD203B41FA5}">
                      <a16:colId xmlns:a16="http://schemas.microsoft.com/office/drawing/2014/main" val="20001"/>
                    </a:ext>
                  </a:extLst>
                </a:gridCol>
                <a:gridCol w="1306286">
                  <a:extLst>
                    <a:ext uri="{9D8B030D-6E8A-4147-A177-3AD203B41FA5}">
                      <a16:colId xmlns:a16="http://schemas.microsoft.com/office/drawing/2014/main" val="20002"/>
                    </a:ext>
                  </a:extLst>
                </a:gridCol>
                <a:gridCol w="1306286">
                  <a:extLst>
                    <a:ext uri="{9D8B030D-6E8A-4147-A177-3AD203B41FA5}">
                      <a16:colId xmlns:a16="http://schemas.microsoft.com/office/drawing/2014/main" val="20003"/>
                    </a:ext>
                  </a:extLst>
                </a:gridCol>
                <a:gridCol w="1306286">
                  <a:extLst>
                    <a:ext uri="{9D8B030D-6E8A-4147-A177-3AD203B41FA5}">
                      <a16:colId xmlns:a16="http://schemas.microsoft.com/office/drawing/2014/main" val="20004"/>
                    </a:ext>
                  </a:extLst>
                </a:gridCol>
                <a:gridCol w="1306286">
                  <a:extLst>
                    <a:ext uri="{9D8B030D-6E8A-4147-A177-3AD203B41FA5}">
                      <a16:colId xmlns:a16="http://schemas.microsoft.com/office/drawing/2014/main" val="20005"/>
                    </a:ext>
                  </a:extLst>
                </a:gridCol>
                <a:gridCol w="1306286">
                  <a:extLst>
                    <a:ext uri="{9D8B030D-6E8A-4147-A177-3AD203B41FA5}">
                      <a16:colId xmlns:a16="http://schemas.microsoft.com/office/drawing/2014/main" val="20006"/>
                    </a:ext>
                  </a:extLst>
                </a:gridCol>
              </a:tblGrid>
              <a:tr h="3692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rPr>
                        <a:t> </a:t>
                      </a:r>
                      <a:r>
                        <a:rPr lang="en-US" dirty="0" smtClean="0">
                          <a:latin typeface="SWISS"/>
                        </a:rPr>
                        <a:t>Sample District</a:t>
                      </a:r>
                      <a:endParaRPr lang="en-US" dirty="0" smtClean="0"/>
                    </a:p>
                  </a:txBody>
                  <a:tcPr anchor="b"/>
                </a:tc>
                <a:tc>
                  <a:txBody>
                    <a:bodyPr/>
                    <a:lstStyle/>
                    <a:p>
                      <a:pPr algn="ctr"/>
                      <a:r>
                        <a:rPr lang="en-US" smtClean="0"/>
                        <a:t>$/</a:t>
                      </a:r>
                      <a:r>
                        <a:rPr lang="en-US" dirty="0" smtClean="0"/>
                        <a:t>Ton</a:t>
                      </a:r>
                      <a:endParaRPr lang="en-US" dirty="0"/>
                    </a:p>
                  </a:txBody>
                  <a:tcPr anchor="b"/>
                </a:tc>
                <a:tc>
                  <a:txBody>
                    <a:bodyPr/>
                    <a:lstStyle/>
                    <a:p>
                      <a:pPr algn="ctr"/>
                      <a:r>
                        <a:rPr lang="en-US" smtClean="0"/>
                        <a:t>$/</a:t>
                      </a:r>
                      <a:r>
                        <a:rPr lang="en-US" dirty="0" smtClean="0"/>
                        <a:t>Lb.</a:t>
                      </a:r>
                      <a:endParaRPr lang="en-US" dirty="0"/>
                    </a:p>
                  </a:txBody>
                  <a:tcPr anchor="b"/>
                </a:tc>
                <a:tc>
                  <a:txBody>
                    <a:bodyPr/>
                    <a:lstStyle/>
                    <a:p>
                      <a:pPr algn="ctr"/>
                      <a:r>
                        <a:rPr lang="en-US" smtClean="0"/>
                        <a:t>$/</a:t>
                      </a:r>
                      <a:r>
                        <a:rPr lang="en-US" dirty="0" smtClean="0"/>
                        <a:t>Bu.</a:t>
                      </a:r>
                      <a:endParaRPr lang="en-US" dirty="0"/>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mtClean="0"/>
                        <a:t>$/</a:t>
                      </a:r>
                      <a:r>
                        <a:rPr lang="en-US" dirty="0" smtClean="0"/>
                        <a:t>Bu.</a:t>
                      </a:r>
                    </a:p>
                  </a:txBody>
                  <a:tcPr anchor="b"/>
                </a:tc>
                <a:tc>
                  <a:txBody>
                    <a:bodyPr/>
                    <a:lstStyle/>
                    <a:p>
                      <a:pPr algn="ctr"/>
                      <a:r>
                        <a:rPr lang="en-US" smtClean="0"/>
                        <a:t>$/</a:t>
                      </a:r>
                      <a:r>
                        <a:rPr lang="en-US" dirty="0" smtClean="0"/>
                        <a:t>Bu.</a:t>
                      </a:r>
                      <a:endParaRPr lang="en-US" dirty="0"/>
                    </a:p>
                  </a:txBody>
                  <a:tcPr anchor="b"/>
                </a:tc>
                <a:tc>
                  <a:txBody>
                    <a:bodyPr/>
                    <a:lstStyle/>
                    <a:p>
                      <a:pPr algn="ctr"/>
                      <a:r>
                        <a:rPr lang="en-US" smtClean="0"/>
                        <a:t>$/</a:t>
                      </a:r>
                      <a:r>
                        <a:rPr lang="en-US" dirty="0" smtClean="0"/>
                        <a:t>Bu.</a:t>
                      </a:r>
                      <a:endParaRPr lang="en-US" dirty="0"/>
                    </a:p>
                  </a:txBody>
                  <a:tcPr anchor="b"/>
                </a:tc>
                <a:extLst>
                  <a:ext uri="{0D108BD9-81ED-4DB2-BD59-A6C34878D82A}">
                    <a16:rowId xmlns:a16="http://schemas.microsoft.com/office/drawing/2014/main" val="10000"/>
                  </a:ext>
                </a:extLst>
              </a:tr>
              <a:tr h="369231">
                <a:tc>
                  <a:txBody>
                    <a:bodyPr/>
                    <a:lstStyle/>
                    <a:p>
                      <a:pPr algn="r"/>
                      <a:r>
                        <a:rPr lang="en-US" dirty="0" smtClean="0">
                          <a:latin typeface="Times New Roman" panose="02020603050405020304" pitchFamily="18" charset="0"/>
                        </a:rPr>
                        <a:t>Year</a:t>
                      </a:r>
                      <a:endParaRPr lang="en-US" dirty="0"/>
                    </a:p>
                  </a:txBody>
                  <a:tcPr anchor="b"/>
                </a:tc>
                <a:tc>
                  <a:txBody>
                    <a:bodyPr/>
                    <a:lstStyle/>
                    <a:p>
                      <a:pPr algn="r"/>
                      <a:r>
                        <a:rPr lang="en-US" dirty="0" smtClean="0">
                          <a:latin typeface="Times New Roman" panose="02020603050405020304" pitchFamily="18" charset="0"/>
                        </a:rPr>
                        <a:t>Alfalfa</a:t>
                      </a:r>
                      <a:r>
                        <a:rPr lang="en-US" dirty="0">
                          <a:latin typeface="Times New Roman" panose="02020603050405020304" pitchFamily="18" charset="0"/>
                        </a:rPr>
                        <a:t> </a:t>
                      </a:r>
                      <a:endParaRPr lang="en-US" dirty="0"/>
                    </a:p>
                  </a:txBody>
                  <a:tcPr anchor="b"/>
                </a:tc>
                <a:tc>
                  <a:txBody>
                    <a:bodyPr/>
                    <a:lstStyle/>
                    <a:p>
                      <a:pPr algn="r"/>
                      <a:r>
                        <a:rPr lang="en-US" dirty="0" smtClean="0"/>
                        <a:t>Sunflower</a:t>
                      </a:r>
                    </a:p>
                  </a:txBody>
                  <a:tcPr anchor="b"/>
                </a:tc>
                <a:tc>
                  <a:txBody>
                    <a:bodyPr/>
                    <a:lstStyle/>
                    <a:p>
                      <a:pPr algn="r"/>
                      <a:r>
                        <a:rPr lang="en-US" dirty="0" smtClean="0"/>
                        <a:t>Wheat</a:t>
                      </a:r>
                      <a:endParaRPr lang="en-US" dirty="0"/>
                    </a:p>
                  </a:txBody>
                  <a:tcPr anchor="b"/>
                </a:tc>
                <a:tc>
                  <a:txBody>
                    <a:bodyPr/>
                    <a:lstStyle/>
                    <a:p>
                      <a:pPr algn="r"/>
                      <a:r>
                        <a:rPr lang="en-US" dirty="0" smtClean="0">
                          <a:latin typeface="Times New Roman" panose="02020603050405020304" pitchFamily="18" charset="0"/>
                        </a:rPr>
                        <a:t>Sorghum</a:t>
                      </a:r>
                      <a:endParaRPr lang="en-US" dirty="0"/>
                    </a:p>
                  </a:txBody>
                  <a:tcPr anchor="b"/>
                </a:tc>
                <a:tc>
                  <a:txBody>
                    <a:bodyPr/>
                    <a:lstStyle/>
                    <a:p>
                      <a:pPr algn="r"/>
                      <a:r>
                        <a:rPr lang="en-US" dirty="0" smtClean="0">
                          <a:latin typeface="Times New Roman" panose="02020603050405020304" pitchFamily="18" charset="0"/>
                        </a:rPr>
                        <a:t>Corn</a:t>
                      </a:r>
                      <a:endParaRPr lang="en-US" dirty="0"/>
                    </a:p>
                  </a:txBody>
                  <a:tcPr anchor="b"/>
                </a:tc>
                <a:tc>
                  <a:txBody>
                    <a:bodyPr/>
                    <a:lstStyle/>
                    <a:p>
                      <a:pPr algn="r"/>
                      <a:r>
                        <a:rPr lang="en-US" dirty="0" smtClean="0">
                          <a:latin typeface="Times New Roman" panose="02020603050405020304" pitchFamily="18" charset="0"/>
                        </a:rPr>
                        <a:t>Soybeans</a:t>
                      </a:r>
                      <a:endParaRPr lang="en-US" dirty="0"/>
                    </a:p>
                  </a:txBody>
                  <a:tcPr anchor="b"/>
                </a:tc>
                <a:extLst>
                  <a:ext uri="{0D108BD9-81ED-4DB2-BD59-A6C34878D82A}">
                    <a16:rowId xmlns:a16="http://schemas.microsoft.com/office/drawing/2014/main" val="10001"/>
                  </a:ext>
                </a:extLst>
              </a:tr>
              <a:tr h="369231">
                <a:tc>
                  <a:txBody>
                    <a:bodyPr/>
                    <a:lstStyle/>
                    <a:p>
                      <a:pPr algn="r"/>
                      <a:r>
                        <a:rPr lang="en-US" dirty="0">
                          <a:latin typeface="Times New Roman" panose="02020603050405020304" pitchFamily="18" charset="0"/>
                        </a:rPr>
                        <a:t>2014</a:t>
                      </a:r>
                      <a:endParaRPr lang="en-US" dirty="0"/>
                    </a:p>
                  </a:txBody>
                  <a:tcPr anchor="b"/>
                </a:tc>
                <a:tc>
                  <a:txBody>
                    <a:bodyPr/>
                    <a:lstStyle/>
                    <a:p>
                      <a:pPr algn="r"/>
                      <a:r>
                        <a:rPr lang="en-US" smtClean="0">
                          <a:latin typeface="Times New Roman" panose="02020603050405020304" pitchFamily="18" charset="0"/>
                        </a:rPr>
                        <a:t>$174.64</a:t>
                      </a:r>
                      <a:endParaRPr lang="en-US" dirty="0"/>
                    </a:p>
                  </a:txBody>
                  <a:tcPr anchor="b"/>
                </a:tc>
                <a:tc>
                  <a:txBody>
                    <a:bodyPr/>
                    <a:lstStyle/>
                    <a:p>
                      <a:pPr algn="r"/>
                      <a:r>
                        <a:rPr lang="en-US" smtClean="0">
                          <a:latin typeface="Times New Roman" panose="02020603050405020304" pitchFamily="18" charset="0"/>
                        </a:rPr>
                        <a:t>$0.227</a:t>
                      </a:r>
                      <a:endParaRPr lang="en-US" dirty="0"/>
                    </a:p>
                  </a:txBody>
                  <a:tcPr anchor="b"/>
                </a:tc>
                <a:tc>
                  <a:txBody>
                    <a:bodyPr/>
                    <a:lstStyle/>
                    <a:p>
                      <a:pPr algn="r"/>
                      <a:r>
                        <a:rPr lang="en-US" smtClean="0">
                          <a:latin typeface="Times New Roman" panose="02020603050405020304" pitchFamily="18" charset="0"/>
                        </a:rPr>
                        <a:t>$6.22</a:t>
                      </a:r>
                      <a:endParaRPr lang="en-US" dirty="0"/>
                    </a:p>
                  </a:txBody>
                  <a:tcPr anchor="b"/>
                </a:tc>
                <a:tc>
                  <a:txBody>
                    <a:bodyPr/>
                    <a:lstStyle/>
                    <a:p>
                      <a:pPr algn="r"/>
                      <a:r>
                        <a:rPr lang="en-US" smtClean="0">
                          <a:latin typeface="Times New Roman" panose="02020603050405020304" pitchFamily="18" charset="0"/>
                        </a:rPr>
                        <a:t>$7.04</a:t>
                      </a:r>
                      <a:endParaRPr lang="en-US" dirty="0"/>
                    </a:p>
                  </a:txBody>
                  <a:tcPr anchor="b"/>
                </a:tc>
                <a:tc>
                  <a:txBody>
                    <a:bodyPr/>
                    <a:lstStyle/>
                    <a:p>
                      <a:pPr algn="r"/>
                      <a:r>
                        <a:rPr lang="en-US" smtClean="0">
                          <a:solidFill>
                            <a:srgbClr val="FF0000"/>
                          </a:solidFill>
                          <a:latin typeface="Times New Roman" panose="02020603050405020304" pitchFamily="18" charset="0"/>
                        </a:rPr>
                        <a:t>$3.96</a:t>
                      </a:r>
                      <a:endParaRPr lang="en-US" dirty="0">
                        <a:solidFill>
                          <a:srgbClr val="FF0000"/>
                        </a:solidFill>
                      </a:endParaRPr>
                    </a:p>
                  </a:txBody>
                  <a:tcPr anchor="b"/>
                </a:tc>
                <a:tc>
                  <a:txBody>
                    <a:bodyPr/>
                    <a:lstStyle/>
                    <a:p>
                      <a:pPr algn="r"/>
                      <a:r>
                        <a:rPr lang="en-US" smtClean="0">
                          <a:latin typeface="Times New Roman" panose="02020603050405020304" pitchFamily="18" charset="0"/>
                        </a:rPr>
                        <a:t>$10.48</a:t>
                      </a:r>
                      <a:endParaRPr lang="en-US" dirty="0"/>
                    </a:p>
                  </a:txBody>
                  <a:tcPr anchor="b"/>
                </a:tc>
                <a:extLst>
                  <a:ext uri="{0D108BD9-81ED-4DB2-BD59-A6C34878D82A}">
                    <a16:rowId xmlns:a16="http://schemas.microsoft.com/office/drawing/2014/main" val="10002"/>
                  </a:ext>
                </a:extLst>
              </a:tr>
              <a:tr h="369231">
                <a:tc>
                  <a:txBody>
                    <a:bodyPr/>
                    <a:lstStyle/>
                    <a:p>
                      <a:pPr algn="r"/>
                      <a:r>
                        <a:rPr lang="en-US" dirty="0">
                          <a:latin typeface="Times New Roman" panose="02020603050405020304" pitchFamily="18" charset="0"/>
                        </a:rPr>
                        <a:t>2013</a:t>
                      </a:r>
                      <a:endParaRPr lang="en-US" dirty="0"/>
                    </a:p>
                  </a:txBody>
                  <a:tcPr anchor="b"/>
                </a:tc>
                <a:tc>
                  <a:txBody>
                    <a:bodyPr/>
                    <a:lstStyle/>
                    <a:p>
                      <a:pPr algn="r"/>
                      <a:r>
                        <a:rPr lang="en-US" smtClean="0">
                          <a:latin typeface="Times New Roman" panose="02020603050405020304" pitchFamily="18" charset="0"/>
                        </a:rPr>
                        <a:t>$216.63</a:t>
                      </a:r>
                      <a:endParaRPr lang="en-US" dirty="0"/>
                    </a:p>
                  </a:txBody>
                  <a:tcPr anchor="b"/>
                </a:tc>
                <a:tc>
                  <a:txBody>
                    <a:bodyPr/>
                    <a:lstStyle/>
                    <a:p>
                      <a:pPr algn="r"/>
                      <a:r>
                        <a:rPr lang="en-US" smtClean="0">
                          <a:latin typeface="Times New Roman" panose="02020603050405020304" pitchFamily="18" charset="0"/>
                        </a:rPr>
                        <a:t>$0.245</a:t>
                      </a:r>
                      <a:endParaRPr lang="en-US" dirty="0"/>
                    </a:p>
                  </a:txBody>
                  <a:tcPr anchor="b"/>
                </a:tc>
                <a:tc>
                  <a:txBody>
                    <a:bodyPr/>
                    <a:lstStyle/>
                    <a:p>
                      <a:pPr algn="r"/>
                      <a:r>
                        <a:rPr lang="en-US" smtClean="0">
                          <a:latin typeface="Times New Roman" panose="02020603050405020304" pitchFamily="18" charset="0"/>
                        </a:rPr>
                        <a:t>$7.04</a:t>
                      </a:r>
                      <a:endParaRPr lang="en-US" dirty="0"/>
                    </a:p>
                  </a:txBody>
                  <a:tcPr anchor="b"/>
                </a:tc>
                <a:tc>
                  <a:txBody>
                    <a:bodyPr/>
                    <a:lstStyle/>
                    <a:p>
                      <a:pPr algn="r"/>
                      <a:r>
                        <a:rPr lang="en-US" smtClean="0">
                          <a:latin typeface="Times New Roman" panose="02020603050405020304" pitchFamily="18" charset="0"/>
                        </a:rPr>
                        <a:t>$5.31</a:t>
                      </a:r>
                      <a:endParaRPr lang="en-US" dirty="0"/>
                    </a:p>
                  </a:txBody>
                  <a:tcPr anchor="b"/>
                </a:tc>
                <a:tc>
                  <a:txBody>
                    <a:bodyPr/>
                    <a:lstStyle/>
                    <a:p>
                      <a:pPr algn="r"/>
                      <a:r>
                        <a:rPr lang="en-US" smtClean="0">
                          <a:latin typeface="Times New Roman" panose="02020603050405020304" pitchFamily="18" charset="0"/>
                        </a:rPr>
                        <a:t>$5.64</a:t>
                      </a:r>
                      <a:endParaRPr lang="en-US" dirty="0"/>
                    </a:p>
                  </a:txBody>
                  <a:tcPr anchor="b"/>
                </a:tc>
                <a:tc>
                  <a:txBody>
                    <a:bodyPr/>
                    <a:lstStyle/>
                    <a:p>
                      <a:pPr algn="r"/>
                      <a:r>
                        <a:rPr lang="en-US" smtClean="0">
                          <a:latin typeface="Times New Roman" panose="02020603050405020304" pitchFamily="18" charset="0"/>
                        </a:rPr>
                        <a:t>$12.80</a:t>
                      </a:r>
                      <a:endParaRPr lang="en-US" dirty="0"/>
                    </a:p>
                  </a:txBody>
                  <a:tcPr anchor="b"/>
                </a:tc>
                <a:extLst>
                  <a:ext uri="{0D108BD9-81ED-4DB2-BD59-A6C34878D82A}">
                    <a16:rowId xmlns:a16="http://schemas.microsoft.com/office/drawing/2014/main" val="10003"/>
                  </a:ext>
                </a:extLst>
              </a:tr>
              <a:tr h="369231">
                <a:tc>
                  <a:txBody>
                    <a:bodyPr/>
                    <a:lstStyle/>
                    <a:p>
                      <a:pPr algn="r"/>
                      <a:r>
                        <a:rPr lang="en-US" dirty="0">
                          <a:latin typeface="Times New Roman" panose="02020603050405020304" pitchFamily="18" charset="0"/>
                        </a:rPr>
                        <a:t>2012</a:t>
                      </a:r>
                      <a:endParaRPr lang="en-US" dirty="0"/>
                    </a:p>
                  </a:txBody>
                  <a:tcPr anchor="b"/>
                </a:tc>
                <a:tc>
                  <a:txBody>
                    <a:bodyPr/>
                    <a:lstStyle/>
                    <a:p>
                      <a:pPr algn="r"/>
                      <a:r>
                        <a:rPr lang="en-US" smtClean="0">
                          <a:latin typeface="Times New Roman" panose="02020603050405020304" pitchFamily="18" charset="0"/>
                        </a:rPr>
                        <a:t>$219.10</a:t>
                      </a:r>
                      <a:endParaRPr lang="en-US" dirty="0"/>
                    </a:p>
                  </a:txBody>
                  <a:tcPr anchor="b"/>
                </a:tc>
                <a:tc>
                  <a:txBody>
                    <a:bodyPr/>
                    <a:lstStyle/>
                    <a:p>
                      <a:pPr algn="r"/>
                      <a:r>
                        <a:rPr lang="en-US" smtClean="0">
                          <a:latin typeface="Times New Roman" panose="02020603050405020304" pitchFamily="18" charset="0"/>
                        </a:rPr>
                        <a:t>$0.295</a:t>
                      </a:r>
                      <a:endParaRPr lang="en-US" dirty="0"/>
                    </a:p>
                  </a:txBody>
                  <a:tcPr anchor="b"/>
                </a:tc>
                <a:tc>
                  <a:txBody>
                    <a:bodyPr/>
                    <a:lstStyle/>
                    <a:p>
                      <a:pPr algn="r"/>
                      <a:r>
                        <a:rPr lang="en-US" smtClean="0">
                          <a:latin typeface="Times New Roman" panose="02020603050405020304" pitchFamily="18" charset="0"/>
                        </a:rPr>
                        <a:t>$7.33</a:t>
                      </a:r>
                      <a:endParaRPr lang="en-US" dirty="0"/>
                    </a:p>
                  </a:txBody>
                  <a:tcPr anchor="b"/>
                </a:tc>
                <a:tc>
                  <a:txBody>
                    <a:bodyPr/>
                    <a:lstStyle/>
                    <a:p>
                      <a:pPr algn="r"/>
                      <a:r>
                        <a:rPr lang="en-US" smtClean="0">
                          <a:latin typeface="Times New Roman" panose="02020603050405020304" pitchFamily="18" charset="0"/>
                        </a:rPr>
                        <a:t>$6.40</a:t>
                      </a:r>
                      <a:endParaRPr lang="en-US" dirty="0"/>
                    </a:p>
                  </a:txBody>
                  <a:tcPr anchor="b"/>
                </a:tc>
                <a:tc>
                  <a:txBody>
                    <a:bodyPr/>
                    <a:lstStyle/>
                    <a:p>
                      <a:pPr algn="r"/>
                      <a:r>
                        <a:rPr lang="en-US" smtClean="0">
                          <a:latin typeface="Times New Roman" panose="02020603050405020304" pitchFamily="18" charset="0"/>
                        </a:rPr>
                        <a:t>$6.66</a:t>
                      </a:r>
                      <a:endParaRPr lang="en-US" dirty="0"/>
                    </a:p>
                  </a:txBody>
                  <a:tcPr anchor="b"/>
                </a:tc>
                <a:tc>
                  <a:txBody>
                    <a:bodyPr/>
                    <a:lstStyle/>
                    <a:p>
                      <a:pPr algn="r"/>
                      <a:r>
                        <a:rPr lang="en-US" smtClean="0">
                          <a:latin typeface="Times New Roman" panose="02020603050405020304" pitchFamily="18" charset="0"/>
                        </a:rPr>
                        <a:t>$13.13</a:t>
                      </a:r>
                      <a:endParaRPr lang="en-US" dirty="0"/>
                    </a:p>
                  </a:txBody>
                  <a:tcPr anchor="b"/>
                </a:tc>
                <a:extLst>
                  <a:ext uri="{0D108BD9-81ED-4DB2-BD59-A6C34878D82A}">
                    <a16:rowId xmlns:a16="http://schemas.microsoft.com/office/drawing/2014/main" val="10004"/>
                  </a:ext>
                </a:extLst>
              </a:tr>
              <a:tr h="369231">
                <a:tc>
                  <a:txBody>
                    <a:bodyPr/>
                    <a:lstStyle/>
                    <a:p>
                      <a:pPr algn="r"/>
                      <a:r>
                        <a:rPr lang="en-US" dirty="0">
                          <a:latin typeface="Times New Roman" panose="02020603050405020304" pitchFamily="18" charset="0"/>
                        </a:rPr>
                        <a:t>2011</a:t>
                      </a:r>
                      <a:endParaRPr lang="en-US" dirty="0"/>
                    </a:p>
                  </a:txBody>
                  <a:tcPr anchor="b"/>
                </a:tc>
                <a:tc>
                  <a:txBody>
                    <a:bodyPr/>
                    <a:lstStyle/>
                    <a:p>
                      <a:pPr algn="r"/>
                      <a:r>
                        <a:rPr lang="en-US" smtClean="0">
                          <a:latin typeface="Times New Roman" panose="02020603050405020304" pitchFamily="18" charset="0"/>
                        </a:rPr>
                        <a:t>$168.60</a:t>
                      </a:r>
                      <a:endParaRPr lang="en-US" dirty="0"/>
                    </a:p>
                  </a:txBody>
                  <a:tcPr anchor="b"/>
                </a:tc>
                <a:tc>
                  <a:txBody>
                    <a:bodyPr/>
                    <a:lstStyle/>
                    <a:p>
                      <a:pPr algn="r"/>
                      <a:r>
                        <a:rPr lang="en-US" smtClean="0">
                          <a:latin typeface="Times New Roman" panose="02020603050405020304" pitchFamily="18" charset="0"/>
                        </a:rPr>
                        <a:t>$0.310</a:t>
                      </a:r>
                      <a:endParaRPr lang="en-US" dirty="0"/>
                    </a:p>
                  </a:txBody>
                  <a:tcPr anchor="b"/>
                </a:tc>
                <a:tc>
                  <a:txBody>
                    <a:bodyPr/>
                    <a:lstStyle/>
                    <a:p>
                      <a:pPr algn="r"/>
                      <a:r>
                        <a:rPr lang="en-US" smtClean="0">
                          <a:latin typeface="Times New Roman" panose="02020603050405020304" pitchFamily="18" charset="0"/>
                        </a:rPr>
                        <a:t>$7.10</a:t>
                      </a:r>
                      <a:endParaRPr lang="en-US" dirty="0"/>
                    </a:p>
                  </a:txBody>
                  <a:tcPr anchor="b"/>
                </a:tc>
                <a:tc>
                  <a:txBody>
                    <a:bodyPr/>
                    <a:lstStyle/>
                    <a:p>
                      <a:pPr algn="r"/>
                      <a:r>
                        <a:rPr lang="en-US" smtClean="0">
                          <a:latin typeface="Times New Roman" panose="02020603050405020304" pitchFamily="18" charset="0"/>
                        </a:rPr>
                        <a:t>$5.86</a:t>
                      </a:r>
                      <a:endParaRPr lang="en-US" dirty="0"/>
                    </a:p>
                  </a:txBody>
                  <a:tcPr anchor="b"/>
                </a:tc>
                <a:tc>
                  <a:txBody>
                    <a:bodyPr/>
                    <a:lstStyle/>
                    <a:p>
                      <a:pPr algn="r"/>
                      <a:r>
                        <a:rPr lang="en-US" smtClean="0">
                          <a:latin typeface="Times New Roman" panose="02020603050405020304" pitchFamily="18" charset="0"/>
                        </a:rPr>
                        <a:t>$5.88</a:t>
                      </a:r>
                      <a:endParaRPr lang="en-US" dirty="0"/>
                    </a:p>
                  </a:txBody>
                  <a:tcPr anchor="b"/>
                </a:tc>
                <a:tc>
                  <a:txBody>
                    <a:bodyPr/>
                    <a:lstStyle/>
                    <a:p>
                      <a:pPr algn="r"/>
                      <a:r>
                        <a:rPr lang="en-US" smtClean="0">
                          <a:latin typeface="Times New Roman" panose="02020603050405020304" pitchFamily="18" charset="0"/>
                        </a:rPr>
                        <a:t>$11.43</a:t>
                      </a:r>
                      <a:endParaRPr lang="en-US" dirty="0"/>
                    </a:p>
                  </a:txBody>
                  <a:tcPr anchor="b"/>
                </a:tc>
                <a:extLst>
                  <a:ext uri="{0D108BD9-81ED-4DB2-BD59-A6C34878D82A}">
                    <a16:rowId xmlns:a16="http://schemas.microsoft.com/office/drawing/2014/main" val="10005"/>
                  </a:ext>
                </a:extLst>
              </a:tr>
              <a:tr h="369231">
                <a:tc>
                  <a:txBody>
                    <a:bodyPr/>
                    <a:lstStyle/>
                    <a:p>
                      <a:pPr algn="r"/>
                      <a:r>
                        <a:rPr lang="en-US" dirty="0">
                          <a:latin typeface="Times New Roman" panose="02020603050405020304" pitchFamily="18" charset="0"/>
                        </a:rPr>
                        <a:t>2010</a:t>
                      </a:r>
                      <a:endParaRPr lang="en-US" dirty="0"/>
                    </a:p>
                  </a:txBody>
                  <a:tcPr anchor="b"/>
                </a:tc>
                <a:tc>
                  <a:txBody>
                    <a:bodyPr/>
                    <a:lstStyle/>
                    <a:p>
                      <a:pPr algn="r"/>
                      <a:r>
                        <a:rPr lang="en-US" smtClean="0">
                          <a:latin typeface="Times New Roman" panose="02020603050405020304" pitchFamily="18" charset="0"/>
                        </a:rPr>
                        <a:t>$111.36</a:t>
                      </a:r>
                      <a:endParaRPr lang="en-US" dirty="0"/>
                    </a:p>
                  </a:txBody>
                  <a:tcPr anchor="b"/>
                </a:tc>
                <a:tc>
                  <a:txBody>
                    <a:bodyPr/>
                    <a:lstStyle/>
                    <a:p>
                      <a:pPr algn="r"/>
                      <a:r>
                        <a:rPr lang="en-US" smtClean="0">
                          <a:latin typeface="Times New Roman" panose="02020603050405020304" pitchFamily="18" charset="0"/>
                        </a:rPr>
                        <a:t>$0.139</a:t>
                      </a:r>
                      <a:endParaRPr lang="en-US" dirty="0"/>
                    </a:p>
                  </a:txBody>
                  <a:tcPr anchor="b"/>
                </a:tc>
                <a:tc>
                  <a:txBody>
                    <a:bodyPr/>
                    <a:lstStyle/>
                    <a:p>
                      <a:pPr algn="r"/>
                      <a:r>
                        <a:rPr lang="en-US" smtClean="0">
                          <a:latin typeface="Times New Roman" panose="02020603050405020304" pitchFamily="18" charset="0"/>
                        </a:rPr>
                        <a:t>$4.95</a:t>
                      </a:r>
                      <a:endParaRPr lang="en-US" dirty="0"/>
                    </a:p>
                  </a:txBody>
                  <a:tcPr anchor="b"/>
                </a:tc>
                <a:tc>
                  <a:txBody>
                    <a:bodyPr/>
                    <a:lstStyle/>
                    <a:p>
                      <a:pPr algn="r"/>
                      <a:r>
                        <a:rPr lang="en-US" smtClean="0">
                          <a:latin typeface="Times New Roman" panose="02020603050405020304" pitchFamily="18" charset="0"/>
                        </a:rPr>
                        <a:t>$3.85</a:t>
                      </a:r>
                      <a:endParaRPr lang="en-US" dirty="0"/>
                    </a:p>
                  </a:txBody>
                  <a:tcPr anchor="b"/>
                </a:tc>
                <a:tc>
                  <a:txBody>
                    <a:bodyPr/>
                    <a:lstStyle/>
                    <a:p>
                      <a:pPr algn="r"/>
                      <a:r>
                        <a:rPr lang="en-US" smtClean="0">
                          <a:latin typeface="Times New Roman" panose="02020603050405020304" pitchFamily="18" charset="0"/>
                        </a:rPr>
                        <a:t>$3.99</a:t>
                      </a:r>
                      <a:endParaRPr lang="en-US" dirty="0"/>
                    </a:p>
                  </a:txBody>
                  <a:tcPr anchor="b"/>
                </a:tc>
                <a:tc>
                  <a:txBody>
                    <a:bodyPr/>
                    <a:lstStyle/>
                    <a:p>
                      <a:pPr algn="r"/>
                      <a:r>
                        <a:rPr lang="en-US" smtClean="0">
                          <a:latin typeface="Times New Roman" panose="02020603050405020304" pitchFamily="18" charset="0"/>
                        </a:rPr>
                        <a:t>$10.15</a:t>
                      </a:r>
                      <a:endParaRPr lang="en-US" dirty="0"/>
                    </a:p>
                  </a:txBody>
                  <a:tcPr anchor="b"/>
                </a:tc>
                <a:extLst>
                  <a:ext uri="{0D108BD9-81ED-4DB2-BD59-A6C34878D82A}">
                    <a16:rowId xmlns:a16="http://schemas.microsoft.com/office/drawing/2014/main" val="10006"/>
                  </a:ext>
                </a:extLst>
              </a:tr>
              <a:tr h="369231">
                <a:tc>
                  <a:txBody>
                    <a:bodyPr/>
                    <a:lstStyle/>
                    <a:p>
                      <a:pPr algn="r"/>
                      <a:r>
                        <a:rPr lang="en-US">
                          <a:latin typeface="Times New Roman" panose="02020603050405020304" pitchFamily="18" charset="0"/>
                        </a:rPr>
                        <a:t>2009</a:t>
                      </a:r>
                      <a:endParaRPr lang="en-US"/>
                    </a:p>
                  </a:txBody>
                  <a:tcPr anchor="b"/>
                </a:tc>
                <a:tc>
                  <a:txBody>
                    <a:bodyPr/>
                    <a:lstStyle/>
                    <a:p>
                      <a:pPr algn="r"/>
                      <a:r>
                        <a:rPr lang="en-US" smtClean="0">
                          <a:latin typeface="Times New Roman" panose="02020603050405020304" pitchFamily="18" charset="0"/>
                        </a:rPr>
                        <a:t>$113.06</a:t>
                      </a:r>
                      <a:endParaRPr lang="en-US" dirty="0"/>
                    </a:p>
                  </a:txBody>
                  <a:tcPr anchor="b"/>
                </a:tc>
                <a:tc>
                  <a:txBody>
                    <a:bodyPr/>
                    <a:lstStyle/>
                    <a:p>
                      <a:pPr algn="r"/>
                      <a:r>
                        <a:rPr lang="en-US" smtClean="0">
                          <a:latin typeface="Times New Roman" panose="02020603050405020304" pitchFamily="18" charset="0"/>
                        </a:rPr>
                        <a:t>$0.165</a:t>
                      </a:r>
                      <a:endParaRPr lang="en-US" dirty="0"/>
                    </a:p>
                  </a:txBody>
                  <a:tcPr anchor="b"/>
                </a:tc>
                <a:tc>
                  <a:txBody>
                    <a:bodyPr/>
                    <a:lstStyle/>
                    <a:p>
                      <a:pPr algn="r"/>
                      <a:r>
                        <a:rPr lang="en-US" smtClean="0">
                          <a:latin typeface="Times New Roman" panose="02020603050405020304" pitchFamily="18" charset="0"/>
                        </a:rPr>
                        <a:t>$5.07</a:t>
                      </a:r>
                      <a:endParaRPr lang="en-US" dirty="0"/>
                    </a:p>
                  </a:txBody>
                  <a:tcPr anchor="b"/>
                </a:tc>
                <a:tc>
                  <a:txBody>
                    <a:bodyPr/>
                    <a:lstStyle/>
                    <a:p>
                      <a:pPr algn="r"/>
                      <a:r>
                        <a:rPr lang="en-US" smtClean="0">
                          <a:latin typeface="Times New Roman" panose="02020603050405020304" pitchFamily="18" charset="0"/>
                        </a:rPr>
                        <a:t>$2.99</a:t>
                      </a:r>
                      <a:endParaRPr lang="en-US" dirty="0"/>
                    </a:p>
                  </a:txBody>
                  <a:tcPr anchor="b"/>
                </a:tc>
                <a:tc>
                  <a:txBody>
                    <a:bodyPr/>
                    <a:lstStyle/>
                    <a:p>
                      <a:pPr algn="r"/>
                      <a:r>
                        <a:rPr lang="en-US" smtClean="0">
                          <a:latin typeface="Times New Roman" panose="02020603050405020304" pitchFamily="18" charset="0"/>
                        </a:rPr>
                        <a:t>$3.68</a:t>
                      </a:r>
                      <a:endParaRPr lang="en-US" dirty="0"/>
                    </a:p>
                  </a:txBody>
                  <a:tcPr anchor="b"/>
                </a:tc>
                <a:tc>
                  <a:txBody>
                    <a:bodyPr/>
                    <a:lstStyle/>
                    <a:p>
                      <a:pPr algn="r"/>
                      <a:r>
                        <a:rPr lang="en-US" smtClean="0">
                          <a:latin typeface="Times New Roman" panose="02020603050405020304" pitchFamily="18" charset="0"/>
                        </a:rPr>
                        <a:t>$9.17</a:t>
                      </a:r>
                      <a:endParaRPr lang="en-US" dirty="0"/>
                    </a:p>
                  </a:txBody>
                  <a:tcPr anchor="b"/>
                </a:tc>
                <a:extLst>
                  <a:ext uri="{0D108BD9-81ED-4DB2-BD59-A6C34878D82A}">
                    <a16:rowId xmlns:a16="http://schemas.microsoft.com/office/drawing/2014/main" val="10007"/>
                  </a:ext>
                </a:extLst>
              </a:tr>
              <a:tr h="369231">
                <a:tc>
                  <a:txBody>
                    <a:bodyPr/>
                    <a:lstStyle/>
                    <a:p>
                      <a:pPr algn="r"/>
                      <a:r>
                        <a:rPr lang="en-US" dirty="0">
                          <a:latin typeface="Times New Roman" panose="02020603050405020304" pitchFamily="18" charset="0"/>
                        </a:rPr>
                        <a:t>2008</a:t>
                      </a:r>
                      <a:endParaRPr lang="en-US" dirty="0"/>
                    </a:p>
                  </a:txBody>
                  <a:tcPr anchor="b"/>
                </a:tc>
                <a:tc>
                  <a:txBody>
                    <a:bodyPr/>
                    <a:lstStyle/>
                    <a:p>
                      <a:pPr algn="r"/>
                      <a:r>
                        <a:rPr lang="en-US" smtClean="0">
                          <a:latin typeface="Times New Roman" panose="02020603050405020304" pitchFamily="18" charset="0"/>
                        </a:rPr>
                        <a:t>$120.97</a:t>
                      </a:r>
                      <a:endParaRPr lang="en-US" dirty="0"/>
                    </a:p>
                  </a:txBody>
                  <a:tcPr anchor="b"/>
                </a:tc>
                <a:tc>
                  <a:txBody>
                    <a:bodyPr/>
                    <a:lstStyle/>
                    <a:p>
                      <a:pPr algn="r"/>
                      <a:r>
                        <a:rPr lang="en-US" smtClean="0">
                          <a:latin typeface="Times New Roman" panose="02020603050405020304" pitchFamily="18" charset="0"/>
                        </a:rPr>
                        <a:t>$0.238</a:t>
                      </a:r>
                      <a:endParaRPr lang="en-US" dirty="0"/>
                    </a:p>
                  </a:txBody>
                  <a:tcPr anchor="b"/>
                </a:tc>
                <a:tc>
                  <a:txBody>
                    <a:bodyPr/>
                    <a:lstStyle/>
                    <a:p>
                      <a:pPr algn="r"/>
                      <a:r>
                        <a:rPr lang="en-US" smtClean="0">
                          <a:latin typeface="Times New Roman" panose="02020603050405020304" pitchFamily="18" charset="0"/>
                        </a:rPr>
                        <a:t>$7.54</a:t>
                      </a:r>
                      <a:endParaRPr lang="en-US" dirty="0"/>
                    </a:p>
                  </a:txBody>
                  <a:tcPr anchor="b"/>
                </a:tc>
                <a:tc>
                  <a:txBody>
                    <a:bodyPr/>
                    <a:lstStyle/>
                    <a:p>
                      <a:pPr algn="r"/>
                      <a:r>
                        <a:rPr lang="en-US" smtClean="0">
                          <a:latin typeface="Times New Roman" panose="02020603050405020304" pitchFamily="18" charset="0"/>
                        </a:rPr>
                        <a:t>$3.99</a:t>
                      </a:r>
                      <a:endParaRPr lang="en-US" dirty="0"/>
                    </a:p>
                  </a:txBody>
                  <a:tcPr anchor="b"/>
                </a:tc>
                <a:tc>
                  <a:txBody>
                    <a:bodyPr/>
                    <a:lstStyle/>
                    <a:p>
                      <a:pPr algn="r"/>
                      <a:r>
                        <a:rPr lang="en-US" smtClean="0">
                          <a:latin typeface="Times New Roman" panose="02020603050405020304" pitchFamily="18" charset="0"/>
                        </a:rPr>
                        <a:t>$4.51</a:t>
                      </a:r>
                      <a:endParaRPr lang="en-US" dirty="0"/>
                    </a:p>
                  </a:txBody>
                  <a:tcPr anchor="b"/>
                </a:tc>
                <a:tc>
                  <a:txBody>
                    <a:bodyPr/>
                    <a:lstStyle/>
                    <a:p>
                      <a:pPr algn="r"/>
                      <a:r>
                        <a:rPr lang="en-US" smtClean="0">
                          <a:latin typeface="Times New Roman" panose="02020603050405020304" pitchFamily="18" charset="0"/>
                        </a:rPr>
                        <a:t>$12.51</a:t>
                      </a:r>
                      <a:endParaRPr lang="en-US" dirty="0"/>
                    </a:p>
                  </a:txBody>
                  <a:tcPr anchor="b"/>
                </a:tc>
                <a:extLst>
                  <a:ext uri="{0D108BD9-81ED-4DB2-BD59-A6C34878D82A}">
                    <a16:rowId xmlns:a16="http://schemas.microsoft.com/office/drawing/2014/main" val="10008"/>
                  </a:ext>
                </a:extLst>
              </a:tr>
              <a:tr h="369231">
                <a:tc>
                  <a:txBody>
                    <a:bodyPr/>
                    <a:lstStyle/>
                    <a:p>
                      <a:pPr algn="r"/>
                      <a:r>
                        <a:rPr lang="en-US" dirty="0">
                          <a:latin typeface="Times New Roman" panose="02020603050405020304" pitchFamily="18" charset="0"/>
                        </a:rPr>
                        <a:t>2007</a:t>
                      </a:r>
                      <a:endParaRPr lang="en-US" dirty="0"/>
                    </a:p>
                  </a:txBody>
                  <a:tcPr anchor="b"/>
                </a:tc>
                <a:tc>
                  <a:txBody>
                    <a:bodyPr/>
                    <a:lstStyle/>
                    <a:p>
                      <a:pPr algn="r"/>
                      <a:r>
                        <a:rPr lang="en-US" smtClean="0">
                          <a:latin typeface="Times New Roman" panose="02020603050405020304" pitchFamily="18" charset="0"/>
                        </a:rPr>
                        <a:t>$114.80</a:t>
                      </a:r>
                      <a:endParaRPr lang="en-US" dirty="0"/>
                    </a:p>
                  </a:txBody>
                  <a:tcPr anchor="b"/>
                </a:tc>
                <a:tc>
                  <a:txBody>
                    <a:bodyPr/>
                    <a:lstStyle/>
                    <a:p>
                      <a:pPr algn="r"/>
                      <a:r>
                        <a:rPr lang="en-US" smtClean="0">
                          <a:latin typeface="Times New Roman" panose="02020603050405020304" pitchFamily="18" charset="0"/>
                        </a:rPr>
                        <a:t>$0.182</a:t>
                      </a:r>
                      <a:endParaRPr lang="en-US" dirty="0"/>
                    </a:p>
                  </a:txBody>
                  <a:tcPr anchor="b"/>
                </a:tc>
                <a:tc>
                  <a:txBody>
                    <a:bodyPr/>
                    <a:lstStyle/>
                    <a:p>
                      <a:pPr algn="r"/>
                      <a:r>
                        <a:rPr lang="en-US" smtClean="0">
                          <a:latin typeface="Times New Roman" panose="02020603050405020304" pitchFamily="18" charset="0"/>
                        </a:rPr>
                        <a:t>$5.42</a:t>
                      </a:r>
                      <a:endParaRPr lang="en-US" dirty="0"/>
                    </a:p>
                  </a:txBody>
                  <a:tcPr anchor="b"/>
                </a:tc>
                <a:tc>
                  <a:txBody>
                    <a:bodyPr/>
                    <a:lstStyle/>
                    <a:p>
                      <a:pPr algn="r"/>
                      <a:r>
                        <a:rPr lang="en-US" smtClean="0">
                          <a:latin typeface="Times New Roman" panose="02020603050405020304" pitchFamily="18" charset="0"/>
                        </a:rPr>
                        <a:t>$3.42</a:t>
                      </a:r>
                      <a:endParaRPr lang="en-US" dirty="0"/>
                    </a:p>
                  </a:txBody>
                  <a:tcPr anchor="b"/>
                </a:tc>
                <a:tc>
                  <a:txBody>
                    <a:bodyPr/>
                    <a:lstStyle/>
                    <a:p>
                      <a:pPr algn="r"/>
                      <a:r>
                        <a:rPr lang="en-US" smtClean="0">
                          <a:latin typeface="Times New Roman" panose="02020603050405020304" pitchFamily="18" charset="0"/>
                        </a:rPr>
                        <a:t>$3.45</a:t>
                      </a:r>
                      <a:endParaRPr lang="en-US" dirty="0"/>
                    </a:p>
                  </a:txBody>
                  <a:tcPr anchor="b"/>
                </a:tc>
                <a:tc>
                  <a:txBody>
                    <a:bodyPr/>
                    <a:lstStyle/>
                    <a:p>
                      <a:pPr algn="r"/>
                      <a:r>
                        <a:rPr lang="en-US" smtClean="0">
                          <a:latin typeface="Times New Roman" panose="02020603050405020304" pitchFamily="18" charset="0"/>
                        </a:rPr>
                        <a:t>$7.93</a:t>
                      </a:r>
                      <a:endParaRPr lang="en-US" dirty="0"/>
                    </a:p>
                  </a:txBody>
                  <a:tcPr anchor="b"/>
                </a:tc>
                <a:extLst>
                  <a:ext uri="{0D108BD9-81ED-4DB2-BD59-A6C34878D82A}">
                    <a16:rowId xmlns:a16="http://schemas.microsoft.com/office/drawing/2014/main" val="10009"/>
                  </a:ext>
                </a:extLst>
              </a:tr>
              <a:tr h="369231">
                <a:tc>
                  <a:txBody>
                    <a:bodyPr/>
                    <a:lstStyle/>
                    <a:p>
                      <a:pPr algn="r"/>
                      <a:r>
                        <a:rPr lang="en-US" dirty="0" smtClean="0">
                          <a:latin typeface="Times New Roman" panose="02020603050405020304" pitchFamily="18" charset="0"/>
                        </a:rPr>
                        <a:t>8-Year Average</a:t>
                      </a:r>
                      <a:r>
                        <a:rPr lang="en-US" dirty="0">
                          <a:latin typeface="Times New Roman" panose="02020603050405020304" pitchFamily="18" charset="0"/>
                        </a:rPr>
                        <a:t> </a:t>
                      </a:r>
                      <a:endParaRPr lang="en-US" dirty="0"/>
                    </a:p>
                  </a:txBody>
                  <a:tcPr anchor="b"/>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mtClean="0">
                          <a:latin typeface="Times New Roman" panose="02020603050405020304" pitchFamily="18" charset="0"/>
                        </a:rPr>
                        <a:t>$154.90</a:t>
                      </a:r>
                      <a:endParaRPr lang="en-US" dirty="0"/>
                    </a:p>
                  </a:txBody>
                  <a:tcPr anchor="b"/>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mtClean="0">
                          <a:latin typeface="Times New Roman" panose="02020603050405020304" pitchFamily="18" charset="0"/>
                        </a:rPr>
                        <a:t>$0.2249</a:t>
                      </a:r>
                      <a:endParaRPr lang="en-US" dirty="0" smtClean="0"/>
                    </a:p>
                  </a:txBody>
                  <a:tcPr anchor="b"/>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mtClean="0">
                          <a:latin typeface="Times New Roman" panose="02020603050405020304" pitchFamily="18" charset="0"/>
                        </a:rPr>
                        <a:t>$6.34</a:t>
                      </a:r>
                      <a:endParaRPr lang="en-US" dirty="0" smtClean="0"/>
                    </a:p>
                  </a:txBody>
                  <a:tcPr anchor="b"/>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mtClean="0">
                          <a:latin typeface="Times New Roman" panose="02020603050405020304" pitchFamily="18" charset="0"/>
                        </a:rPr>
                        <a:t>$4.86</a:t>
                      </a:r>
                      <a:r>
                        <a:rPr lang="en-US" dirty="0">
                          <a:latin typeface="Times New Roman" panose="02020603050405020304" pitchFamily="18" charset="0"/>
                        </a:rPr>
                        <a:t> </a:t>
                      </a:r>
                      <a:endParaRPr lang="en-US" dirty="0"/>
                    </a:p>
                  </a:txBody>
                  <a:tcPr anchor="b"/>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solidFill>
                            <a:srgbClr val="FF0000"/>
                          </a:solidFill>
                          <a:latin typeface="Times New Roman" panose="02020603050405020304" pitchFamily="18" charset="0"/>
                        </a:rPr>
                        <a:t> </a:t>
                      </a:r>
                      <a:r>
                        <a:rPr lang="en-US" smtClean="0">
                          <a:solidFill>
                            <a:srgbClr val="FF0000"/>
                          </a:solidFill>
                          <a:latin typeface="Times New Roman" panose="02020603050405020304" pitchFamily="18" charset="0"/>
                        </a:rPr>
                        <a:t>$4.72</a:t>
                      </a:r>
                      <a:endParaRPr lang="en-US" dirty="0" smtClean="0">
                        <a:solidFill>
                          <a:srgbClr val="FF0000"/>
                        </a:solidFill>
                      </a:endParaRPr>
                    </a:p>
                  </a:txBody>
                  <a:tcPr anchor="b"/>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mtClean="0">
                          <a:latin typeface="Times New Roman" panose="02020603050405020304" pitchFamily="18" charset="0"/>
                        </a:rPr>
                        <a:t>$10.95</a:t>
                      </a:r>
                      <a:endParaRPr lang="en-US" dirty="0" smtClean="0"/>
                    </a:p>
                  </a:txBody>
                  <a:tcPr anchor="b"/>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700453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365695"/>
            <a:ext cx="9846797" cy="1232210"/>
          </a:xfrm>
        </p:spPr>
        <p:txBody>
          <a:bodyPr>
            <a:normAutofit/>
          </a:bodyPr>
          <a:lstStyle/>
          <a:p>
            <a:r>
              <a:rPr lang="en-US" sz="3200" dirty="0" smtClean="0">
                <a:solidFill>
                  <a:srgbClr val="C00000"/>
                </a:solidFill>
              </a:rPr>
              <a:t>2014 Average County Non-Irrigated LNI Calculation</a:t>
            </a:r>
            <a:r>
              <a:rPr lang="en-US" sz="3200" dirty="0">
                <a:solidFill>
                  <a:srgbClr val="C00000"/>
                </a:solidFill>
              </a:rPr>
              <a:t/>
            </a:r>
            <a:br>
              <a:rPr lang="en-US" sz="3200" dirty="0">
                <a:solidFill>
                  <a:srgbClr val="C00000"/>
                </a:solidFill>
              </a:rPr>
            </a:br>
            <a:r>
              <a:rPr lang="en-US" sz="3200" dirty="0">
                <a:solidFill>
                  <a:srgbClr val="C00000"/>
                </a:solidFill>
              </a:rPr>
              <a:t>Example </a:t>
            </a:r>
            <a:r>
              <a:rPr lang="en-US" sz="3200" dirty="0" smtClean="0">
                <a:solidFill>
                  <a:srgbClr val="C00000"/>
                </a:solidFill>
              </a:rPr>
              <a:t>County—Crop Mix</a:t>
            </a:r>
            <a:endParaRPr lang="en-US" sz="3200" dirty="0">
              <a:solidFill>
                <a:srgbClr val="C00000"/>
              </a:solidFill>
            </a:endParaRPr>
          </a:p>
        </p:txBody>
      </p:sp>
      <p:graphicFrame>
        <p:nvGraphicFramePr>
          <p:cNvPr id="13" name="Content Placeholder 12"/>
          <p:cNvGraphicFramePr>
            <a:graphicFrameLocks noGrp="1"/>
          </p:cNvGraphicFramePr>
          <p:nvPr>
            <p:ph idx="1"/>
            <p:extLst/>
          </p:nvPr>
        </p:nvGraphicFramePr>
        <p:xfrm>
          <a:off x="1141414" y="1828804"/>
          <a:ext cx="10896597" cy="4935012"/>
        </p:xfrm>
        <a:graphic>
          <a:graphicData uri="http://schemas.openxmlformats.org/drawingml/2006/table">
            <a:tbl>
              <a:tblPr firstRow="1" bandRow="1">
                <a:tableStyleId>{5C22544A-7EE6-4342-B048-85BDC9FD1C3A}</a:tableStyleId>
              </a:tblPr>
              <a:tblGrid>
                <a:gridCol w="1210733">
                  <a:extLst>
                    <a:ext uri="{9D8B030D-6E8A-4147-A177-3AD203B41FA5}">
                      <a16:colId xmlns:a16="http://schemas.microsoft.com/office/drawing/2014/main" val="20000"/>
                    </a:ext>
                  </a:extLst>
                </a:gridCol>
                <a:gridCol w="770465">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gridCol w="1998133">
                  <a:extLst>
                    <a:ext uri="{9D8B030D-6E8A-4147-A177-3AD203B41FA5}">
                      <a16:colId xmlns:a16="http://schemas.microsoft.com/office/drawing/2014/main" val="20006"/>
                    </a:ext>
                  </a:extLst>
                </a:gridCol>
                <a:gridCol w="1210733">
                  <a:extLst>
                    <a:ext uri="{9D8B030D-6E8A-4147-A177-3AD203B41FA5}">
                      <a16:colId xmlns:a16="http://schemas.microsoft.com/office/drawing/2014/main" val="20007"/>
                    </a:ext>
                  </a:extLst>
                </a:gridCol>
                <a:gridCol w="1210733">
                  <a:extLst>
                    <a:ext uri="{9D8B030D-6E8A-4147-A177-3AD203B41FA5}">
                      <a16:colId xmlns:a16="http://schemas.microsoft.com/office/drawing/2014/main" val="20008"/>
                    </a:ext>
                  </a:extLst>
                </a:gridCol>
              </a:tblGrid>
              <a:tr h="382169">
                <a:tc>
                  <a:txBody>
                    <a:bodyPr/>
                    <a:lstStyle/>
                    <a:p>
                      <a:pPr algn="r"/>
                      <a:r>
                        <a:rPr lang="en-US" dirty="0">
                          <a:latin typeface="Times New Roman" panose="02020603050405020304" pitchFamily="18" charset="0"/>
                        </a:rPr>
                        <a:t> </a:t>
                      </a:r>
                      <a:endParaRPr lang="en-US" dirty="0"/>
                    </a:p>
                  </a:txBody>
                  <a:tcPr anchor="b"/>
                </a:tc>
                <a:tc>
                  <a:txBody>
                    <a:bodyPr/>
                    <a:lstStyle/>
                    <a:p>
                      <a:pPr algn="ctr"/>
                      <a:r>
                        <a:rPr lang="en-US">
                          <a:latin typeface="Times New Roman" panose="02020603050405020304" pitchFamily="18" charset="0"/>
                        </a:rPr>
                        <a:t>(1)</a:t>
                      </a:r>
                      <a:endParaRPr lang="en-US"/>
                    </a:p>
                  </a:txBody>
                  <a:tcPr anchor="b"/>
                </a:tc>
                <a:tc>
                  <a:txBody>
                    <a:bodyPr/>
                    <a:lstStyle/>
                    <a:p>
                      <a:pPr algn="ctr"/>
                      <a:r>
                        <a:rPr lang="en-US">
                          <a:latin typeface="Times New Roman" panose="02020603050405020304" pitchFamily="18" charset="0"/>
                        </a:rPr>
                        <a:t>(2)</a:t>
                      </a:r>
                      <a:endParaRPr lang="en-US"/>
                    </a:p>
                  </a:txBody>
                  <a:tcPr anchor="b"/>
                </a:tc>
                <a:tc>
                  <a:txBody>
                    <a:bodyPr/>
                    <a:lstStyle/>
                    <a:p>
                      <a:pPr algn="ctr"/>
                      <a:r>
                        <a:rPr lang="en-US">
                          <a:latin typeface="Times New Roman" panose="02020603050405020304" pitchFamily="18" charset="0"/>
                        </a:rPr>
                        <a:t>(3)</a:t>
                      </a:r>
                      <a:endParaRPr lang="en-US"/>
                    </a:p>
                  </a:txBody>
                  <a:tcPr anchor="b"/>
                </a:tc>
                <a:tc>
                  <a:txBody>
                    <a:bodyPr/>
                    <a:lstStyle/>
                    <a:p>
                      <a:pPr algn="ctr"/>
                      <a:r>
                        <a:rPr lang="en-US">
                          <a:latin typeface="Times New Roman" panose="02020603050405020304" pitchFamily="18" charset="0"/>
                        </a:rPr>
                        <a:t>(4)</a:t>
                      </a:r>
                      <a:endParaRPr lang="en-US"/>
                    </a:p>
                  </a:txBody>
                  <a:tcPr anchor="b"/>
                </a:tc>
                <a:tc>
                  <a:txBody>
                    <a:bodyPr/>
                    <a:lstStyle/>
                    <a:p>
                      <a:pPr algn="ctr"/>
                      <a:r>
                        <a:rPr lang="en-US" dirty="0">
                          <a:latin typeface="Times New Roman" panose="02020603050405020304" pitchFamily="18" charset="0"/>
                        </a:rPr>
                        <a:t>(5)</a:t>
                      </a:r>
                      <a:endParaRPr lang="en-US" dirty="0"/>
                    </a:p>
                  </a:txBody>
                  <a:tcPr anchor="b"/>
                </a:tc>
                <a:tc>
                  <a:txBody>
                    <a:bodyPr/>
                    <a:lstStyle/>
                    <a:p>
                      <a:pPr algn="ctr"/>
                      <a:r>
                        <a:rPr lang="en-US">
                          <a:latin typeface="Times New Roman" panose="02020603050405020304" pitchFamily="18" charset="0"/>
                        </a:rPr>
                        <a:t>(6)</a:t>
                      </a:r>
                      <a:endParaRPr lang="en-US"/>
                    </a:p>
                  </a:txBody>
                  <a:tcPr anchor="b"/>
                </a:tc>
                <a:tc>
                  <a:txBody>
                    <a:bodyPr/>
                    <a:lstStyle/>
                    <a:p>
                      <a:pPr algn="ctr"/>
                      <a:r>
                        <a:rPr lang="en-US">
                          <a:latin typeface="Times New Roman" panose="02020603050405020304" pitchFamily="18" charset="0"/>
                        </a:rPr>
                        <a:t>(7)</a:t>
                      </a:r>
                      <a:endParaRPr lang="en-US"/>
                    </a:p>
                  </a:txBody>
                  <a:tcPr anchor="b"/>
                </a:tc>
                <a:tc>
                  <a:txBody>
                    <a:bodyPr/>
                    <a:lstStyle/>
                    <a:p>
                      <a:pPr algn="ctr"/>
                      <a:r>
                        <a:rPr lang="en-US">
                          <a:latin typeface="Times New Roman" panose="02020603050405020304" pitchFamily="18" charset="0"/>
                        </a:rPr>
                        <a:t>(8)</a:t>
                      </a:r>
                      <a:endParaRPr lang="en-US"/>
                    </a:p>
                  </a:txBody>
                  <a:tcPr anchor="b"/>
                </a:tc>
                <a:extLst>
                  <a:ext uri="{0D108BD9-81ED-4DB2-BD59-A6C34878D82A}">
                    <a16:rowId xmlns:a16="http://schemas.microsoft.com/office/drawing/2014/main" val="10000"/>
                  </a:ext>
                </a:extLst>
              </a:tr>
              <a:tr h="382169">
                <a:tc>
                  <a:txBody>
                    <a:bodyPr/>
                    <a:lstStyle/>
                    <a:p>
                      <a:pPr algn="l"/>
                      <a:r>
                        <a:rPr lang="en-US">
                          <a:latin typeface="Times New Roman" panose="02020603050405020304" pitchFamily="18" charset="0"/>
                        </a:rPr>
                        <a:t>Co:</a:t>
                      </a:r>
                      <a:endParaRPr lang="en-US"/>
                    </a:p>
                  </a:txBody>
                  <a:tcPr anchor="b"/>
                </a:tc>
                <a:tc>
                  <a:txBody>
                    <a:bodyPr/>
                    <a:lstStyle/>
                    <a:p>
                      <a:pPr algn="r"/>
                      <a:r>
                        <a:rPr lang="en-US">
                          <a:latin typeface="SWISS"/>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Weighted</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Weighted</a:t>
                      </a:r>
                      <a:endParaRPr lang="en-US"/>
                    </a:p>
                  </a:txBody>
                  <a:tcPr anchor="b"/>
                </a:tc>
                <a:extLst>
                  <a:ext uri="{0D108BD9-81ED-4DB2-BD59-A6C34878D82A}">
                    <a16:rowId xmlns:a16="http://schemas.microsoft.com/office/drawing/2014/main" val="10001"/>
                  </a:ext>
                </a:extLst>
              </a:tr>
              <a:tr h="382169">
                <a:tc>
                  <a:txBody>
                    <a:bodyPr/>
                    <a:lstStyle/>
                    <a:p>
                      <a:pPr algn="l"/>
                      <a:r>
                        <a:rPr lang="en-US">
                          <a:latin typeface="Times New Roman" panose="02020603050405020304" pitchFamily="18" charset="0"/>
                        </a:rPr>
                        <a:t>Sample</a:t>
                      </a:r>
                      <a:endParaRPr lang="en-US"/>
                    </a:p>
                  </a:txBody>
                  <a:tcPr anchor="b"/>
                </a:tc>
                <a:tc>
                  <a:txBody>
                    <a:bodyPr/>
                    <a:lstStyle/>
                    <a:p>
                      <a:pPr algn="r"/>
                      <a:r>
                        <a:rPr lang="en-US">
                          <a:latin typeface="SWISS"/>
                        </a:rPr>
                        <a:t> </a:t>
                      </a:r>
                      <a:endParaRPr lang="en-US"/>
                    </a:p>
                  </a:txBody>
                  <a:tcPr anchor="b"/>
                </a:tc>
                <a:tc>
                  <a:txBody>
                    <a:bodyPr/>
                    <a:lstStyle/>
                    <a:p>
                      <a:pPr algn="r"/>
                      <a:r>
                        <a:rPr lang="en-US">
                          <a:latin typeface="SWISS"/>
                        </a:rPr>
                        <a:t> </a:t>
                      </a:r>
                      <a:endParaRPr lang="en-US"/>
                    </a:p>
                  </a:txBody>
                  <a:tcPr anchor="b"/>
                </a:tc>
                <a:tc>
                  <a:txBody>
                    <a:bodyPr/>
                    <a:lstStyle/>
                    <a:p>
                      <a:pPr algn="r"/>
                      <a:r>
                        <a:rPr lang="en-US">
                          <a:latin typeface="SWISS"/>
                        </a:rPr>
                        <a:t> </a:t>
                      </a:r>
                      <a:endParaRPr lang="en-US"/>
                    </a:p>
                  </a:txBody>
                  <a:tcPr anchor="b"/>
                </a:tc>
                <a:tc>
                  <a:txBody>
                    <a:bodyPr/>
                    <a:lstStyle/>
                    <a:p>
                      <a:pPr algn="r"/>
                      <a:r>
                        <a:rPr lang="en-US">
                          <a:latin typeface="SWISS"/>
                        </a:rPr>
                        <a:t> </a:t>
                      </a:r>
                      <a:endParaRPr lang="en-US"/>
                    </a:p>
                  </a:txBody>
                  <a:tcPr anchor="b"/>
                </a:tc>
                <a:tc>
                  <a:txBody>
                    <a:bodyPr/>
                    <a:lstStyle/>
                    <a:p>
                      <a:pPr algn="r"/>
                      <a:r>
                        <a:rPr lang="en-US">
                          <a:latin typeface="SWISS"/>
                        </a:rPr>
                        <a:t> </a:t>
                      </a:r>
                      <a:endParaRPr lang="en-US"/>
                    </a:p>
                  </a:txBody>
                  <a:tcPr anchor="b"/>
                </a:tc>
                <a:tc>
                  <a:txBody>
                    <a:bodyPr/>
                    <a:lstStyle/>
                    <a:p>
                      <a:pPr algn="r"/>
                      <a:r>
                        <a:rPr lang="en-US">
                          <a:latin typeface="Times New Roman" panose="02020603050405020304" pitchFamily="18" charset="0"/>
                        </a:rPr>
                        <a:t>Landlord</a:t>
                      </a:r>
                      <a:endParaRPr lang="en-US"/>
                    </a:p>
                  </a:txBody>
                  <a:tcPr anchor="b"/>
                </a:tc>
                <a:tc>
                  <a:txBody>
                    <a:bodyPr/>
                    <a:lstStyle/>
                    <a:p>
                      <a:pPr algn="r"/>
                      <a:r>
                        <a:rPr lang="en-US">
                          <a:latin typeface="Times New Roman" panose="02020603050405020304" pitchFamily="18" charset="0"/>
                        </a:rPr>
                        <a:t>Landlord</a:t>
                      </a:r>
                      <a:endParaRPr lang="en-US"/>
                    </a:p>
                  </a:txBody>
                  <a:tcPr anchor="b"/>
                </a:tc>
                <a:tc>
                  <a:txBody>
                    <a:bodyPr/>
                    <a:lstStyle/>
                    <a:p>
                      <a:pPr algn="r"/>
                      <a:r>
                        <a:rPr lang="en-US">
                          <a:latin typeface="Times New Roman" panose="02020603050405020304" pitchFamily="18" charset="0"/>
                        </a:rPr>
                        <a:t>Landlord</a:t>
                      </a:r>
                      <a:endParaRPr lang="en-US"/>
                    </a:p>
                  </a:txBody>
                  <a:tcPr anchor="b"/>
                </a:tc>
                <a:extLst>
                  <a:ext uri="{0D108BD9-81ED-4DB2-BD59-A6C34878D82A}">
                    <a16:rowId xmlns:a16="http://schemas.microsoft.com/office/drawing/2014/main" val="10002"/>
                  </a:ext>
                </a:extLst>
              </a:tr>
              <a:tr h="453689">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Gross</a:t>
                      </a:r>
                      <a:endParaRPr lang="en-US"/>
                    </a:p>
                  </a:txBody>
                  <a:tcPr anchor="b"/>
                </a:tc>
                <a:tc>
                  <a:txBody>
                    <a:bodyPr/>
                    <a:lstStyle/>
                    <a:p>
                      <a:pPr algn="r"/>
                      <a:r>
                        <a:rPr lang="en-US">
                          <a:latin typeface="Times New Roman" panose="02020603050405020304" pitchFamily="18" charset="0"/>
                        </a:rPr>
                        <a:t>Crop</a:t>
                      </a:r>
                      <a:endParaRPr lang="en-US"/>
                    </a:p>
                  </a:txBody>
                  <a:tcPr anchor="b"/>
                </a:tc>
                <a:tc>
                  <a:txBody>
                    <a:bodyPr/>
                    <a:lstStyle/>
                    <a:p>
                      <a:pPr algn="r"/>
                      <a:r>
                        <a:rPr lang="en-US">
                          <a:latin typeface="Times New Roman" panose="02020603050405020304" pitchFamily="18" charset="0"/>
                        </a:rPr>
                        <a:t>Landlord</a:t>
                      </a:r>
                      <a:endParaRPr lang="en-US"/>
                    </a:p>
                  </a:txBody>
                  <a:tcPr anchor="b"/>
                </a:tc>
                <a:tc>
                  <a:txBody>
                    <a:bodyPr/>
                    <a:lstStyle/>
                    <a:p>
                      <a:pPr algn="r"/>
                      <a:r>
                        <a:rPr lang="en-US">
                          <a:latin typeface="Times New Roman" panose="02020603050405020304" pitchFamily="18" charset="0"/>
                        </a:rPr>
                        <a:t>Gross</a:t>
                      </a:r>
                      <a:endParaRPr lang="en-US"/>
                    </a:p>
                  </a:txBody>
                  <a:tcPr anchor="b"/>
                </a:tc>
                <a:tc>
                  <a:txBody>
                    <a:bodyPr/>
                    <a:lstStyle/>
                    <a:p>
                      <a:pPr algn="r"/>
                      <a:r>
                        <a:rPr lang="en-US">
                          <a:latin typeface="Times New Roman" panose="02020603050405020304" pitchFamily="18" charset="0"/>
                        </a:rPr>
                        <a:t>Production</a:t>
                      </a:r>
                      <a:endParaRPr lang="en-US"/>
                    </a:p>
                  </a:txBody>
                  <a:tcPr anchor="b"/>
                </a:tc>
                <a:tc>
                  <a:txBody>
                    <a:bodyPr/>
                    <a:lstStyle/>
                    <a:p>
                      <a:pPr algn="r"/>
                      <a:r>
                        <a:rPr lang="en-US">
                          <a:latin typeface="Times New Roman" panose="02020603050405020304" pitchFamily="18" charset="0"/>
                        </a:rPr>
                        <a:t>Production</a:t>
                      </a:r>
                      <a:endParaRPr lang="en-US"/>
                    </a:p>
                  </a:txBody>
                  <a:tcPr anchor="b"/>
                </a:tc>
                <a:extLst>
                  <a:ext uri="{0D108BD9-81ED-4DB2-BD59-A6C34878D82A}">
                    <a16:rowId xmlns:a16="http://schemas.microsoft.com/office/drawing/2014/main" val="10003"/>
                  </a:ext>
                </a:extLst>
              </a:tr>
              <a:tr h="382169">
                <a:tc>
                  <a:txBody>
                    <a:bodyPr/>
                    <a:lstStyle/>
                    <a:p>
                      <a:pPr algn="r"/>
                      <a:r>
                        <a:rPr lang="en-US" dirty="0">
                          <a:latin typeface="Times New Roman" panose="02020603050405020304" pitchFamily="18" charset="0"/>
                        </a:rPr>
                        <a:t>Crop</a:t>
                      </a:r>
                      <a:endParaRPr lang="en-US" dirty="0"/>
                    </a:p>
                  </a:txBody>
                  <a:tcPr anchor="b"/>
                </a:tc>
                <a:tc>
                  <a:txBody>
                    <a:bodyPr/>
                    <a:lstStyle/>
                    <a:p>
                      <a:pPr algn="r"/>
                      <a:r>
                        <a:rPr lang="en-US" dirty="0">
                          <a:latin typeface="Times New Roman" panose="02020603050405020304" pitchFamily="18" charset="0"/>
                        </a:rPr>
                        <a:t>Yield</a:t>
                      </a:r>
                      <a:endParaRPr lang="en-US" dirty="0"/>
                    </a:p>
                  </a:txBody>
                  <a:tcPr anchor="b"/>
                </a:tc>
                <a:tc>
                  <a:txBody>
                    <a:bodyPr/>
                    <a:lstStyle/>
                    <a:p>
                      <a:pPr algn="r"/>
                      <a:r>
                        <a:rPr lang="en-US" dirty="0">
                          <a:latin typeface="Times New Roman" panose="02020603050405020304" pitchFamily="18" charset="0"/>
                        </a:rPr>
                        <a:t>Price</a:t>
                      </a:r>
                      <a:endParaRPr lang="en-US" dirty="0"/>
                    </a:p>
                  </a:txBody>
                  <a:tcPr anchor="b"/>
                </a:tc>
                <a:tc>
                  <a:txBody>
                    <a:bodyPr/>
                    <a:lstStyle/>
                    <a:p>
                      <a:pPr algn="r"/>
                      <a:r>
                        <a:rPr lang="en-US">
                          <a:latin typeface="Times New Roman" panose="02020603050405020304" pitchFamily="18" charset="0"/>
                        </a:rPr>
                        <a:t>Income</a:t>
                      </a:r>
                      <a:endParaRPr lang="en-US"/>
                    </a:p>
                  </a:txBody>
                  <a:tcPr anchor="b"/>
                </a:tc>
                <a:tc>
                  <a:txBody>
                    <a:bodyPr/>
                    <a:lstStyle/>
                    <a:p>
                      <a:pPr algn="r"/>
                      <a:r>
                        <a:rPr lang="en-US">
                          <a:latin typeface="Times New Roman" panose="02020603050405020304" pitchFamily="18" charset="0"/>
                        </a:rPr>
                        <a:t>Mix</a:t>
                      </a:r>
                      <a:endParaRPr lang="en-US"/>
                    </a:p>
                  </a:txBody>
                  <a:tcPr anchor="b"/>
                </a:tc>
                <a:tc>
                  <a:txBody>
                    <a:bodyPr/>
                    <a:lstStyle/>
                    <a:p>
                      <a:pPr algn="r"/>
                      <a:r>
                        <a:rPr lang="en-US" dirty="0">
                          <a:latin typeface="Times New Roman" panose="02020603050405020304" pitchFamily="18" charset="0"/>
                        </a:rPr>
                        <a:t>Share</a:t>
                      </a:r>
                      <a:endParaRPr lang="en-US" dirty="0"/>
                    </a:p>
                  </a:txBody>
                  <a:tcPr anchor="b"/>
                </a:tc>
                <a:tc>
                  <a:txBody>
                    <a:bodyPr/>
                    <a:lstStyle/>
                    <a:p>
                      <a:pPr algn="r"/>
                      <a:r>
                        <a:rPr lang="en-US" dirty="0">
                          <a:latin typeface="Times New Roman" panose="02020603050405020304" pitchFamily="18" charset="0"/>
                        </a:rPr>
                        <a:t>Income</a:t>
                      </a:r>
                      <a:endParaRPr lang="en-US" dirty="0"/>
                    </a:p>
                  </a:txBody>
                  <a:tcPr anchor="b"/>
                </a:tc>
                <a:tc>
                  <a:txBody>
                    <a:bodyPr/>
                    <a:lstStyle/>
                    <a:p>
                      <a:pPr algn="r"/>
                      <a:r>
                        <a:rPr lang="en-US" dirty="0">
                          <a:latin typeface="Times New Roman" panose="02020603050405020304" pitchFamily="18" charset="0"/>
                        </a:rPr>
                        <a:t>Costs</a:t>
                      </a:r>
                      <a:endParaRPr lang="en-US" dirty="0"/>
                    </a:p>
                  </a:txBody>
                  <a:tcPr anchor="b"/>
                </a:tc>
                <a:tc>
                  <a:txBody>
                    <a:bodyPr/>
                    <a:lstStyle/>
                    <a:p>
                      <a:pPr algn="r"/>
                      <a:r>
                        <a:rPr lang="en-US" dirty="0">
                          <a:latin typeface="Times New Roman" panose="02020603050405020304" pitchFamily="18" charset="0"/>
                        </a:rPr>
                        <a:t>Costs</a:t>
                      </a:r>
                      <a:endParaRPr lang="en-US" dirty="0"/>
                    </a:p>
                  </a:txBody>
                  <a:tcPr anchor="b"/>
                </a:tc>
                <a:extLst>
                  <a:ext uri="{0D108BD9-81ED-4DB2-BD59-A6C34878D82A}">
                    <a16:rowId xmlns:a16="http://schemas.microsoft.com/office/drawing/2014/main" val="10004"/>
                  </a:ext>
                </a:extLst>
              </a:tr>
              <a:tr h="382169">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dirty="0">
                          <a:latin typeface="Times New Roman" panose="02020603050405020304" pitchFamily="18" charset="0"/>
                        </a:rPr>
                        <a:t> </a:t>
                      </a:r>
                      <a:endParaRPr lang="en-US" dirty="0"/>
                    </a:p>
                  </a:txBody>
                  <a:tcPr anchor="b"/>
                </a:tc>
                <a:extLst>
                  <a:ext uri="{0D108BD9-81ED-4DB2-BD59-A6C34878D82A}">
                    <a16:rowId xmlns:a16="http://schemas.microsoft.com/office/drawing/2014/main" val="10005"/>
                  </a:ext>
                </a:extLst>
              </a:tr>
              <a:tr h="382169">
                <a:tc>
                  <a:txBody>
                    <a:bodyPr/>
                    <a:lstStyle/>
                    <a:p>
                      <a:pPr algn="r"/>
                      <a:r>
                        <a:rPr lang="en-US">
                          <a:latin typeface="Times New Roman" panose="02020603050405020304" pitchFamily="18" charset="0"/>
                        </a:rPr>
                        <a:t>wheat</a:t>
                      </a:r>
                      <a:endParaRPr lang="en-US"/>
                    </a:p>
                  </a:txBody>
                  <a:tcPr anchor="b"/>
                </a:tc>
                <a:tc>
                  <a:txBody>
                    <a:bodyPr/>
                    <a:lstStyle/>
                    <a:p>
                      <a:pPr algn="r"/>
                      <a:r>
                        <a:rPr lang="en-US">
                          <a:latin typeface="Times New Roman" panose="02020603050405020304" pitchFamily="18" charset="0"/>
                        </a:rPr>
                        <a:t>24.9</a:t>
                      </a:r>
                      <a:endParaRPr lang="en-US"/>
                    </a:p>
                  </a:txBody>
                  <a:tcPr anchor="b"/>
                </a:tc>
                <a:tc>
                  <a:txBody>
                    <a:bodyPr/>
                    <a:lstStyle/>
                    <a:p>
                      <a:pPr algn="r"/>
                      <a:r>
                        <a:rPr lang="en-US" smtClean="0">
                          <a:latin typeface="Times New Roman" panose="02020603050405020304" pitchFamily="18" charset="0"/>
                        </a:rPr>
                        <a:t>$6.34</a:t>
                      </a:r>
                      <a:endParaRPr lang="en-US" dirty="0"/>
                    </a:p>
                  </a:txBody>
                  <a:tcPr anchor="b"/>
                </a:tc>
                <a:tc>
                  <a:txBody>
                    <a:bodyPr/>
                    <a:lstStyle/>
                    <a:p>
                      <a:pPr algn="r"/>
                      <a:r>
                        <a:rPr lang="en-US" smtClean="0">
                          <a:latin typeface="Times New Roman" panose="02020603050405020304" pitchFamily="18" charset="0"/>
                        </a:rPr>
                        <a:t>$157.95</a:t>
                      </a:r>
                      <a:endParaRPr lang="en-US" dirty="0"/>
                    </a:p>
                  </a:txBody>
                  <a:tcPr anchor="b"/>
                </a:tc>
                <a:tc>
                  <a:txBody>
                    <a:bodyPr/>
                    <a:lstStyle/>
                    <a:p>
                      <a:pPr algn="r"/>
                      <a:r>
                        <a:rPr lang="en-US">
                          <a:latin typeface="Times New Roman" panose="02020603050405020304" pitchFamily="18" charset="0"/>
                        </a:rPr>
                        <a:t>0.518</a:t>
                      </a:r>
                      <a:endParaRPr lang="en-US"/>
                    </a:p>
                  </a:txBody>
                  <a:tcPr anchor="b"/>
                </a:tc>
                <a:tc>
                  <a:txBody>
                    <a:bodyPr/>
                    <a:lstStyle/>
                    <a:p>
                      <a:pPr algn="r"/>
                      <a:r>
                        <a:rPr lang="en-US">
                          <a:latin typeface="Times New Roman" panose="02020603050405020304" pitchFamily="18" charset="0"/>
                        </a:rPr>
                        <a:t>0.33</a:t>
                      </a:r>
                      <a:endParaRPr lang="en-US"/>
                    </a:p>
                  </a:txBody>
                  <a:tcPr anchor="b"/>
                </a:tc>
                <a:tc>
                  <a:txBody>
                    <a:bodyPr/>
                    <a:lstStyle/>
                    <a:p>
                      <a:pPr algn="r"/>
                      <a:r>
                        <a:rPr lang="en-US" smtClean="0">
                          <a:latin typeface="Times New Roman" panose="02020603050405020304" pitchFamily="18" charset="0"/>
                        </a:rPr>
                        <a:t>$27.29</a:t>
                      </a:r>
                      <a:endParaRPr lang="en-US" dirty="0"/>
                    </a:p>
                  </a:txBody>
                  <a:tcPr anchor="b"/>
                </a:tc>
                <a:tc>
                  <a:txBody>
                    <a:bodyPr/>
                    <a:lstStyle/>
                    <a:p>
                      <a:pPr algn="r"/>
                      <a:r>
                        <a:rPr lang="en-US" smtClean="0">
                          <a:latin typeface="Times New Roman" panose="02020603050405020304" pitchFamily="18" charset="0"/>
                        </a:rPr>
                        <a:t>$17.78</a:t>
                      </a:r>
                      <a:endParaRPr lang="en-US" dirty="0"/>
                    </a:p>
                  </a:txBody>
                  <a:tcPr anchor="b"/>
                </a:tc>
                <a:tc>
                  <a:txBody>
                    <a:bodyPr/>
                    <a:lstStyle/>
                    <a:p>
                      <a:pPr algn="r"/>
                      <a:r>
                        <a:rPr lang="en-US" smtClean="0">
                          <a:latin typeface="Times New Roman" panose="02020603050405020304" pitchFamily="18" charset="0"/>
                        </a:rPr>
                        <a:t>$9.21</a:t>
                      </a:r>
                      <a:endParaRPr lang="en-US" dirty="0"/>
                    </a:p>
                  </a:txBody>
                  <a:tcPr anchor="b"/>
                </a:tc>
                <a:extLst>
                  <a:ext uri="{0D108BD9-81ED-4DB2-BD59-A6C34878D82A}">
                    <a16:rowId xmlns:a16="http://schemas.microsoft.com/office/drawing/2014/main" val="10006"/>
                  </a:ext>
                </a:extLst>
              </a:tr>
              <a:tr h="382169">
                <a:tc>
                  <a:txBody>
                    <a:bodyPr/>
                    <a:lstStyle/>
                    <a:p>
                      <a:pPr algn="r"/>
                      <a:r>
                        <a:rPr lang="en-US">
                          <a:latin typeface="Times New Roman" panose="02020603050405020304" pitchFamily="18" charset="0"/>
                        </a:rPr>
                        <a:t>sorghum</a:t>
                      </a:r>
                      <a:endParaRPr lang="en-US"/>
                    </a:p>
                  </a:txBody>
                  <a:tcPr anchor="b"/>
                </a:tc>
                <a:tc>
                  <a:txBody>
                    <a:bodyPr/>
                    <a:lstStyle/>
                    <a:p>
                      <a:pPr algn="r"/>
                      <a:r>
                        <a:rPr lang="en-US">
                          <a:latin typeface="Times New Roman" panose="02020603050405020304" pitchFamily="18" charset="0"/>
                        </a:rPr>
                        <a:t>54.3</a:t>
                      </a:r>
                      <a:endParaRPr lang="en-US"/>
                    </a:p>
                  </a:txBody>
                  <a:tcPr anchor="b"/>
                </a:tc>
                <a:tc>
                  <a:txBody>
                    <a:bodyPr/>
                    <a:lstStyle/>
                    <a:p>
                      <a:pPr algn="r"/>
                      <a:r>
                        <a:rPr lang="en-US">
                          <a:latin typeface="Times New Roman" panose="02020603050405020304" pitchFamily="18" charset="0"/>
                        </a:rPr>
                        <a:t>4.86</a:t>
                      </a:r>
                      <a:endParaRPr lang="en-US"/>
                    </a:p>
                  </a:txBody>
                  <a:tcPr anchor="b"/>
                </a:tc>
                <a:tc>
                  <a:txBody>
                    <a:bodyPr/>
                    <a:lstStyle/>
                    <a:p>
                      <a:pPr algn="r"/>
                      <a:r>
                        <a:rPr lang="en-US" smtClean="0">
                          <a:latin typeface="Times New Roman" panose="02020603050405020304" pitchFamily="18" charset="0"/>
                        </a:rPr>
                        <a:t>$263.72</a:t>
                      </a:r>
                      <a:endParaRPr lang="en-US" dirty="0"/>
                    </a:p>
                  </a:txBody>
                  <a:tcPr anchor="b"/>
                </a:tc>
                <a:tc>
                  <a:txBody>
                    <a:bodyPr/>
                    <a:lstStyle/>
                    <a:p>
                      <a:pPr algn="r"/>
                      <a:r>
                        <a:rPr lang="en-US">
                          <a:latin typeface="Times New Roman" panose="02020603050405020304" pitchFamily="18" charset="0"/>
                        </a:rPr>
                        <a:t>0.066</a:t>
                      </a:r>
                      <a:endParaRPr lang="en-US"/>
                    </a:p>
                  </a:txBody>
                  <a:tcPr anchor="b"/>
                </a:tc>
                <a:tc>
                  <a:txBody>
                    <a:bodyPr/>
                    <a:lstStyle/>
                    <a:p>
                      <a:pPr algn="r"/>
                      <a:r>
                        <a:rPr lang="en-US" dirty="0">
                          <a:latin typeface="Times New Roman" panose="02020603050405020304" pitchFamily="18" charset="0"/>
                        </a:rPr>
                        <a:t>0.33</a:t>
                      </a:r>
                      <a:endParaRPr lang="en-US" dirty="0"/>
                    </a:p>
                  </a:txBody>
                  <a:tcPr anchor="b"/>
                </a:tc>
                <a:tc>
                  <a:txBody>
                    <a:bodyPr/>
                    <a:lstStyle/>
                    <a:p>
                      <a:pPr algn="r"/>
                      <a:r>
                        <a:rPr lang="en-US">
                          <a:latin typeface="Times New Roman" panose="02020603050405020304" pitchFamily="18" charset="0"/>
                        </a:rPr>
                        <a:t>5.85</a:t>
                      </a:r>
                      <a:endParaRPr lang="en-US"/>
                    </a:p>
                  </a:txBody>
                  <a:tcPr anchor="b"/>
                </a:tc>
                <a:tc>
                  <a:txBody>
                    <a:bodyPr/>
                    <a:lstStyle/>
                    <a:p>
                      <a:pPr algn="r"/>
                      <a:r>
                        <a:rPr lang="en-US">
                          <a:latin typeface="Times New Roman" panose="02020603050405020304" pitchFamily="18" charset="0"/>
                        </a:rPr>
                        <a:t>34.16</a:t>
                      </a:r>
                      <a:endParaRPr lang="en-US"/>
                    </a:p>
                  </a:txBody>
                  <a:tcPr anchor="b"/>
                </a:tc>
                <a:tc>
                  <a:txBody>
                    <a:bodyPr/>
                    <a:lstStyle/>
                    <a:p>
                      <a:pPr algn="r"/>
                      <a:r>
                        <a:rPr lang="en-US">
                          <a:latin typeface="Times New Roman" panose="02020603050405020304" pitchFamily="18" charset="0"/>
                        </a:rPr>
                        <a:t>2.27</a:t>
                      </a:r>
                      <a:endParaRPr lang="en-US"/>
                    </a:p>
                  </a:txBody>
                  <a:tcPr anchor="b"/>
                </a:tc>
                <a:extLst>
                  <a:ext uri="{0D108BD9-81ED-4DB2-BD59-A6C34878D82A}">
                    <a16:rowId xmlns:a16="http://schemas.microsoft.com/office/drawing/2014/main" val="10007"/>
                  </a:ext>
                </a:extLst>
              </a:tr>
              <a:tr h="382169">
                <a:tc>
                  <a:txBody>
                    <a:bodyPr/>
                    <a:lstStyle/>
                    <a:p>
                      <a:pPr algn="r"/>
                      <a:r>
                        <a:rPr lang="en-US">
                          <a:latin typeface="Times New Roman" panose="02020603050405020304" pitchFamily="18" charset="0"/>
                        </a:rPr>
                        <a:t>corn</a:t>
                      </a:r>
                      <a:endParaRPr lang="en-US"/>
                    </a:p>
                  </a:txBody>
                  <a:tcPr anchor="b"/>
                </a:tc>
                <a:tc>
                  <a:txBody>
                    <a:bodyPr/>
                    <a:lstStyle/>
                    <a:p>
                      <a:pPr algn="r"/>
                      <a:r>
                        <a:rPr lang="en-US" dirty="0">
                          <a:solidFill>
                            <a:srgbClr val="FF0000"/>
                          </a:solidFill>
                          <a:latin typeface="Times New Roman" panose="02020603050405020304" pitchFamily="18" charset="0"/>
                        </a:rPr>
                        <a:t>71.4</a:t>
                      </a:r>
                      <a:endParaRPr lang="en-US" dirty="0">
                        <a:solidFill>
                          <a:srgbClr val="FF0000"/>
                        </a:solidFill>
                      </a:endParaRPr>
                    </a:p>
                  </a:txBody>
                  <a:tcPr anchor="b"/>
                </a:tc>
                <a:tc>
                  <a:txBody>
                    <a:bodyPr/>
                    <a:lstStyle/>
                    <a:p>
                      <a:pPr algn="r"/>
                      <a:r>
                        <a:rPr lang="en-US" dirty="0">
                          <a:solidFill>
                            <a:srgbClr val="FF0000"/>
                          </a:solidFill>
                          <a:latin typeface="Times New Roman" panose="02020603050405020304" pitchFamily="18" charset="0"/>
                        </a:rPr>
                        <a:t>4.72</a:t>
                      </a:r>
                      <a:endParaRPr lang="en-US" dirty="0">
                        <a:solidFill>
                          <a:srgbClr val="FF0000"/>
                        </a:solidFill>
                      </a:endParaRPr>
                    </a:p>
                  </a:txBody>
                  <a:tcPr anchor="b"/>
                </a:tc>
                <a:tc>
                  <a:txBody>
                    <a:bodyPr/>
                    <a:lstStyle/>
                    <a:p>
                      <a:pPr algn="r"/>
                      <a:r>
                        <a:rPr lang="en-US" dirty="0">
                          <a:latin typeface="Times New Roman" panose="02020603050405020304" pitchFamily="18" charset="0"/>
                        </a:rPr>
                        <a:t>337.05</a:t>
                      </a:r>
                      <a:endParaRPr lang="en-US" dirty="0"/>
                    </a:p>
                  </a:txBody>
                  <a:tcPr anchor="b"/>
                </a:tc>
                <a:tc>
                  <a:txBody>
                    <a:bodyPr/>
                    <a:lstStyle/>
                    <a:p>
                      <a:pPr algn="r"/>
                      <a:r>
                        <a:rPr lang="en-US" dirty="0">
                          <a:solidFill>
                            <a:srgbClr val="FF0000"/>
                          </a:solidFill>
                          <a:latin typeface="Times New Roman" panose="02020603050405020304" pitchFamily="18" charset="0"/>
                        </a:rPr>
                        <a:t>0.415</a:t>
                      </a:r>
                      <a:endParaRPr lang="en-US" dirty="0">
                        <a:solidFill>
                          <a:srgbClr val="FF0000"/>
                        </a:solidFill>
                      </a:endParaRPr>
                    </a:p>
                  </a:txBody>
                  <a:tcPr anchor="b"/>
                </a:tc>
                <a:tc>
                  <a:txBody>
                    <a:bodyPr/>
                    <a:lstStyle/>
                    <a:p>
                      <a:pPr algn="r"/>
                      <a:r>
                        <a:rPr lang="en-US">
                          <a:latin typeface="Times New Roman" panose="02020603050405020304" pitchFamily="18" charset="0"/>
                        </a:rPr>
                        <a:t>0.33</a:t>
                      </a:r>
                      <a:endParaRPr lang="en-US"/>
                    </a:p>
                  </a:txBody>
                  <a:tcPr anchor="b"/>
                </a:tc>
                <a:tc>
                  <a:txBody>
                    <a:bodyPr/>
                    <a:lstStyle/>
                    <a:p>
                      <a:pPr algn="r"/>
                      <a:r>
                        <a:rPr lang="en-US">
                          <a:latin typeface="Times New Roman" panose="02020603050405020304" pitchFamily="18" charset="0"/>
                        </a:rPr>
                        <a:t>46.65</a:t>
                      </a:r>
                      <a:endParaRPr lang="en-US"/>
                    </a:p>
                  </a:txBody>
                  <a:tcPr anchor="b"/>
                </a:tc>
                <a:tc>
                  <a:txBody>
                    <a:bodyPr/>
                    <a:lstStyle/>
                    <a:p>
                      <a:pPr algn="r"/>
                      <a:r>
                        <a:rPr lang="en-US" dirty="0">
                          <a:solidFill>
                            <a:srgbClr val="FF0000"/>
                          </a:solidFill>
                          <a:latin typeface="Times New Roman" panose="02020603050405020304" pitchFamily="18" charset="0"/>
                        </a:rPr>
                        <a:t>37.14</a:t>
                      </a:r>
                      <a:endParaRPr lang="en-US" dirty="0">
                        <a:solidFill>
                          <a:srgbClr val="FF0000"/>
                        </a:solidFill>
                      </a:endParaRPr>
                    </a:p>
                  </a:txBody>
                  <a:tcPr anchor="b"/>
                </a:tc>
                <a:tc>
                  <a:txBody>
                    <a:bodyPr/>
                    <a:lstStyle/>
                    <a:p>
                      <a:pPr algn="r"/>
                      <a:r>
                        <a:rPr lang="en-US" dirty="0">
                          <a:latin typeface="Times New Roman" panose="02020603050405020304" pitchFamily="18" charset="0"/>
                        </a:rPr>
                        <a:t>15.42</a:t>
                      </a:r>
                      <a:endParaRPr lang="en-US" dirty="0"/>
                    </a:p>
                  </a:txBody>
                  <a:tcPr anchor="b"/>
                </a:tc>
                <a:extLst>
                  <a:ext uri="{0D108BD9-81ED-4DB2-BD59-A6C34878D82A}">
                    <a16:rowId xmlns:a16="http://schemas.microsoft.com/office/drawing/2014/main" val="10008"/>
                  </a:ext>
                </a:extLst>
              </a:tr>
              <a:tr h="382169">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smtClean="0">
                          <a:latin typeface="Times New Roman" panose="02020603050405020304" pitchFamily="18" charset="0"/>
                        </a:rPr>
                        <a:t>$79.78</a:t>
                      </a:r>
                      <a:endParaRPr lang="en-US" dirty="0"/>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smtClean="0">
                          <a:latin typeface="Times New Roman" panose="02020603050405020304" pitchFamily="18" charset="0"/>
                        </a:rPr>
                        <a:t>$26.91</a:t>
                      </a:r>
                      <a:endParaRPr lang="en-US" dirty="0"/>
                    </a:p>
                  </a:txBody>
                  <a:tcPr anchor="b"/>
                </a:tc>
                <a:extLst>
                  <a:ext uri="{0D108BD9-81ED-4DB2-BD59-A6C34878D82A}">
                    <a16:rowId xmlns:a16="http://schemas.microsoft.com/office/drawing/2014/main" val="10009"/>
                  </a:ext>
                </a:extLst>
              </a:tr>
              <a:tr h="382169">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SWISS"/>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extLst>
                  <a:ext uri="{0D108BD9-81ED-4DB2-BD59-A6C34878D82A}">
                    <a16:rowId xmlns:a16="http://schemas.microsoft.com/office/drawing/2014/main" val="10010"/>
                  </a:ext>
                </a:extLst>
              </a:tr>
              <a:tr h="659633">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ctr"/>
                      <a:r>
                        <a:rPr lang="en-US">
                          <a:latin typeface="SWISS"/>
                        </a:rPr>
                        <a:t>=(1) * (2)</a:t>
                      </a:r>
                      <a:endParaRPr lang="en-US"/>
                    </a:p>
                  </a:txBody>
                  <a:tcPr anchor="b"/>
                </a:tc>
                <a:tc>
                  <a:txBody>
                    <a:bodyPr/>
                    <a:lstStyle/>
                    <a:p>
                      <a:pPr algn="ctr"/>
                      <a:r>
                        <a:rPr lang="en-US">
                          <a:latin typeface="Times New Roman" panose="02020603050405020304" pitchFamily="18" charset="0"/>
                        </a:rPr>
                        <a:t> </a:t>
                      </a:r>
                      <a:endParaRPr lang="en-US"/>
                    </a:p>
                  </a:txBody>
                  <a:tcPr anchor="b"/>
                </a:tc>
                <a:tc>
                  <a:txBody>
                    <a:bodyPr/>
                    <a:lstStyle/>
                    <a:p>
                      <a:pPr algn="ctr"/>
                      <a:r>
                        <a:rPr lang="en-US">
                          <a:latin typeface="Times New Roman" panose="02020603050405020304" pitchFamily="18" charset="0"/>
                        </a:rPr>
                        <a:t> </a:t>
                      </a:r>
                      <a:endParaRPr lang="en-US"/>
                    </a:p>
                  </a:txBody>
                  <a:tcPr anchor="b"/>
                </a:tc>
                <a:tc>
                  <a:txBody>
                    <a:bodyPr/>
                    <a:lstStyle/>
                    <a:p>
                      <a:pPr algn="ctr"/>
                      <a:r>
                        <a:rPr lang="en-US">
                          <a:latin typeface="SWISS"/>
                        </a:rPr>
                        <a:t>=(3) * (4) * (5)</a:t>
                      </a:r>
                      <a:endParaRPr lang="en-US"/>
                    </a:p>
                  </a:txBody>
                  <a:tcPr anchor="b"/>
                </a:tc>
                <a:tc>
                  <a:txBody>
                    <a:bodyPr/>
                    <a:lstStyle/>
                    <a:p>
                      <a:pPr algn="ctr"/>
                      <a:r>
                        <a:rPr lang="en-US">
                          <a:latin typeface="Times New Roman" panose="02020603050405020304" pitchFamily="18" charset="0"/>
                        </a:rPr>
                        <a:t> </a:t>
                      </a:r>
                      <a:endParaRPr lang="en-US"/>
                    </a:p>
                  </a:txBody>
                  <a:tcPr anchor="b"/>
                </a:tc>
                <a:tc>
                  <a:txBody>
                    <a:bodyPr/>
                    <a:lstStyle/>
                    <a:p>
                      <a:pPr algn="ctr"/>
                      <a:r>
                        <a:rPr lang="en-US" dirty="0">
                          <a:latin typeface="Times New Roman" panose="02020603050405020304" pitchFamily="18" charset="0"/>
                        </a:rPr>
                        <a:t>=(7) * (4)</a:t>
                      </a:r>
                      <a:endParaRPr lang="en-US" dirty="0"/>
                    </a:p>
                  </a:txBody>
                  <a:tcPr anchor="b"/>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38783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415" y="228600"/>
            <a:ext cx="9846797" cy="1232210"/>
          </a:xfrm>
        </p:spPr>
        <p:txBody>
          <a:bodyPr>
            <a:normAutofit/>
          </a:bodyPr>
          <a:lstStyle/>
          <a:p>
            <a:r>
              <a:rPr lang="en-US" sz="3200" dirty="0" smtClean="0">
                <a:solidFill>
                  <a:srgbClr val="C00000"/>
                </a:solidFill>
              </a:rPr>
              <a:t>2014 County Crop Mix—Page 7</a:t>
            </a:r>
            <a:endParaRPr lang="en-US" sz="3200"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993696"/>
              </p:ext>
            </p:extLst>
          </p:nvPr>
        </p:nvGraphicFramePr>
        <p:xfrm>
          <a:off x="1446212" y="1524000"/>
          <a:ext cx="9829799" cy="5166360"/>
        </p:xfrm>
        <a:graphic>
          <a:graphicData uri="http://schemas.openxmlformats.org/drawingml/2006/table">
            <a:tbl>
              <a:tblPr firstRow="1" bandRow="1">
                <a:tableStyleId>{5C22544A-7EE6-4342-B048-85BDC9FD1C3A}</a:tableStyleId>
              </a:tblPr>
              <a:tblGrid>
                <a:gridCol w="914399">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1447800">
                  <a:extLst>
                    <a:ext uri="{9D8B030D-6E8A-4147-A177-3AD203B41FA5}">
                      <a16:colId xmlns:a16="http://schemas.microsoft.com/office/drawing/2014/main" val="20006"/>
                    </a:ext>
                  </a:extLst>
                </a:gridCol>
              </a:tblGrid>
              <a:tr h="1188720">
                <a:tc>
                  <a:txBody>
                    <a:bodyPr/>
                    <a:lstStyle/>
                    <a:p>
                      <a:pPr algn="l"/>
                      <a:r>
                        <a:rPr lang="en-US" dirty="0" smtClean="0">
                          <a:latin typeface="Times New Roman" panose="02020603050405020304" pitchFamily="18" charset="0"/>
                        </a:rPr>
                        <a:t>Sample County</a:t>
                      </a:r>
                    </a:p>
                  </a:txBody>
                  <a:tcPr anchor="b"/>
                </a:tc>
                <a:tc>
                  <a:txBody>
                    <a:bodyPr/>
                    <a:lstStyle/>
                    <a:p>
                      <a:pPr algn="l"/>
                      <a:r>
                        <a:rPr lang="en-US" dirty="0" smtClean="0"/>
                        <a:t>Crop</a:t>
                      </a:r>
                      <a:endParaRPr lang="en-US" dirty="0"/>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dirty="0" smtClean="0">
                          <a:latin typeface="Times New Roman" panose="02020603050405020304" pitchFamily="18" charset="0"/>
                        </a:rPr>
                        <a:t>2014 Planted Acres</a:t>
                      </a: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of </a:t>
                      </a:r>
                      <a:r>
                        <a:rPr lang="en-US" dirty="0" smtClean="0">
                          <a:latin typeface="Times New Roman" panose="02020603050405020304" pitchFamily="18" charset="0"/>
                        </a:rPr>
                        <a:t>CROP to Total</a:t>
                      </a:r>
                      <a:r>
                        <a:rPr lang="en-US" baseline="0" dirty="0" smtClean="0">
                          <a:latin typeface="Times New Roman" panose="02020603050405020304" pitchFamily="18" charset="0"/>
                        </a:rPr>
                        <a:t> Acres Planted</a:t>
                      </a:r>
                      <a:r>
                        <a:rPr lang="en-US" dirty="0" smtClean="0">
                          <a:latin typeface="Times New Roman" panose="02020603050405020304" pitchFamily="18" charset="0"/>
                        </a:rPr>
                        <a:t> </a:t>
                      </a:r>
                      <a:endParaRPr lang="en-US" dirty="0"/>
                    </a:p>
                  </a:txBody>
                  <a:tcPr anchor="b"/>
                </a:tc>
                <a:tc>
                  <a:txBody>
                    <a:bodyPr/>
                    <a:lstStyle/>
                    <a:p>
                      <a:pPr algn="r"/>
                      <a:r>
                        <a:rPr lang="en-US" dirty="0" smtClean="0">
                          <a:latin typeface="Times New Roman" panose="02020603050405020304" pitchFamily="18" charset="0"/>
                        </a:rPr>
                        <a:t>&gt;5%</a:t>
                      </a:r>
                      <a:r>
                        <a:rPr lang="en-US" dirty="0">
                          <a:latin typeface="Times New Roman" panose="02020603050405020304" pitchFamily="18" charset="0"/>
                        </a:rPr>
                        <a:t> </a:t>
                      </a:r>
                      <a:endParaRPr lang="en-US" dirty="0"/>
                    </a:p>
                  </a:txBody>
                  <a:tcPr anchor="b"/>
                </a:tc>
                <a:tc>
                  <a:txBody>
                    <a:bodyPr/>
                    <a:lstStyle/>
                    <a:p>
                      <a:pPr algn="r"/>
                      <a:r>
                        <a:rPr lang="en-US" dirty="0" smtClean="0">
                          <a:latin typeface="Times New Roman" panose="02020603050405020304" pitchFamily="18" charset="0"/>
                        </a:rPr>
                        <a:t>Major Crops Converted to 100%</a:t>
                      </a:r>
                      <a:endParaRPr lang="en-US" dirty="0"/>
                    </a:p>
                  </a:txBody>
                  <a:tcPr anchor="b"/>
                </a:tc>
                <a:extLst>
                  <a:ext uri="{0D108BD9-81ED-4DB2-BD59-A6C34878D82A}">
                    <a16:rowId xmlns:a16="http://schemas.microsoft.com/office/drawing/2014/main" val="10000"/>
                  </a:ext>
                </a:extLst>
              </a:tr>
              <a:tr h="370840">
                <a:tc>
                  <a:txBody>
                    <a:bodyPr/>
                    <a:lstStyle/>
                    <a:p>
                      <a:pPr algn="l"/>
                      <a:endParaRPr lang="en-US" dirty="0"/>
                    </a:p>
                  </a:txBody>
                  <a:tcPr anchor="b"/>
                </a:tc>
                <a:tc>
                  <a:txBody>
                    <a:bodyPr/>
                    <a:lstStyle/>
                    <a:p>
                      <a:pPr algn="l"/>
                      <a:r>
                        <a:rPr lang="en-US" dirty="0">
                          <a:latin typeface="Times New Roman" panose="02020603050405020304" pitchFamily="18" charset="0"/>
                        </a:rPr>
                        <a:t>WHEAT</a:t>
                      </a:r>
                      <a:endParaRPr lang="en-US" dirty="0"/>
                    </a:p>
                  </a:txBody>
                  <a:tcPr anchor="b"/>
                </a:tc>
                <a:tc>
                  <a:txBody>
                    <a:bodyPr/>
                    <a:lstStyle/>
                    <a:p>
                      <a:pPr algn="r"/>
                      <a:r>
                        <a:rPr lang="en-US">
                          <a:latin typeface="Times New Roman" panose="02020603050405020304" pitchFamily="18" charset="0"/>
                        </a:rPr>
                        <a:t>S-FALLOW</a:t>
                      </a:r>
                      <a:endParaRPr lang="en-US"/>
                    </a:p>
                  </a:txBody>
                  <a:tcPr anchor="b"/>
                </a:tc>
                <a:tc>
                  <a:txBody>
                    <a:bodyPr/>
                    <a:lstStyle/>
                    <a:p>
                      <a:pPr algn="r"/>
                      <a:r>
                        <a:rPr lang="en-US">
                          <a:latin typeface="Times New Roman" panose="02020603050405020304" pitchFamily="18" charset="0"/>
                        </a:rPr>
                        <a:t>122,535</a:t>
                      </a:r>
                      <a:endParaRPr lang="en-US"/>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extLst>
                  <a:ext uri="{0D108BD9-81ED-4DB2-BD59-A6C34878D82A}">
                    <a16:rowId xmlns:a16="http://schemas.microsoft.com/office/drawing/2014/main" val="10001"/>
                  </a:ext>
                </a:extLst>
              </a:tr>
              <a:tr h="370840">
                <a:tc>
                  <a:txBody>
                    <a:bodyPr/>
                    <a:lstStyle/>
                    <a:p>
                      <a:pPr algn="r"/>
                      <a:r>
                        <a:rPr lang="en-US" dirty="0">
                          <a:latin typeface="Times New Roman" panose="02020603050405020304" pitchFamily="18" charset="0"/>
                        </a:rPr>
                        <a:t> </a:t>
                      </a:r>
                      <a:endParaRPr lang="en-US" dirty="0"/>
                    </a:p>
                  </a:txBody>
                  <a:tcPr anchor="b"/>
                </a:tc>
                <a:tc>
                  <a:txBody>
                    <a:bodyPr/>
                    <a:lstStyle/>
                    <a:p>
                      <a:pPr algn="l"/>
                      <a:r>
                        <a:rPr lang="en-US" dirty="0">
                          <a:latin typeface="Times New Roman" panose="02020603050405020304" pitchFamily="18" charset="0"/>
                        </a:rPr>
                        <a:t> </a:t>
                      </a:r>
                      <a:endParaRPr lang="en-US" dirty="0"/>
                    </a:p>
                  </a:txBody>
                  <a:tcPr anchor="b"/>
                </a:tc>
                <a:tc>
                  <a:txBody>
                    <a:bodyPr/>
                    <a:lstStyle/>
                    <a:p>
                      <a:pPr algn="r"/>
                      <a:r>
                        <a:rPr lang="en-US" dirty="0" smtClean="0">
                          <a:latin typeface="Times New Roman" panose="02020603050405020304" pitchFamily="18" charset="0"/>
                        </a:rPr>
                        <a:t>CONTINUOUS </a:t>
                      </a:r>
                      <a:r>
                        <a:rPr lang="en-US" dirty="0">
                          <a:latin typeface="Times New Roman" panose="02020603050405020304" pitchFamily="18" charset="0"/>
                        </a:rPr>
                        <a:t>CROP</a:t>
                      </a:r>
                      <a:endParaRPr lang="en-US" dirty="0"/>
                    </a:p>
                  </a:txBody>
                  <a:tcPr anchor="b"/>
                </a:tc>
                <a:tc>
                  <a:txBody>
                    <a:bodyPr/>
                    <a:lstStyle/>
                    <a:p>
                      <a:pPr algn="r"/>
                      <a:r>
                        <a:rPr lang="en-US">
                          <a:latin typeface="Times New Roman" panose="02020603050405020304" pitchFamily="18" charset="0"/>
                        </a:rPr>
                        <a:t>32,082</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extLst>
                  <a:ext uri="{0D108BD9-81ED-4DB2-BD59-A6C34878D82A}">
                    <a16:rowId xmlns:a16="http://schemas.microsoft.com/office/drawing/2014/main" val="10002"/>
                  </a:ext>
                </a:extLst>
              </a:tr>
              <a:tr h="370840">
                <a:tc>
                  <a:txBody>
                    <a:bodyPr/>
                    <a:lstStyle/>
                    <a:p>
                      <a:pPr algn="r"/>
                      <a:r>
                        <a:rPr lang="en-US" dirty="0">
                          <a:latin typeface="Times New Roman" panose="02020603050405020304" pitchFamily="18" charset="0"/>
                        </a:rPr>
                        <a:t> </a:t>
                      </a:r>
                      <a:endParaRPr lang="en-US" dirty="0"/>
                    </a:p>
                  </a:txBody>
                  <a:tcPr anchor="b"/>
                </a:tc>
                <a:tc>
                  <a:txBody>
                    <a:bodyPr/>
                    <a:lstStyle/>
                    <a:p>
                      <a:pPr algn="l"/>
                      <a:r>
                        <a:rPr lang="en-US">
                          <a:latin typeface="Times New Roman" panose="02020603050405020304" pitchFamily="18" charset="0"/>
                        </a:rPr>
                        <a:t> </a:t>
                      </a:r>
                      <a:endParaRPr lang="en-US"/>
                    </a:p>
                  </a:txBody>
                  <a:tcPr anchor="b"/>
                </a:tc>
                <a:tc>
                  <a:txBody>
                    <a:bodyPr/>
                    <a:lstStyle/>
                    <a:p>
                      <a:pPr algn="r"/>
                      <a:r>
                        <a:rPr lang="en-US" dirty="0">
                          <a:latin typeface="Times New Roman" panose="02020603050405020304" pitchFamily="18" charset="0"/>
                        </a:rPr>
                        <a:t>TOTAL</a:t>
                      </a:r>
                      <a:endParaRPr lang="en-US" dirty="0"/>
                    </a:p>
                  </a:txBody>
                  <a:tcPr anchor="b"/>
                </a:tc>
                <a:tc>
                  <a:txBody>
                    <a:bodyPr/>
                    <a:lstStyle/>
                    <a:p>
                      <a:pPr algn="r"/>
                      <a:r>
                        <a:rPr lang="en-US">
                          <a:latin typeface="Times New Roman" panose="02020603050405020304" pitchFamily="18" charset="0"/>
                        </a:rPr>
                        <a:t>154,617</a:t>
                      </a:r>
                      <a:endParaRPr lang="en-US"/>
                    </a:p>
                  </a:txBody>
                  <a:tcPr anchor="b"/>
                </a:tc>
                <a:tc>
                  <a:txBody>
                    <a:bodyPr/>
                    <a:lstStyle/>
                    <a:p>
                      <a:pPr algn="r"/>
                      <a:r>
                        <a:rPr lang="en-US">
                          <a:latin typeface="Times New Roman" panose="02020603050405020304" pitchFamily="18" charset="0"/>
                        </a:rPr>
                        <a:t>0.54</a:t>
                      </a:r>
                      <a:endParaRPr lang="en-US"/>
                    </a:p>
                  </a:txBody>
                  <a:tcPr anchor="b"/>
                </a:tc>
                <a:tc>
                  <a:txBody>
                    <a:bodyPr/>
                    <a:lstStyle/>
                    <a:p>
                      <a:pPr algn="r"/>
                      <a:r>
                        <a:rPr lang="en-US">
                          <a:latin typeface="Times New Roman" panose="02020603050405020304" pitchFamily="18" charset="0"/>
                        </a:rPr>
                        <a:t>0.54</a:t>
                      </a:r>
                      <a:endParaRPr lang="en-US"/>
                    </a:p>
                  </a:txBody>
                  <a:tcPr anchor="b"/>
                </a:tc>
                <a:tc>
                  <a:txBody>
                    <a:bodyPr/>
                    <a:lstStyle/>
                    <a:p>
                      <a:pPr algn="r"/>
                      <a:r>
                        <a:rPr lang="en-US">
                          <a:latin typeface="Times New Roman" panose="02020603050405020304" pitchFamily="18" charset="0"/>
                        </a:rPr>
                        <a:t>55.0%</a:t>
                      </a:r>
                      <a:endParaRPr lang="en-US"/>
                    </a:p>
                  </a:txBody>
                  <a:tcPr anchor="b"/>
                </a:tc>
                <a:extLst>
                  <a:ext uri="{0D108BD9-81ED-4DB2-BD59-A6C34878D82A}">
                    <a16:rowId xmlns:a16="http://schemas.microsoft.com/office/drawing/2014/main" val="10003"/>
                  </a:ext>
                </a:extLst>
              </a:tr>
              <a:tr h="370840">
                <a:tc>
                  <a:txBody>
                    <a:bodyPr/>
                    <a:lstStyle/>
                    <a:p>
                      <a:pPr algn="r"/>
                      <a:r>
                        <a:rPr lang="en-US" dirty="0">
                          <a:latin typeface="Times New Roman" panose="02020603050405020304" pitchFamily="18" charset="0"/>
                        </a:rPr>
                        <a:t> </a:t>
                      </a:r>
                      <a:endParaRPr lang="en-US" dirty="0"/>
                    </a:p>
                  </a:txBody>
                  <a:tcPr anchor="b"/>
                </a:tc>
                <a:tc>
                  <a:txBody>
                    <a:bodyPr/>
                    <a:lstStyle/>
                    <a:p>
                      <a:pPr algn="l"/>
                      <a:r>
                        <a:rPr lang="en-US">
                          <a:latin typeface="Times New Roman" panose="02020603050405020304" pitchFamily="18" charset="0"/>
                        </a:rPr>
                        <a:t>SORGHUM</a:t>
                      </a:r>
                      <a:endParaRPr lang="en-US"/>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a:latin typeface="Times New Roman" panose="02020603050405020304" pitchFamily="18" charset="0"/>
                        </a:rPr>
                        <a:t>19,461</a:t>
                      </a:r>
                      <a:endParaRPr lang="en-US"/>
                    </a:p>
                  </a:txBody>
                  <a:tcPr anchor="b"/>
                </a:tc>
                <a:tc>
                  <a:txBody>
                    <a:bodyPr/>
                    <a:lstStyle/>
                    <a:p>
                      <a:pPr algn="r"/>
                      <a:r>
                        <a:rPr lang="en-US">
                          <a:latin typeface="Times New Roman" panose="02020603050405020304" pitchFamily="18" charset="0"/>
                        </a:rPr>
                        <a:t>0.07</a:t>
                      </a:r>
                      <a:endParaRPr lang="en-US"/>
                    </a:p>
                  </a:txBody>
                  <a:tcPr anchor="b"/>
                </a:tc>
                <a:tc>
                  <a:txBody>
                    <a:bodyPr/>
                    <a:lstStyle/>
                    <a:p>
                      <a:pPr algn="r"/>
                      <a:r>
                        <a:rPr lang="en-US">
                          <a:latin typeface="Times New Roman" panose="02020603050405020304" pitchFamily="18" charset="0"/>
                        </a:rPr>
                        <a:t>0.07</a:t>
                      </a:r>
                      <a:endParaRPr lang="en-US"/>
                    </a:p>
                  </a:txBody>
                  <a:tcPr anchor="b"/>
                </a:tc>
                <a:tc>
                  <a:txBody>
                    <a:bodyPr/>
                    <a:lstStyle/>
                    <a:p>
                      <a:pPr algn="r"/>
                      <a:r>
                        <a:rPr lang="en-US">
                          <a:latin typeface="Times New Roman" panose="02020603050405020304" pitchFamily="18" charset="0"/>
                        </a:rPr>
                        <a:t>6.9%</a:t>
                      </a:r>
                      <a:endParaRPr lang="en-US"/>
                    </a:p>
                  </a:txBody>
                  <a:tcPr anchor="b"/>
                </a:tc>
                <a:extLst>
                  <a:ext uri="{0D108BD9-81ED-4DB2-BD59-A6C34878D82A}">
                    <a16:rowId xmlns:a16="http://schemas.microsoft.com/office/drawing/2014/main" val="10004"/>
                  </a:ext>
                </a:extLst>
              </a:tr>
              <a:tr h="370840">
                <a:tc>
                  <a:txBody>
                    <a:bodyPr/>
                    <a:lstStyle/>
                    <a:p>
                      <a:pPr algn="r"/>
                      <a:r>
                        <a:rPr lang="en-US" dirty="0">
                          <a:latin typeface="Times New Roman" panose="02020603050405020304" pitchFamily="18" charset="0"/>
                        </a:rPr>
                        <a:t> </a:t>
                      </a:r>
                      <a:endParaRPr lang="en-US" dirty="0"/>
                    </a:p>
                  </a:txBody>
                  <a:tcPr anchor="b"/>
                </a:tc>
                <a:tc>
                  <a:txBody>
                    <a:bodyPr/>
                    <a:lstStyle/>
                    <a:p>
                      <a:pPr algn="l"/>
                      <a:r>
                        <a:rPr lang="en-US" dirty="0">
                          <a:latin typeface="Times New Roman" panose="02020603050405020304" pitchFamily="18" charset="0"/>
                        </a:rPr>
                        <a:t>CORN</a:t>
                      </a:r>
                      <a:endParaRPr lang="en-US" dirty="0"/>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107,155</a:t>
                      </a:r>
                      <a:endParaRPr lang="en-US"/>
                    </a:p>
                  </a:txBody>
                  <a:tcPr anchor="b"/>
                </a:tc>
                <a:tc>
                  <a:txBody>
                    <a:bodyPr/>
                    <a:lstStyle/>
                    <a:p>
                      <a:pPr algn="r"/>
                      <a:r>
                        <a:rPr lang="en-US">
                          <a:latin typeface="Times New Roman" panose="02020603050405020304" pitchFamily="18" charset="0"/>
                        </a:rPr>
                        <a:t>0.37</a:t>
                      </a:r>
                      <a:endParaRPr lang="en-US"/>
                    </a:p>
                  </a:txBody>
                  <a:tcPr anchor="b"/>
                </a:tc>
                <a:tc>
                  <a:txBody>
                    <a:bodyPr/>
                    <a:lstStyle/>
                    <a:p>
                      <a:pPr algn="r"/>
                      <a:r>
                        <a:rPr lang="en-US">
                          <a:latin typeface="Times New Roman" panose="02020603050405020304" pitchFamily="18" charset="0"/>
                        </a:rPr>
                        <a:t>0.37</a:t>
                      </a:r>
                      <a:endParaRPr lang="en-US"/>
                    </a:p>
                  </a:txBody>
                  <a:tcPr anchor="b"/>
                </a:tc>
                <a:tc>
                  <a:txBody>
                    <a:bodyPr/>
                    <a:lstStyle/>
                    <a:p>
                      <a:pPr algn="r"/>
                      <a:r>
                        <a:rPr lang="en-US" dirty="0">
                          <a:solidFill>
                            <a:srgbClr val="FF0000"/>
                          </a:solidFill>
                          <a:latin typeface="Times New Roman" panose="02020603050405020304" pitchFamily="18" charset="0"/>
                        </a:rPr>
                        <a:t>38.1%</a:t>
                      </a:r>
                      <a:endParaRPr lang="en-US" dirty="0">
                        <a:solidFill>
                          <a:srgbClr val="FF0000"/>
                        </a:solidFill>
                      </a:endParaRPr>
                    </a:p>
                  </a:txBody>
                  <a:tcPr anchor="b"/>
                </a:tc>
                <a:extLst>
                  <a:ext uri="{0D108BD9-81ED-4DB2-BD59-A6C34878D82A}">
                    <a16:rowId xmlns:a16="http://schemas.microsoft.com/office/drawing/2014/main" val="10005"/>
                  </a:ext>
                </a:extLst>
              </a:tr>
              <a:tr h="370840">
                <a:tc>
                  <a:txBody>
                    <a:bodyPr/>
                    <a:lstStyle/>
                    <a:p>
                      <a:pPr algn="r"/>
                      <a:r>
                        <a:rPr lang="en-US" dirty="0">
                          <a:latin typeface="Times New Roman" panose="02020603050405020304" pitchFamily="18" charset="0"/>
                        </a:rPr>
                        <a:t> </a:t>
                      </a:r>
                      <a:endParaRPr lang="en-US" dirty="0"/>
                    </a:p>
                  </a:txBody>
                  <a:tcPr anchor="b"/>
                </a:tc>
                <a:tc>
                  <a:txBody>
                    <a:bodyPr/>
                    <a:lstStyle/>
                    <a:p>
                      <a:pPr algn="l"/>
                      <a:r>
                        <a:rPr lang="en-US" dirty="0">
                          <a:latin typeface="Times New Roman" panose="02020603050405020304" pitchFamily="18" charset="0"/>
                        </a:rPr>
                        <a:t>SOYBEANS</a:t>
                      </a:r>
                      <a:endParaRPr lang="en-US" dirty="0"/>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3,826</a:t>
                      </a:r>
                      <a:endParaRPr lang="en-US"/>
                    </a:p>
                  </a:txBody>
                  <a:tcPr anchor="b"/>
                </a:tc>
                <a:tc>
                  <a:txBody>
                    <a:bodyPr/>
                    <a:lstStyle/>
                    <a:p>
                      <a:pPr algn="r"/>
                      <a:r>
                        <a:rPr lang="en-US">
                          <a:latin typeface="Times New Roman" panose="02020603050405020304" pitchFamily="18" charset="0"/>
                        </a:rPr>
                        <a:t>0.01</a:t>
                      </a:r>
                      <a:endParaRPr lang="en-US"/>
                    </a:p>
                  </a:txBody>
                  <a:tcPr anchor="b"/>
                </a:tc>
                <a:tc>
                  <a:txBody>
                    <a:bodyPr/>
                    <a:lstStyle/>
                    <a:p>
                      <a:pPr algn="r"/>
                      <a:r>
                        <a:rPr lang="en-US">
                          <a:latin typeface="Times New Roman" panose="02020603050405020304" pitchFamily="18" charset="0"/>
                        </a:rPr>
                        <a:t>0.00</a:t>
                      </a:r>
                      <a:endParaRPr lang="en-US"/>
                    </a:p>
                  </a:txBody>
                  <a:tcPr anchor="b"/>
                </a:tc>
                <a:tc>
                  <a:txBody>
                    <a:bodyPr/>
                    <a:lstStyle/>
                    <a:p>
                      <a:pPr algn="r"/>
                      <a:r>
                        <a:rPr lang="en-US">
                          <a:latin typeface="Times New Roman" panose="02020603050405020304" pitchFamily="18" charset="0"/>
                        </a:rPr>
                        <a:t>0.0%</a:t>
                      </a:r>
                      <a:endParaRPr lang="en-US"/>
                    </a:p>
                  </a:txBody>
                  <a:tcPr anchor="b"/>
                </a:tc>
                <a:extLst>
                  <a:ext uri="{0D108BD9-81ED-4DB2-BD59-A6C34878D82A}">
                    <a16:rowId xmlns:a16="http://schemas.microsoft.com/office/drawing/2014/main" val="10006"/>
                  </a:ext>
                </a:extLst>
              </a:tr>
              <a:tr h="370840">
                <a:tc>
                  <a:txBody>
                    <a:bodyPr/>
                    <a:lstStyle/>
                    <a:p>
                      <a:pPr algn="r"/>
                      <a:r>
                        <a:rPr lang="en-US" dirty="0">
                          <a:latin typeface="Times New Roman" panose="02020603050405020304" pitchFamily="18" charset="0"/>
                        </a:rPr>
                        <a:t> </a:t>
                      </a:r>
                      <a:endParaRPr lang="en-US" dirty="0"/>
                    </a:p>
                  </a:txBody>
                  <a:tcPr anchor="b"/>
                </a:tc>
                <a:tc>
                  <a:txBody>
                    <a:bodyPr/>
                    <a:lstStyle/>
                    <a:p>
                      <a:pPr algn="l"/>
                      <a:r>
                        <a:rPr lang="en-US" dirty="0">
                          <a:latin typeface="Times New Roman" panose="02020603050405020304" pitchFamily="18" charset="0"/>
                        </a:rPr>
                        <a:t>SUNFLOWERS</a:t>
                      </a:r>
                      <a:endParaRPr lang="en-US" dirty="0"/>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1,605</a:t>
                      </a:r>
                      <a:endParaRPr lang="en-US"/>
                    </a:p>
                  </a:txBody>
                  <a:tcPr anchor="b"/>
                </a:tc>
                <a:tc>
                  <a:txBody>
                    <a:bodyPr/>
                    <a:lstStyle/>
                    <a:p>
                      <a:pPr algn="r"/>
                      <a:r>
                        <a:rPr lang="en-US">
                          <a:latin typeface="Times New Roman" panose="02020603050405020304" pitchFamily="18" charset="0"/>
                        </a:rPr>
                        <a:t>0.01</a:t>
                      </a:r>
                      <a:endParaRPr lang="en-US"/>
                    </a:p>
                  </a:txBody>
                  <a:tcPr anchor="b"/>
                </a:tc>
                <a:tc>
                  <a:txBody>
                    <a:bodyPr/>
                    <a:lstStyle/>
                    <a:p>
                      <a:pPr algn="r"/>
                      <a:r>
                        <a:rPr lang="en-US">
                          <a:latin typeface="Times New Roman" panose="02020603050405020304" pitchFamily="18" charset="0"/>
                        </a:rPr>
                        <a:t>0.00</a:t>
                      </a:r>
                      <a:endParaRPr lang="en-US"/>
                    </a:p>
                  </a:txBody>
                  <a:tcPr anchor="b"/>
                </a:tc>
                <a:tc>
                  <a:txBody>
                    <a:bodyPr/>
                    <a:lstStyle/>
                    <a:p>
                      <a:pPr algn="r"/>
                      <a:r>
                        <a:rPr lang="en-US">
                          <a:latin typeface="Times New Roman" panose="02020603050405020304" pitchFamily="18" charset="0"/>
                        </a:rPr>
                        <a:t>0.0%</a:t>
                      </a:r>
                      <a:endParaRPr lang="en-US"/>
                    </a:p>
                  </a:txBody>
                  <a:tcPr anchor="b"/>
                </a:tc>
                <a:extLst>
                  <a:ext uri="{0D108BD9-81ED-4DB2-BD59-A6C34878D82A}">
                    <a16:rowId xmlns:a16="http://schemas.microsoft.com/office/drawing/2014/main" val="10007"/>
                  </a:ext>
                </a:extLst>
              </a:tr>
              <a:tr h="370840">
                <a:tc>
                  <a:txBody>
                    <a:bodyPr/>
                    <a:lstStyle/>
                    <a:p>
                      <a:pPr algn="r"/>
                      <a:r>
                        <a:rPr lang="en-US" dirty="0">
                          <a:latin typeface="Times New Roman" panose="02020603050405020304" pitchFamily="18" charset="0"/>
                        </a:rPr>
                        <a:t> </a:t>
                      </a:r>
                      <a:endParaRPr lang="en-US" dirty="0"/>
                    </a:p>
                  </a:txBody>
                  <a:tcPr anchor="b"/>
                </a:tc>
                <a:tc>
                  <a:txBody>
                    <a:bodyPr/>
                    <a:lstStyle/>
                    <a:p>
                      <a:pPr algn="l"/>
                      <a:r>
                        <a:rPr lang="en-US" dirty="0">
                          <a:latin typeface="Times New Roman" panose="02020603050405020304" pitchFamily="18" charset="0"/>
                        </a:rPr>
                        <a:t>ALFALFA</a:t>
                      </a:r>
                      <a:endParaRPr lang="en-US" dirty="0"/>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0</a:t>
                      </a:r>
                      <a:endParaRPr lang="en-US"/>
                    </a:p>
                  </a:txBody>
                  <a:tcPr anchor="b"/>
                </a:tc>
                <a:tc>
                  <a:txBody>
                    <a:bodyPr/>
                    <a:lstStyle/>
                    <a:p>
                      <a:pPr algn="r"/>
                      <a:r>
                        <a:rPr lang="en-US">
                          <a:latin typeface="Times New Roman" panose="02020603050405020304" pitchFamily="18" charset="0"/>
                        </a:rPr>
                        <a:t>0.00</a:t>
                      </a:r>
                      <a:endParaRPr lang="en-US"/>
                    </a:p>
                  </a:txBody>
                  <a:tcPr anchor="b"/>
                </a:tc>
                <a:tc>
                  <a:txBody>
                    <a:bodyPr/>
                    <a:lstStyle/>
                    <a:p>
                      <a:pPr algn="r"/>
                      <a:r>
                        <a:rPr lang="en-US">
                          <a:latin typeface="Times New Roman" panose="02020603050405020304" pitchFamily="18" charset="0"/>
                        </a:rPr>
                        <a:t>0.00</a:t>
                      </a:r>
                      <a:endParaRPr lang="en-US"/>
                    </a:p>
                  </a:txBody>
                  <a:tcPr anchor="b"/>
                </a:tc>
                <a:tc>
                  <a:txBody>
                    <a:bodyPr/>
                    <a:lstStyle/>
                    <a:p>
                      <a:pPr algn="r"/>
                      <a:r>
                        <a:rPr lang="en-US">
                          <a:latin typeface="Times New Roman" panose="02020603050405020304" pitchFamily="18" charset="0"/>
                        </a:rPr>
                        <a:t>0.0%</a:t>
                      </a:r>
                      <a:endParaRPr lang="en-US"/>
                    </a:p>
                  </a:txBody>
                  <a:tcPr anchor="b"/>
                </a:tc>
                <a:extLst>
                  <a:ext uri="{0D108BD9-81ED-4DB2-BD59-A6C34878D82A}">
                    <a16:rowId xmlns:a16="http://schemas.microsoft.com/office/drawing/2014/main" val="10008"/>
                  </a:ext>
                </a:extLst>
              </a:tr>
              <a:tr h="370840">
                <a:tc>
                  <a:txBody>
                    <a:bodyPr/>
                    <a:lstStyle/>
                    <a:p>
                      <a:pPr algn="r"/>
                      <a:r>
                        <a:rPr lang="en-US" dirty="0">
                          <a:latin typeface="Times New Roman" panose="02020603050405020304" pitchFamily="18" charset="0"/>
                        </a:rPr>
                        <a:t> </a:t>
                      </a:r>
                      <a:endParaRPr lang="en-US" dirty="0"/>
                    </a:p>
                  </a:txBody>
                  <a:tcPr anchor="b"/>
                </a:tc>
                <a:tc>
                  <a:txBody>
                    <a:bodyPr/>
                    <a:lstStyle/>
                    <a:p>
                      <a:pPr algn="l"/>
                      <a:r>
                        <a:rPr lang="en-US" dirty="0">
                          <a:latin typeface="Times New Roman" panose="02020603050405020304" pitchFamily="18" charset="0"/>
                        </a:rPr>
                        <a:t>COTTON</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a:latin typeface="Times New Roman" panose="02020603050405020304" pitchFamily="18" charset="0"/>
                        </a:rPr>
                        <a:t>0</a:t>
                      </a:r>
                      <a:endParaRPr lang="en-US"/>
                    </a:p>
                  </a:txBody>
                  <a:tcPr anchor="b"/>
                </a:tc>
                <a:tc>
                  <a:txBody>
                    <a:bodyPr/>
                    <a:lstStyle/>
                    <a:p>
                      <a:pPr algn="r"/>
                      <a:r>
                        <a:rPr lang="en-US">
                          <a:latin typeface="Times New Roman" panose="02020603050405020304" pitchFamily="18" charset="0"/>
                        </a:rPr>
                        <a:t>0.00</a:t>
                      </a:r>
                      <a:endParaRPr lang="en-US"/>
                    </a:p>
                  </a:txBody>
                  <a:tcPr anchor="b"/>
                </a:tc>
                <a:tc>
                  <a:txBody>
                    <a:bodyPr/>
                    <a:lstStyle/>
                    <a:p>
                      <a:pPr algn="r"/>
                      <a:r>
                        <a:rPr lang="en-US">
                          <a:latin typeface="Times New Roman" panose="02020603050405020304" pitchFamily="18" charset="0"/>
                        </a:rPr>
                        <a:t>0.00</a:t>
                      </a:r>
                      <a:endParaRPr lang="en-US"/>
                    </a:p>
                  </a:txBody>
                  <a:tcPr anchor="b"/>
                </a:tc>
                <a:tc>
                  <a:txBody>
                    <a:bodyPr/>
                    <a:lstStyle/>
                    <a:p>
                      <a:pPr algn="r"/>
                      <a:r>
                        <a:rPr lang="en-US">
                          <a:latin typeface="Times New Roman" panose="02020603050405020304" pitchFamily="18" charset="0"/>
                        </a:rPr>
                        <a:t>0.0%</a:t>
                      </a:r>
                      <a:endParaRPr lang="en-US"/>
                    </a:p>
                  </a:txBody>
                  <a:tcPr anchor="b"/>
                </a:tc>
                <a:extLst>
                  <a:ext uri="{0D108BD9-81ED-4DB2-BD59-A6C34878D82A}">
                    <a16:rowId xmlns:a16="http://schemas.microsoft.com/office/drawing/2014/main" val="10009"/>
                  </a:ext>
                </a:extLst>
              </a:tr>
              <a:tr h="370840">
                <a:tc>
                  <a:txBody>
                    <a:bodyPr/>
                    <a:lstStyle/>
                    <a:p>
                      <a:pPr algn="r"/>
                      <a:r>
                        <a:rPr lang="en-US" dirty="0">
                          <a:latin typeface="Times New Roman" panose="02020603050405020304" pitchFamily="18" charset="0"/>
                        </a:rPr>
                        <a:t> </a:t>
                      </a:r>
                      <a:endParaRPr lang="en-US" dirty="0"/>
                    </a:p>
                  </a:txBody>
                  <a:tcPr anchor="b"/>
                </a:tc>
                <a:tc gridSpan="2">
                  <a:txBody>
                    <a:bodyPr/>
                    <a:lstStyle/>
                    <a:p>
                      <a:pPr algn="r"/>
                      <a:r>
                        <a:rPr lang="en-US">
                          <a:latin typeface="Times New Roman" panose="02020603050405020304" pitchFamily="18" charset="0"/>
                        </a:rPr>
                        <a:t>TOTAL ACRES PLANTED</a:t>
                      </a:r>
                      <a:endParaRPr lang="en-US"/>
                    </a:p>
                  </a:txBody>
                  <a:tcPr anchor="b"/>
                </a:tc>
                <a:tc hMerge="1">
                  <a:txBody>
                    <a:bodyPr/>
                    <a:lstStyle/>
                    <a:p>
                      <a:endParaRPr lang="en-US"/>
                    </a:p>
                  </a:txBody>
                  <a:tcPr/>
                </a:tc>
                <a:tc>
                  <a:txBody>
                    <a:bodyPr/>
                    <a:lstStyle/>
                    <a:p>
                      <a:pPr algn="r"/>
                      <a:r>
                        <a:rPr lang="en-US">
                          <a:latin typeface="Times New Roman" panose="02020603050405020304" pitchFamily="18" charset="0"/>
                        </a:rPr>
                        <a:t>286,664</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0.98</a:t>
                      </a:r>
                      <a:endParaRPr lang="en-US"/>
                    </a:p>
                  </a:txBody>
                  <a:tcPr anchor="b"/>
                </a:tc>
                <a:tc>
                  <a:txBody>
                    <a:bodyPr/>
                    <a:lstStyle/>
                    <a:p>
                      <a:pPr algn="r"/>
                      <a:r>
                        <a:rPr lang="en-US" dirty="0">
                          <a:latin typeface="Times New Roman" panose="02020603050405020304" pitchFamily="18" charset="0"/>
                        </a:rPr>
                        <a:t>100.0%</a:t>
                      </a:r>
                      <a:endParaRPr lang="en-US" dirty="0"/>
                    </a:p>
                  </a:txBody>
                  <a:tcPr anchor="b"/>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508806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415" y="367990"/>
            <a:ext cx="9846797" cy="1232210"/>
          </a:xfrm>
        </p:spPr>
        <p:txBody>
          <a:bodyPr>
            <a:normAutofit/>
          </a:bodyPr>
          <a:lstStyle/>
          <a:p>
            <a:r>
              <a:rPr lang="en-US" sz="3200" dirty="0" smtClean="0">
                <a:solidFill>
                  <a:srgbClr val="C00000"/>
                </a:solidFill>
              </a:rPr>
              <a:t>2014 8-Year Average County Crop Mix—Page 7</a:t>
            </a:r>
            <a:endParaRPr lang="en-US" sz="3200" dirty="0">
              <a:solidFill>
                <a:srgbClr val="C0000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42990837"/>
              </p:ext>
            </p:extLst>
          </p:nvPr>
        </p:nvGraphicFramePr>
        <p:xfrm>
          <a:off x="1217612" y="1752600"/>
          <a:ext cx="10363200" cy="4572000"/>
        </p:xfrm>
        <a:graphic>
          <a:graphicData uri="http://schemas.openxmlformats.org/drawingml/2006/table">
            <a:tbl>
              <a:tblPr firstRow="1" bandRow="1">
                <a:tableStyleId>{5C22544A-7EE6-4342-B048-85BDC9FD1C3A}</a:tableStyleId>
              </a:tblPr>
              <a:tblGrid>
                <a:gridCol w="1447801">
                  <a:extLst>
                    <a:ext uri="{9D8B030D-6E8A-4147-A177-3AD203B41FA5}">
                      <a16:colId xmlns:a16="http://schemas.microsoft.com/office/drawing/2014/main" val="20000"/>
                    </a:ext>
                  </a:extLst>
                </a:gridCol>
                <a:gridCol w="1142999">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gridCol w="1295400">
                  <a:extLst>
                    <a:ext uri="{9D8B030D-6E8A-4147-A177-3AD203B41FA5}">
                      <a16:colId xmlns:a16="http://schemas.microsoft.com/office/drawing/2014/main" val="20006"/>
                    </a:ext>
                  </a:extLst>
                </a:gridCol>
                <a:gridCol w="1295400">
                  <a:extLst>
                    <a:ext uri="{9D8B030D-6E8A-4147-A177-3AD203B41FA5}">
                      <a16:colId xmlns:a16="http://schemas.microsoft.com/office/drawing/2014/main" val="20007"/>
                    </a:ext>
                  </a:extLst>
                </a:gridCol>
              </a:tblGrid>
              <a:tr h="628769">
                <a:tc>
                  <a:txBody>
                    <a:bodyPr/>
                    <a:lstStyle/>
                    <a:p>
                      <a:pPr algn="l"/>
                      <a:r>
                        <a:rPr lang="en-US" b="1" dirty="0" smtClean="0">
                          <a:latin typeface="Times New Roman" panose="02020603050405020304" pitchFamily="18" charset="0"/>
                        </a:rPr>
                        <a:t>Sample</a:t>
                      </a:r>
                      <a:endParaRPr lang="en-US" dirty="0"/>
                    </a:p>
                  </a:txBody>
                  <a:tcPr anchor="b"/>
                </a:tc>
                <a:tc>
                  <a:txBody>
                    <a:bodyPr/>
                    <a:lstStyle/>
                    <a:p>
                      <a:pPr algn="r"/>
                      <a:r>
                        <a:rPr lang="en-US" dirty="0" smtClean="0">
                          <a:latin typeface="Times New Roman" panose="02020603050405020304" pitchFamily="18" charset="0"/>
                        </a:rPr>
                        <a:t>Wheat</a:t>
                      </a:r>
                      <a:endParaRPr lang="en-US" dirty="0"/>
                    </a:p>
                  </a:txBody>
                  <a:tcPr anchor="b"/>
                </a:tc>
                <a:tc>
                  <a:txBody>
                    <a:bodyPr/>
                    <a:lstStyle/>
                    <a:p>
                      <a:pPr algn="r"/>
                      <a:r>
                        <a:rPr lang="en-US" dirty="0" smtClean="0">
                          <a:latin typeface="Times New Roman" panose="02020603050405020304" pitchFamily="18" charset="0"/>
                        </a:rPr>
                        <a:t>Sorghum</a:t>
                      </a:r>
                      <a:endParaRPr lang="en-US" dirty="0"/>
                    </a:p>
                  </a:txBody>
                  <a:tcPr anchor="b"/>
                </a:tc>
                <a:tc>
                  <a:txBody>
                    <a:bodyPr/>
                    <a:lstStyle/>
                    <a:p>
                      <a:pPr algn="r"/>
                      <a:r>
                        <a:rPr lang="en-US" dirty="0" smtClean="0">
                          <a:latin typeface="Times New Roman" panose="02020603050405020304" pitchFamily="18" charset="0"/>
                        </a:rPr>
                        <a:t>Corn</a:t>
                      </a:r>
                      <a:endParaRPr lang="en-US" dirty="0"/>
                    </a:p>
                  </a:txBody>
                  <a:tcPr anchor="b"/>
                </a:tc>
                <a:tc>
                  <a:txBody>
                    <a:bodyPr/>
                    <a:lstStyle/>
                    <a:p>
                      <a:pPr algn="r"/>
                      <a:r>
                        <a:rPr lang="en-US" dirty="0" smtClean="0">
                          <a:latin typeface="Times New Roman" panose="02020603050405020304" pitchFamily="18" charset="0"/>
                        </a:rPr>
                        <a:t>Soybeans</a:t>
                      </a:r>
                      <a:endParaRPr lang="en-US" dirty="0"/>
                    </a:p>
                  </a:txBody>
                  <a:tcPr anchor="b"/>
                </a:tc>
                <a:tc>
                  <a:txBody>
                    <a:bodyPr/>
                    <a:lstStyle/>
                    <a:p>
                      <a:pPr algn="r"/>
                      <a:r>
                        <a:rPr lang="en-US" dirty="0" smtClean="0">
                          <a:latin typeface="Times New Roman" panose="02020603050405020304" pitchFamily="18" charset="0"/>
                        </a:rPr>
                        <a:t>Sunflowers</a:t>
                      </a:r>
                      <a:endParaRPr lang="en-US" dirty="0"/>
                    </a:p>
                  </a:txBody>
                  <a:tcPr anchor="b"/>
                </a:tc>
                <a:tc>
                  <a:txBody>
                    <a:bodyPr/>
                    <a:lstStyle/>
                    <a:p>
                      <a:pPr algn="r"/>
                      <a:r>
                        <a:rPr lang="en-US" dirty="0" smtClean="0">
                          <a:latin typeface="Times New Roman" panose="02020603050405020304" pitchFamily="18" charset="0"/>
                        </a:rPr>
                        <a:t>Alfalfa</a:t>
                      </a:r>
                      <a:endParaRPr lang="en-US" dirty="0"/>
                    </a:p>
                  </a:txBody>
                  <a:tcPr anchor="b"/>
                </a:tc>
                <a:tc>
                  <a:txBody>
                    <a:bodyPr/>
                    <a:lstStyle/>
                    <a:p>
                      <a:pPr algn="r"/>
                      <a:r>
                        <a:rPr lang="en-US" dirty="0" smtClean="0">
                          <a:latin typeface="Times New Roman" panose="02020603050405020304" pitchFamily="18" charset="0"/>
                        </a:rPr>
                        <a:t>Cotton</a:t>
                      </a:r>
                      <a:endParaRPr lang="en-US" dirty="0"/>
                    </a:p>
                  </a:txBody>
                  <a:tcPr anchor="b"/>
                </a:tc>
                <a:extLst>
                  <a:ext uri="{0D108BD9-81ED-4DB2-BD59-A6C34878D82A}">
                    <a16:rowId xmlns:a16="http://schemas.microsoft.com/office/drawing/2014/main" val="10000"/>
                  </a:ext>
                </a:extLst>
              </a:tr>
              <a:tr h="628769">
                <a:tc>
                  <a:txBody>
                    <a:bodyPr/>
                    <a:lstStyle/>
                    <a:p>
                      <a:pPr algn="r"/>
                      <a:r>
                        <a:rPr lang="en-US">
                          <a:latin typeface="Times New Roman" panose="02020603050405020304" pitchFamily="18" charset="0"/>
                        </a:rPr>
                        <a:t>YEAR</a:t>
                      </a:r>
                      <a:endParaRPr lang="en-US"/>
                    </a:p>
                  </a:txBody>
                  <a:tcPr anchor="b"/>
                </a:tc>
                <a:tc>
                  <a:txBody>
                    <a:bodyPr/>
                    <a:lstStyle/>
                    <a:p>
                      <a:pPr algn="r"/>
                      <a:r>
                        <a:rPr lang="en-US" dirty="0" smtClean="0">
                          <a:latin typeface="Times New Roman" panose="02020603050405020304" pitchFamily="18" charset="0"/>
                        </a:rPr>
                        <a:t>Crop Mix </a:t>
                      </a:r>
                      <a:r>
                        <a:rPr lang="en-US" dirty="0">
                          <a:latin typeface="Times New Roman" panose="02020603050405020304" pitchFamily="18" charset="0"/>
                        </a:rPr>
                        <a:t>%</a:t>
                      </a:r>
                      <a:endParaRPr lang="en-US" dirty="0"/>
                    </a:p>
                  </a:txBody>
                  <a:tcPr anchor="b"/>
                </a:tc>
                <a:tc>
                  <a:txBody>
                    <a:bodyPr/>
                    <a:lstStyle/>
                    <a:p>
                      <a:pPr algn="r"/>
                      <a:r>
                        <a:rPr lang="en-US" dirty="0" smtClean="0">
                          <a:latin typeface="Times New Roman" panose="02020603050405020304" pitchFamily="18" charset="0"/>
                        </a:rPr>
                        <a:t>Crop Mix </a:t>
                      </a:r>
                      <a:r>
                        <a:rPr lang="en-US" dirty="0">
                          <a:latin typeface="Times New Roman" panose="02020603050405020304" pitchFamily="18" charset="0"/>
                        </a:rPr>
                        <a:t>%</a:t>
                      </a:r>
                      <a:endParaRPr lang="en-US" dirty="0"/>
                    </a:p>
                  </a:txBody>
                  <a:tcPr anchor="b"/>
                </a:tc>
                <a:tc>
                  <a:txBody>
                    <a:bodyPr/>
                    <a:lstStyle/>
                    <a:p>
                      <a:pPr algn="r"/>
                      <a:r>
                        <a:rPr lang="en-US" dirty="0" smtClean="0">
                          <a:latin typeface="Times New Roman" panose="02020603050405020304" pitchFamily="18" charset="0"/>
                        </a:rPr>
                        <a:t>Crop Mix </a:t>
                      </a:r>
                      <a:r>
                        <a:rPr lang="en-US" dirty="0">
                          <a:latin typeface="Times New Roman" panose="02020603050405020304" pitchFamily="18" charset="0"/>
                        </a:rPr>
                        <a:t>%</a:t>
                      </a:r>
                      <a:endParaRPr lang="en-US" dirty="0"/>
                    </a:p>
                  </a:txBody>
                  <a:tcPr anchor="b"/>
                </a:tc>
                <a:tc>
                  <a:txBody>
                    <a:bodyPr/>
                    <a:lstStyle/>
                    <a:p>
                      <a:pPr algn="r"/>
                      <a:r>
                        <a:rPr lang="en-US" dirty="0" smtClean="0">
                          <a:latin typeface="Times New Roman" panose="02020603050405020304" pitchFamily="18" charset="0"/>
                        </a:rPr>
                        <a:t>Crop Mix </a:t>
                      </a:r>
                      <a:r>
                        <a:rPr lang="en-US" dirty="0">
                          <a:latin typeface="Times New Roman" panose="02020603050405020304" pitchFamily="18" charset="0"/>
                        </a:rPr>
                        <a:t>%</a:t>
                      </a:r>
                      <a:endParaRPr lang="en-US" dirty="0"/>
                    </a:p>
                  </a:txBody>
                  <a:tcPr anchor="b"/>
                </a:tc>
                <a:tc>
                  <a:txBody>
                    <a:bodyPr/>
                    <a:lstStyle/>
                    <a:p>
                      <a:pPr algn="r"/>
                      <a:r>
                        <a:rPr lang="en-US" dirty="0" smtClean="0">
                          <a:latin typeface="Times New Roman" panose="02020603050405020304" pitchFamily="18" charset="0"/>
                        </a:rPr>
                        <a:t>Crop Mix </a:t>
                      </a:r>
                      <a:r>
                        <a:rPr lang="en-US" dirty="0">
                          <a:latin typeface="Times New Roman" panose="02020603050405020304" pitchFamily="18" charset="0"/>
                        </a:rPr>
                        <a:t>%</a:t>
                      </a:r>
                      <a:endParaRPr lang="en-US" dirty="0"/>
                    </a:p>
                  </a:txBody>
                  <a:tcPr anchor="b"/>
                </a:tc>
                <a:tc>
                  <a:txBody>
                    <a:bodyPr/>
                    <a:lstStyle/>
                    <a:p>
                      <a:pPr algn="r"/>
                      <a:r>
                        <a:rPr lang="en-US" dirty="0" smtClean="0">
                          <a:latin typeface="Times New Roman" panose="02020603050405020304" pitchFamily="18" charset="0"/>
                        </a:rPr>
                        <a:t>Crop Mix </a:t>
                      </a:r>
                      <a:r>
                        <a:rPr lang="en-US" dirty="0">
                          <a:latin typeface="Times New Roman" panose="02020603050405020304" pitchFamily="18" charset="0"/>
                        </a:rPr>
                        <a:t>%</a:t>
                      </a:r>
                      <a:endParaRPr lang="en-US" dirty="0"/>
                    </a:p>
                  </a:txBody>
                  <a:tcPr anchor="b"/>
                </a:tc>
                <a:tc>
                  <a:txBody>
                    <a:bodyPr/>
                    <a:lstStyle/>
                    <a:p>
                      <a:pPr algn="r"/>
                      <a:r>
                        <a:rPr lang="en-US" dirty="0" smtClean="0">
                          <a:latin typeface="Times New Roman" panose="02020603050405020304" pitchFamily="18" charset="0"/>
                        </a:rPr>
                        <a:t>Crop Mix </a:t>
                      </a:r>
                      <a:r>
                        <a:rPr lang="en-US" dirty="0">
                          <a:latin typeface="Times New Roman" panose="02020603050405020304" pitchFamily="18" charset="0"/>
                        </a:rPr>
                        <a:t>%</a:t>
                      </a:r>
                      <a:endParaRPr lang="en-US" dirty="0"/>
                    </a:p>
                  </a:txBody>
                  <a:tcPr anchor="b"/>
                </a:tc>
                <a:extLst>
                  <a:ext uri="{0D108BD9-81ED-4DB2-BD59-A6C34878D82A}">
                    <a16:rowId xmlns:a16="http://schemas.microsoft.com/office/drawing/2014/main" val="10001"/>
                  </a:ext>
                </a:extLst>
              </a:tr>
              <a:tr h="364287">
                <a:tc>
                  <a:txBody>
                    <a:bodyPr/>
                    <a:lstStyle/>
                    <a:p>
                      <a:pPr algn="r"/>
                      <a:r>
                        <a:rPr lang="en-US">
                          <a:latin typeface="Times New Roman" panose="02020603050405020304" pitchFamily="18" charset="0"/>
                        </a:rPr>
                        <a:t>2014</a:t>
                      </a:r>
                      <a:endParaRPr lang="en-US"/>
                    </a:p>
                  </a:txBody>
                  <a:tcPr anchor="b"/>
                </a:tc>
                <a:tc>
                  <a:txBody>
                    <a:bodyPr/>
                    <a:lstStyle/>
                    <a:p>
                      <a:pPr algn="r"/>
                      <a:r>
                        <a:rPr lang="en-US">
                          <a:latin typeface="Times New Roman" panose="02020603050405020304" pitchFamily="18" charset="0"/>
                        </a:rPr>
                        <a:t>55.0%</a:t>
                      </a:r>
                      <a:endParaRPr lang="en-US"/>
                    </a:p>
                  </a:txBody>
                  <a:tcPr anchor="b"/>
                </a:tc>
                <a:tc>
                  <a:txBody>
                    <a:bodyPr/>
                    <a:lstStyle/>
                    <a:p>
                      <a:pPr algn="r"/>
                      <a:r>
                        <a:rPr lang="en-US">
                          <a:latin typeface="Times New Roman" panose="02020603050405020304" pitchFamily="18" charset="0"/>
                        </a:rPr>
                        <a:t>6.9%</a:t>
                      </a:r>
                      <a:endParaRPr lang="en-US"/>
                    </a:p>
                  </a:txBody>
                  <a:tcPr anchor="b"/>
                </a:tc>
                <a:tc>
                  <a:txBody>
                    <a:bodyPr/>
                    <a:lstStyle/>
                    <a:p>
                      <a:pPr algn="r"/>
                      <a:r>
                        <a:rPr lang="en-US" dirty="0">
                          <a:solidFill>
                            <a:srgbClr val="FF0000"/>
                          </a:solidFill>
                          <a:latin typeface="Times New Roman" panose="02020603050405020304" pitchFamily="18" charset="0"/>
                        </a:rPr>
                        <a:t>38.1%</a:t>
                      </a:r>
                      <a:endParaRPr lang="en-US" dirty="0">
                        <a:solidFill>
                          <a:srgbClr val="FF0000"/>
                        </a:solidFill>
                      </a:endParaRPr>
                    </a:p>
                  </a:txBody>
                  <a:tcPr anchor="b"/>
                </a:tc>
                <a:tc>
                  <a:txBody>
                    <a:bodyPr/>
                    <a:lstStyle/>
                    <a:p>
                      <a:pPr algn="r"/>
                      <a:r>
                        <a:rPr lang="en-US">
                          <a:latin typeface="Times New Roman" panose="02020603050405020304" pitchFamily="18" charset="0"/>
                        </a:rPr>
                        <a:t>0.0%</a:t>
                      </a:r>
                      <a:endParaRPr lang="en-US"/>
                    </a:p>
                  </a:txBody>
                  <a:tcPr anchor="b"/>
                </a:tc>
                <a:tc>
                  <a:txBody>
                    <a:bodyPr/>
                    <a:lstStyle/>
                    <a:p>
                      <a:pPr algn="r"/>
                      <a:r>
                        <a:rPr lang="en-US">
                          <a:latin typeface="Times New Roman" panose="02020603050405020304" pitchFamily="18" charset="0"/>
                        </a:rPr>
                        <a:t>0.0%</a:t>
                      </a:r>
                      <a:endParaRPr lang="en-US"/>
                    </a:p>
                  </a:txBody>
                  <a:tcPr anchor="b"/>
                </a:tc>
                <a:tc>
                  <a:txBody>
                    <a:bodyPr/>
                    <a:lstStyle/>
                    <a:p>
                      <a:pPr algn="r"/>
                      <a:r>
                        <a:rPr lang="en-US">
                          <a:latin typeface="Times New Roman" panose="02020603050405020304" pitchFamily="18" charset="0"/>
                        </a:rPr>
                        <a:t>0.0%</a:t>
                      </a:r>
                      <a:endParaRPr lang="en-US"/>
                    </a:p>
                  </a:txBody>
                  <a:tcPr anchor="b"/>
                </a:tc>
                <a:tc>
                  <a:txBody>
                    <a:bodyPr/>
                    <a:lstStyle/>
                    <a:p>
                      <a:pPr algn="r"/>
                      <a:r>
                        <a:rPr lang="en-US">
                          <a:latin typeface="Times New Roman" panose="02020603050405020304" pitchFamily="18" charset="0"/>
                        </a:rPr>
                        <a:t>0.0%</a:t>
                      </a:r>
                      <a:endParaRPr lang="en-US"/>
                    </a:p>
                  </a:txBody>
                  <a:tcPr anchor="b"/>
                </a:tc>
                <a:extLst>
                  <a:ext uri="{0D108BD9-81ED-4DB2-BD59-A6C34878D82A}">
                    <a16:rowId xmlns:a16="http://schemas.microsoft.com/office/drawing/2014/main" val="10002"/>
                  </a:ext>
                </a:extLst>
              </a:tr>
              <a:tr h="364287">
                <a:tc>
                  <a:txBody>
                    <a:bodyPr/>
                    <a:lstStyle/>
                    <a:p>
                      <a:pPr algn="r"/>
                      <a:r>
                        <a:rPr lang="en-US">
                          <a:latin typeface="Times New Roman" panose="02020603050405020304" pitchFamily="18" charset="0"/>
                        </a:rPr>
                        <a:t>2013</a:t>
                      </a:r>
                      <a:endParaRPr lang="en-US"/>
                    </a:p>
                  </a:txBody>
                  <a:tcPr anchor="b"/>
                </a:tc>
                <a:tc>
                  <a:txBody>
                    <a:bodyPr/>
                    <a:lstStyle/>
                    <a:p>
                      <a:pPr algn="r"/>
                      <a:r>
                        <a:rPr lang="en-US">
                          <a:latin typeface="Times New Roman" panose="02020603050405020304" pitchFamily="18" charset="0"/>
                        </a:rPr>
                        <a:t>49.4%</a:t>
                      </a:r>
                      <a:endParaRPr lang="en-US"/>
                    </a:p>
                  </a:txBody>
                  <a:tcPr anchor="b"/>
                </a:tc>
                <a:tc>
                  <a:txBody>
                    <a:bodyPr/>
                    <a:lstStyle/>
                    <a:p>
                      <a:pPr algn="r"/>
                      <a:r>
                        <a:rPr lang="en-US">
                          <a:latin typeface="Times New Roman" panose="02020603050405020304" pitchFamily="18" charset="0"/>
                        </a:rPr>
                        <a:t>8.4%</a:t>
                      </a:r>
                      <a:endParaRPr lang="en-US"/>
                    </a:p>
                  </a:txBody>
                  <a:tcPr anchor="b"/>
                </a:tc>
                <a:tc>
                  <a:txBody>
                    <a:bodyPr/>
                    <a:lstStyle/>
                    <a:p>
                      <a:pPr algn="r"/>
                      <a:r>
                        <a:rPr lang="en-US">
                          <a:latin typeface="Times New Roman" panose="02020603050405020304" pitchFamily="18" charset="0"/>
                        </a:rPr>
                        <a:t>42.2%</a:t>
                      </a:r>
                      <a:endParaRPr lang="en-US"/>
                    </a:p>
                  </a:txBody>
                  <a:tcPr anchor="b"/>
                </a:tc>
                <a:tc>
                  <a:txBody>
                    <a:bodyPr/>
                    <a:lstStyle/>
                    <a:p>
                      <a:pPr algn="r"/>
                      <a:r>
                        <a:rPr lang="en-US">
                          <a:latin typeface="Times New Roman" panose="02020603050405020304" pitchFamily="18" charset="0"/>
                        </a:rPr>
                        <a:t>0.0%</a:t>
                      </a:r>
                      <a:endParaRPr lang="en-US"/>
                    </a:p>
                  </a:txBody>
                  <a:tcPr anchor="b"/>
                </a:tc>
                <a:tc>
                  <a:txBody>
                    <a:bodyPr/>
                    <a:lstStyle/>
                    <a:p>
                      <a:pPr algn="r"/>
                      <a:r>
                        <a:rPr lang="en-US">
                          <a:latin typeface="Times New Roman" panose="02020603050405020304" pitchFamily="18" charset="0"/>
                        </a:rPr>
                        <a:t>0.0%</a:t>
                      </a:r>
                      <a:endParaRPr lang="en-US"/>
                    </a:p>
                  </a:txBody>
                  <a:tcPr anchor="b"/>
                </a:tc>
                <a:tc>
                  <a:txBody>
                    <a:bodyPr/>
                    <a:lstStyle/>
                    <a:p>
                      <a:pPr algn="r"/>
                      <a:r>
                        <a:rPr lang="en-US">
                          <a:latin typeface="Times New Roman" panose="02020603050405020304" pitchFamily="18" charset="0"/>
                        </a:rPr>
                        <a:t>0.0%</a:t>
                      </a:r>
                      <a:endParaRPr lang="en-US"/>
                    </a:p>
                  </a:txBody>
                  <a:tcPr anchor="b"/>
                </a:tc>
                <a:tc>
                  <a:txBody>
                    <a:bodyPr/>
                    <a:lstStyle/>
                    <a:p>
                      <a:pPr algn="r"/>
                      <a:r>
                        <a:rPr lang="en-US">
                          <a:latin typeface="Times New Roman" panose="02020603050405020304" pitchFamily="18" charset="0"/>
                        </a:rPr>
                        <a:t>0.0%</a:t>
                      </a:r>
                      <a:endParaRPr lang="en-US"/>
                    </a:p>
                  </a:txBody>
                  <a:tcPr anchor="b"/>
                </a:tc>
                <a:extLst>
                  <a:ext uri="{0D108BD9-81ED-4DB2-BD59-A6C34878D82A}">
                    <a16:rowId xmlns:a16="http://schemas.microsoft.com/office/drawing/2014/main" val="10003"/>
                  </a:ext>
                </a:extLst>
              </a:tr>
              <a:tr h="364287">
                <a:tc>
                  <a:txBody>
                    <a:bodyPr/>
                    <a:lstStyle/>
                    <a:p>
                      <a:pPr algn="r"/>
                      <a:r>
                        <a:rPr lang="en-US">
                          <a:latin typeface="Times New Roman" panose="02020603050405020304" pitchFamily="18" charset="0"/>
                        </a:rPr>
                        <a:t>2012</a:t>
                      </a:r>
                      <a:endParaRPr lang="en-US"/>
                    </a:p>
                  </a:txBody>
                  <a:tcPr anchor="b"/>
                </a:tc>
                <a:tc>
                  <a:txBody>
                    <a:bodyPr/>
                    <a:lstStyle/>
                    <a:p>
                      <a:pPr algn="r"/>
                      <a:r>
                        <a:rPr lang="en-US">
                          <a:latin typeface="Times New Roman" panose="02020603050405020304" pitchFamily="18" charset="0"/>
                        </a:rPr>
                        <a:t>49.7%</a:t>
                      </a:r>
                      <a:endParaRPr lang="en-US"/>
                    </a:p>
                  </a:txBody>
                  <a:tcPr anchor="b"/>
                </a:tc>
                <a:tc>
                  <a:txBody>
                    <a:bodyPr/>
                    <a:lstStyle/>
                    <a:p>
                      <a:pPr algn="r"/>
                      <a:r>
                        <a:rPr lang="en-US">
                          <a:latin typeface="Times New Roman" panose="02020603050405020304" pitchFamily="18" charset="0"/>
                        </a:rPr>
                        <a:t>5.6%</a:t>
                      </a:r>
                      <a:endParaRPr lang="en-US"/>
                    </a:p>
                  </a:txBody>
                  <a:tcPr anchor="b"/>
                </a:tc>
                <a:tc>
                  <a:txBody>
                    <a:bodyPr/>
                    <a:lstStyle/>
                    <a:p>
                      <a:pPr algn="r"/>
                      <a:r>
                        <a:rPr lang="en-US">
                          <a:latin typeface="Times New Roman" panose="02020603050405020304" pitchFamily="18" charset="0"/>
                        </a:rPr>
                        <a:t>44.7%</a:t>
                      </a:r>
                      <a:endParaRPr lang="en-US"/>
                    </a:p>
                  </a:txBody>
                  <a:tcPr anchor="b"/>
                </a:tc>
                <a:tc>
                  <a:txBody>
                    <a:bodyPr/>
                    <a:lstStyle/>
                    <a:p>
                      <a:pPr algn="r"/>
                      <a:r>
                        <a:rPr lang="en-US">
                          <a:latin typeface="Times New Roman" panose="02020603050405020304" pitchFamily="18" charset="0"/>
                        </a:rPr>
                        <a:t>0.0%</a:t>
                      </a:r>
                      <a:endParaRPr lang="en-US"/>
                    </a:p>
                  </a:txBody>
                  <a:tcPr anchor="b"/>
                </a:tc>
                <a:tc>
                  <a:txBody>
                    <a:bodyPr/>
                    <a:lstStyle/>
                    <a:p>
                      <a:pPr algn="r"/>
                      <a:r>
                        <a:rPr lang="en-US">
                          <a:latin typeface="Times New Roman" panose="02020603050405020304" pitchFamily="18" charset="0"/>
                        </a:rPr>
                        <a:t>0.0%</a:t>
                      </a:r>
                      <a:endParaRPr lang="en-US"/>
                    </a:p>
                  </a:txBody>
                  <a:tcPr anchor="b"/>
                </a:tc>
                <a:tc>
                  <a:txBody>
                    <a:bodyPr/>
                    <a:lstStyle/>
                    <a:p>
                      <a:pPr algn="r"/>
                      <a:r>
                        <a:rPr lang="en-US">
                          <a:latin typeface="Times New Roman" panose="02020603050405020304" pitchFamily="18" charset="0"/>
                        </a:rPr>
                        <a:t>0.0%</a:t>
                      </a:r>
                      <a:endParaRPr lang="en-US"/>
                    </a:p>
                  </a:txBody>
                  <a:tcPr anchor="b"/>
                </a:tc>
                <a:tc>
                  <a:txBody>
                    <a:bodyPr/>
                    <a:lstStyle/>
                    <a:p>
                      <a:pPr algn="r"/>
                      <a:r>
                        <a:rPr lang="en-US">
                          <a:latin typeface="Times New Roman" panose="02020603050405020304" pitchFamily="18" charset="0"/>
                        </a:rPr>
                        <a:t>0.0%</a:t>
                      </a:r>
                      <a:endParaRPr lang="en-US"/>
                    </a:p>
                  </a:txBody>
                  <a:tcPr anchor="b"/>
                </a:tc>
                <a:extLst>
                  <a:ext uri="{0D108BD9-81ED-4DB2-BD59-A6C34878D82A}">
                    <a16:rowId xmlns:a16="http://schemas.microsoft.com/office/drawing/2014/main" val="10004"/>
                  </a:ext>
                </a:extLst>
              </a:tr>
              <a:tr h="364287">
                <a:tc>
                  <a:txBody>
                    <a:bodyPr/>
                    <a:lstStyle/>
                    <a:p>
                      <a:pPr algn="r"/>
                      <a:r>
                        <a:rPr lang="en-US">
                          <a:latin typeface="Times New Roman" panose="02020603050405020304" pitchFamily="18" charset="0"/>
                        </a:rPr>
                        <a:t>2011</a:t>
                      </a:r>
                      <a:endParaRPr lang="en-US"/>
                    </a:p>
                  </a:txBody>
                  <a:tcPr anchor="b"/>
                </a:tc>
                <a:tc>
                  <a:txBody>
                    <a:bodyPr/>
                    <a:lstStyle/>
                    <a:p>
                      <a:pPr algn="r"/>
                      <a:r>
                        <a:rPr lang="en-US">
                          <a:latin typeface="Times New Roman" panose="02020603050405020304" pitchFamily="18" charset="0"/>
                        </a:rPr>
                        <a:t>49.0%</a:t>
                      </a:r>
                      <a:endParaRPr lang="en-US"/>
                    </a:p>
                  </a:txBody>
                  <a:tcPr anchor="b"/>
                </a:tc>
                <a:tc>
                  <a:txBody>
                    <a:bodyPr/>
                    <a:lstStyle/>
                    <a:p>
                      <a:pPr algn="r"/>
                      <a:r>
                        <a:rPr lang="en-US">
                          <a:latin typeface="Times New Roman" panose="02020603050405020304" pitchFamily="18" charset="0"/>
                        </a:rPr>
                        <a:t>4.7%</a:t>
                      </a:r>
                      <a:endParaRPr lang="en-US"/>
                    </a:p>
                  </a:txBody>
                  <a:tcPr anchor="b"/>
                </a:tc>
                <a:tc>
                  <a:txBody>
                    <a:bodyPr/>
                    <a:lstStyle/>
                    <a:p>
                      <a:pPr algn="r"/>
                      <a:r>
                        <a:rPr lang="en-US">
                          <a:latin typeface="Times New Roman" panose="02020603050405020304" pitchFamily="18" charset="0"/>
                        </a:rPr>
                        <a:t>46.3%</a:t>
                      </a:r>
                      <a:endParaRPr lang="en-US"/>
                    </a:p>
                  </a:txBody>
                  <a:tcPr anchor="b"/>
                </a:tc>
                <a:tc>
                  <a:txBody>
                    <a:bodyPr/>
                    <a:lstStyle/>
                    <a:p>
                      <a:pPr algn="r"/>
                      <a:r>
                        <a:rPr lang="en-US">
                          <a:latin typeface="Times New Roman" panose="02020603050405020304" pitchFamily="18" charset="0"/>
                        </a:rPr>
                        <a:t>0.0%</a:t>
                      </a:r>
                      <a:endParaRPr lang="en-US"/>
                    </a:p>
                  </a:txBody>
                  <a:tcPr anchor="b"/>
                </a:tc>
                <a:tc>
                  <a:txBody>
                    <a:bodyPr/>
                    <a:lstStyle/>
                    <a:p>
                      <a:pPr algn="r"/>
                      <a:r>
                        <a:rPr lang="en-US">
                          <a:latin typeface="Times New Roman" panose="02020603050405020304" pitchFamily="18" charset="0"/>
                        </a:rPr>
                        <a:t>0.0%</a:t>
                      </a:r>
                      <a:endParaRPr lang="en-US"/>
                    </a:p>
                  </a:txBody>
                  <a:tcPr anchor="b"/>
                </a:tc>
                <a:tc>
                  <a:txBody>
                    <a:bodyPr/>
                    <a:lstStyle/>
                    <a:p>
                      <a:pPr algn="r"/>
                      <a:r>
                        <a:rPr lang="en-US">
                          <a:latin typeface="Times New Roman" panose="02020603050405020304" pitchFamily="18" charset="0"/>
                        </a:rPr>
                        <a:t>0.0%</a:t>
                      </a:r>
                      <a:endParaRPr lang="en-US"/>
                    </a:p>
                  </a:txBody>
                  <a:tcPr anchor="b"/>
                </a:tc>
                <a:tc>
                  <a:txBody>
                    <a:bodyPr/>
                    <a:lstStyle/>
                    <a:p>
                      <a:pPr algn="r"/>
                      <a:r>
                        <a:rPr lang="en-US">
                          <a:latin typeface="Times New Roman" panose="02020603050405020304" pitchFamily="18" charset="0"/>
                        </a:rPr>
                        <a:t>0.0%</a:t>
                      </a:r>
                      <a:endParaRPr lang="en-US"/>
                    </a:p>
                  </a:txBody>
                  <a:tcPr anchor="b"/>
                </a:tc>
                <a:extLst>
                  <a:ext uri="{0D108BD9-81ED-4DB2-BD59-A6C34878D82A}">
                    <a16:rowId xmlns:a16="http://schemas.microsoft.com/office/drawing/2014/main" val="10005"/>
                  </a:ext>
                </a:extLst>
              </a:tr>
              <a:tr h="364287">
                <a:tc>
                  <a:txBody>
                    <a:bodyPr/>
                    <a:lstStyle/>
                    <a:p>
                      <a:pPr algn="r"/>
                      <a:r>
                        <a:rPr lang="en-US">
                          <a:latin typeface="Times New Roman" panose="02020603050405020304" pitchFamily="18" charset="0"/>
                        </a:rPr>
                        <a:t>2010</a:t>
                      </a:r>
                      <a:endParaRPr lang="en-US"/>
                    </a:p>
                  </a:txBody>
                  <a:tcPr anchor="b"/>
                </a:tc>
                <a:tc>
                  <a:txBody>
                    <a:bodyPr/>
                    <a:lstStyle/>
                    <a:p>
                      <a:pPr algn="r"/>
                      <a:r>
                        <a:rPr lang="en-US">
                          <a:latin typeface="Times New Roman" panose="02020603050405020304" pitchFamily="18" charset="0"/>
                        </a:rPr>
                        <a:t>46.9%</a:t>
                      </a:r>
                      <a:endParaRPr lang="en-US"/>
                    </a:p>
                  </a:txBody>
                  <a:tcPr anchor="b"/>
                </a:tc>
                <a:tc>
                  <a:txBody>
                    <a:bodyPr/>
                    <a:lstStyle/>
                    <a:p>
                      <a:pPr algn="r"/>
                      <a:r>
                        <a:rPr lang="en-US">
                          <a:latin typeface="Times New Roman" panose="02020603050405020304" pitchFamily="18" charset="0"/>
                        </a:rPr>
                        <a:t>4.2%</a:t>
                      </a:r>
                      <a:endParaRPr lang="en-US"/>
                    </a:p>
                  </a:txBody>
                  <a:tcPr anchor="b"/>
                </a:tc>
                <a:tc>
                  <a:txBody>
                    <a:bodyPr/>
                    <a:lstStyle/>
                    <a:p>
                      <a:pPr algn="r"/>
                      <a:r>
                        <a:rPr lang="en-US">
                          <a:latin typeface="Times New Roman" panose="02020603050405020304" pitchFamily="18" charset="0"/>
                        </a:rPr>
                        <a:t>48.9%</a:t>
                      </a:r>
                      <a:endParaRPr lang="en-US"/>
                    </a:p>
                  </a:txBody>
                  <a:tcPr anchor="b"/>
                </a:tc>
                <a:tc>
                  <a:txBody>
                    <a:bodyPr/>
                    <a:lstStyle/>
                    <a:p>
                      <a:pPr algn="r"/>
                      <a:r>
                        <a:rPr lang="en-US">
                          <a:latin typeface="Times New Roman" panose="02020603050405020304" pitchFamily="18" charset="0"/>
                        </a:rPr>
                        <a:t>0.0%</a:t>
                      </a:r>
                      <a:endParaRPr lang="en-US"/>
                    </a:p>
                  </a:txBody>
                  <a:tcPr anchor="b"/>
                </a:tc>
                <a:tc>
                  <a:txBody>
                    <a:bodyPr/>
                    <a:lstStyle/>
                    <a:p>
                      <a:pPr algn="r"/>
                      <a:r>
                        <a:rPr lang="en-US">
                          <a:latin typeface="Times New Roman" panose="02020603050405020304" pitchFamily="18" charset="0"/>
                        </a:rPr>
                        <a:t>0.0%</a:t>
                      </a:r>
                      <a:endParaRPr lang="en-US"/>
                    </a:p>
                  </a:txBody>
                  <a:tcPr anchor="b"/>
                </a:tc>
                <a:tc>
                  <a:txBody>
                    <a:bodyPr/>
                    <a:lstStyle/>
                    <a:p>
                      <a:pPr algn="r"/>
                      <a:r>
                        <a:rPr lang="en-US">
                          <a:latin typeface="Times New Roman" panose="02020603050405020304" pitchFamily="18" charset="0"/>
                        </a:rPr>
                        <a:t>0.0%</a:t>
                      </a:r>
                      <a:endParaRPr lang="en-US"/>
                    </a:p>
                  </a:txBody>
                  <a:tcPr anchor="b"/>
                </a:tc>
                <a:tc>
                  <a:txBody>
                    <a:bodyPr/>
                    <a:lstStyle/>
                    <a:p>
                      <a:pPr algn="r"/>
                      <a:r>
                        <a:rPr lang="en-US">
                          <a:latin typeface="Times New Roman" panose="02020603050405020304" pitchFamily="18" charset="0"/>
                        </a:rPr>
                        <a:t>0.0%</a:t>
                      </a:r>
                      <a:endParaRPr lang="en-US"/>
                    </a:p>
                  </a:txBody>
                  <a:tcPr anchor="b"/>
                </a:tc>
                <a:extLst>
                  <a:ext uri="{0D108BD9-81ED-4DB2-BD59-A6C34878D82A}">
                    <a16:rowId xmlns:a16="http://schemas.microsoft.com/office/drawing/2014/main" val="10006"/>
                  </a:ext>
                </a:extLst>
              </a:tr>
              <a:tr h="364287">
                <a:tc>
                  <a:txBody>
                    <a:bodyPr/>
                    <a:lstStyle/>
                    <a:p>
                      <a:pPr algn="r"/>
                      <a:r>
                        <a:rPr lang="en-US">
                          <a:latin typeface="Times New Roman" panose="02020603050405020304" pitchFamily="18" charset="0"/>
                        </a:rPr>
                        <a:t>2009</a:t>
                      </a:r>
                      <a:endParaRPr lang="en-US"/>
                    </a:p>
                  </a:txBody>
                  <a:tcPr anchor="b"/>
                </a:tc>
                <a:tc>
                  <a:txBody>
                    <a:bodyPr/>
                    <a:lstStyle/>
                    <a:p>
                      <a:pPr algn="r"/>
                      <a:r>
                        <a:rPr lang="en-US">
                          <a:latin typeface="Times New Roman" panose="02020603050405020304" pitchFamily="18" charset="0"/>
                        </a:rPr>
                        <a:t>54.0%</a:t>
                      </a:r>
                      <a:endParaRPr lang="en-US"/>
                    </a:p>
                  </a:txBody>
                  <a:tcPr anchor="b"/>
                </a:tc>
                <a:tc>
                  <a:txBody>
                    <a:bodyPr/>
                    <a:lstStyle/>
                    <a:p>
                      <a:pPr algn="r"/>
                      <a:r>
                        <a:rPr lang="en-US">
                          <a:latin typeface="Times New Roman" panose="02020603050405020304" pitchFamily="18" charset="0"/>
                        </a:rPr>
                        <a:t>8.8%</a:t>
                      </a:r>
                      <a:endParaRPr lang="en-US"/>
                    </a:p>
                  </a:txBody>
                  <a:tcPr anchor="b"/>
                </a:tc>
                <a:tc>
                  <a:txBody>
                    <a:bodyPr/>
                    <a:lstStyle/>
                    <a:p>
                      <a:pPr algn="r"/>
                      <a:r>
                        <a:rPr lang="en-US">
                          <a:latin typeface="Times New Roman" panose="02020603050405020304" pitchFamily="18" charset="0"/>
                        </a:rPr>
                        <a:t>37.2%</a:t>
                      </a:r>
                      <a:endParaRPr lang="en-US"/>
                    </a:p>
                  </a:txBody>
                  <a:tcPr anchor="b"/>
                </a:tc>
                <a:tc>
                  <a:txBody>
                    <a:bodyPr/>
                    <a:lstStyle/>
                    <a:p>
                      <a:pPr algn="r"/>
                      <a:r>
                        <a:rPr lang="en-US">
                          <a:latin typeface="Times New Roman" panose="02020603050405020304" pitchFamily="18" charset="0"/>
                        </a:rPr>
                        <a:t>0.0%</a:t>
                      </a:r>
                      <a:endParaRPr lang="en-US"/>
                    </a:p>
                  </a:txBody>
                  <a:tcPr anchor="b"/>
                </a:tc>
                <a:tc>
                  <a:txBody>
                    <a:bodyPr/>
                    <a:lstStyle/>
                    <a:p>
                      <a:pPr algn="r"/>
                      <a:r>
                        <a:rPr lang="en-US">
                          <a:latin typeface="Times New Roman" panose="02020603050405020304" pitchFamily="18" charset="0"/>
                        </a:rPr>
                        <a:t>0.0%</a:t>
                      </a:r>
                      <a:endParaRPr lang="en-US"/>
                    </a:p>
                  </a:txBody>
                  <a:tcPr anchor="b"/>
                </a:tc>
                <a:tc>
                  <a:txBody>
                    <a:bodyPr/>
                    <a:lstStyle/>
                    <a:p>
                      <a:pPr algn="r"/>
                      <a:r>
                        <a:rPr lang="en-US">
                          <a:latin typeface="Times New Roman" panose="02020603050405020304" pitchFamily="18" charset="0"/>
                        </a:rPr>
                        <a:t>0.0%</a:t>
                      </a:r>
                      <a:endParaRPr lang="en-US"/>
                    </a:p>
                  </a:txBody>
                  <a:tcPr anchor="b"/>
                </a:tc>
                <a:tc>
                  <a:txBody>
                    <a:bodyPr/>
                    <a:lstStyle/>
                    <a:p>
                      <a:pPr algn="r"/>
                      <a:r>
                        <a:rPr lang="en-US">
                          <a:latin typeface="Times New Roman" panose="02020603050405020304" pitchFamily="18" charset="0"/>
                        </a:rPr>
                        <a:t>0.0%</a:t>
                      </a:r>
                      <a:endParaRPr lang="en-US"/>
                    </a:p>
                  </a:txBody>
                  <a:tcPr anchor="b"/>
                </a:tc>
                <a:extLst>
                  <a:ext uri="{0D108BD9-81ED-4DB2-BD59-A6C34878D82A}">
                    <a16:rowId xmlns:a16="http://schemas.microsoft.com/office/drawing/2014/main" val="10007"/>
                  </a:ext>
                </a:extLst>
              </a:tr>
              <a:tr h="364287">
                <a:tc>
                  <a:txBody>
                    <a:bodyPr/>
                    <a:lstStyle/>
                    <a:p>
                      <a:pPr algn="r"/>
                      <a:r>
                        <a:rPr lang="en-US">
                          <a:latin typeface="Times New Roman" panose="02020603050405020304" pitchFamily="18" charset="0"/>
                        </a:rPr>
                        <a:t>2008</a:t>
                      </a:r>
                      <a:endParaRPr lang="en-US"/>
                    </a:p>
                  </a:txBody>
                  <a:tcPr anchor="b"/>
                </a:tc>
                <a:tc>
                  <a:txBody>
                    <a:bodyPr/>
                    <a:lstStyle/>
                    <a:p>
                      <a:pPr algn="r"/>
                      <a:r>
                        <a:rPr lang="en-US">
                          <a:latin typeface="Times New Roman" panose="02020603050405020304" pitchFamily="18" charset="0"/>
                        </a:rPr>
                        <a:t>55.5%</a:t>
                      </a:r>
                      <a:endParaRPr lang="en-US"/>
                    </a:p>
                  </a:txBody>
                  <a:tcPr anchor="b"/>
                </a:tc>
                <a:tc>
                  <a:txBody>
                    <a:bodyPr/>
                    <a:lstStyle/>
                    <a:p>
                      <a:pPr algn="r"/>
                      <a:r>
                        <a:rPr lang="en-US">
                          <a:latin typeface="Times New Roman" panose="02020603050405020304" pitchFamily="18" charset="0"/>
                        </a:rPr>
                        <a:t>6.9%</a:t>
                      </a:r>
                      <a:endParaRPr lang="en-US"/>
                    </a:p>
                  </a:txBody>
                  <a:tcPr anchor="b"/>
                </a:tc>
                <a:tc>
                  <a:txBody>
                    <a:bodyPr/>
                    <a:lstStyle/>
                    <a:p>
                      <a:pPr algn="r"/>
                      <a:r>
                        <a:rPr lang="en-US">
                          <a:latin typeface="Times New Roman" panose="02020603050405020304" pitchFamily="18" charset="0"/>
                        </a:rPr>
                        <a:t>37.6%</a:t>
                      </a:r>
                      <a:endParaRPr lang="en-US"/>
                    </a:p>
                  </a:txBody>
                  <a:tcPr anchor="b"/>
                </a:tc>
                <a:tc>
                  <a:txBody>
                    <a:bodyPr/>
                    <a:lstStyle/>
                    <a:p>
                      <a:pPr algn="r"/>
                      <a:r>
                        <a:rPr lang="en-US">
                          <a:latin typeface="Times New Roman" panose="02020603050405020304" pitchFamily="18" charset="0"/>
                        </a:rPr>
                        <a:t>0.0%</a:t>
                      </a:r>
                      <a:endParaRPr lang="en-US"/>
                    </a:p>
                  </a:txBody>
                  <a:tcPr anchor="b"/>
                </a:tc>
                <a:tc>
                  <a:txBody>
                    <a:bodyPr/>
                    <a:lstStyle/>
                    <a:p>
                      <a:pPr algn="r"/>
                      <a:r>
                        <a:rPr lang="en-US">
                          <a:latin typeface="Times New Roman" panose="02020603050405020304" pitchFamily="18" charset="0"/>
                        </a:rPr>
                        <a:t>0.0%</a:t>
                      </a:r>
                      <a:endParaRPr lang="en-US"/>
                    </a:p>
                  </a:txBody>
                  <a:tcPr anchor="b"/>
                </a:tc>
                <a:tc>
                  <a:txBody>
                    <a:bodyPr/>
                    <a:lstStyle/>
                    <a:p>
                      <a:pPr algn="r"/>
                      <a:r>
                        <a:rPr lang="en-US">
                          <a:latin typeface="Times New Roman" panose="02020603050405020304" pitchFamily="18" charset="0"/>
                        </a:rPr>
                        <a:t>0.0%</a:t>
                      </a:r>
                      <a:endParaRPr lang="en-US"/>
                    </a:p>
                  </a:txBody>
                  <a:tcPr anchor="b"/>
                </a:tc>
                <a:tc>
                  <a:txBody>
                    <a:bodyPr/>
                    <a:lstStyle/>
                    <a:p>
                      <a:pPr algn="r"/>
                      <a:r>
                        <a:rPr lang="en-US">
                          <a:latin typeface="Times New Roman" panose="02020603050405020304" pitchFamily="18" charset="0"/>
                        </a:rPr>
                        <a:t>0.0%</a:t>
                      </a:r>
                      <a:endParaRPr lang="en-US"/>
                    </a:p>
                  </a:txBody>
                  <a:tcPr anchor="b"/>
                </a:tc>
                <a:extLst>
                  <a:ext uri="{0D108BD9-81ED-4DB2-BD59-A6C34878D82A}">
                    <a16:rowId xmlns:a16="http://schemas.microsoft.com/office/drawing/2014/main" val="10008"/>
                  </a:ext>
                </a:extLst>
              </a:tr>
              <a:tr h="364287">
                <a:tc>
                  <a:txBody>
                    <a:bodyPr/>
                    <a:lstStyle/>
                    <a:p>
                      <a:pPr algn="r"/>
                      <a:r>
                        <a:rPr lang="en-US">
                          <a:latin typeface="Times New Roman" panose="02020603050405020304" pitchFamily="18" charset="0"/>
                        </a:rPr>
                        <a:t>2007</a:t>
                      </a:r>
                      <a:endParaRPr lang="en-US"/>
                    </a:p>
                  </a:txBody>
                  <a:tcPr anchor="b"/>
                </a:tc>
                <a:tc>
                  <a:txBody>
                    <a:bodyPr/>
                    <a:lstStyle/>
                    <a:p>
                      <a:pPr algn="r"/>
                      <a:r>
                        <a:rPr lang="en-US">
                          <a:latin typeface="Times New Roman" panose="02020603050405020304" pitchFamily="18" charset="0"/>
                        </a:rPr>
                        <a:t>55.3%</a:t>
                      </a:r>
                      <a:endParaRPr lang="en-US"/>
                    </a:p>
                  </a:txBody>
                  <a:tcPr anchor="b"/>
                </a:tc>
                <a:tc>
                  <a:txBody>
                    <a:bodyPr/>
                    <a:lstStyle/>
                    <a:p>
                      <a:pPr algn="r"/>
                      <a:r>
                        <a:rPr lang="en-US">
                          <a:latin typeface="Times New Roman" panose="02020603050405020304" pitchFamily="18" charset="0"/>
                        </a:rPr>
                        <a:t>7.6%</a:t>
                      </a:r>
                      <a:endParaRPr lang="en-US"/>
                    </a:p>
                  </a:txBody>
                  <a:tcPr anchor="b"/>
                </a:tc>
                <a:tc>
                  <a:txBody>
                    <a:bodyPr/>
                    <a:lstStyle/>
                    <a:p>
                      <a:pPr algn="r"/>
                      <a:r>
                        <a:rPr lang="en-US">
                          <a:latin typeface="Times New Roman" panose="02020603050405020304" pitchFamily="18" charset="0"/>
                        </a:rPr>
                        <a:t>37.1%</a:t>
                      </a:r>
                      <a:endParaRPr lang="en-US"/>
                    </a:p>
                  </a:txBody>
                  <a:tcPr anchor="b"/>
                </a:tc>
                <a:tc>
                  <a:txBody>
                    <a:bodyPr/>
                    <a:lstStyle/>
                    <a:p>
                      <a:pPr algn="r"/>
                      <a:r>
                        <a:rPr lang="en-US">
                          <a:latin typeface="Times New Roman" panose="02020603050405020304" pitchFamily="18" charset="0"/>
                        </a:rPr>
                        <a:t>0.0%</a:t>
                      </a:r>
                      <a:endParaRPr lang="en-US"/>
                    </a:p>
                  </a:txBody>
                  <a:tcPr anchor="b"/>
                </a:tc>
                <a:tc>
                  <a:txBody>
                    <a:bodyPr/>
                    <a:lstStyle/>
                    <a:p>
                      <a:pPr algn="r"/>
                      <a:r>
                        <a:rPr lang="en-US">
                          <a:latin typeface="Times New Roman" panose="02020603050405020304" pitchFamily="18" charset="0"/>
                        </a:rPr>
                        <a:t>0.0%</a:t>
                      </a:r>
                      <a:endParaRPr lang="en-US"/>
                    </a:p>
                  </a:txBody>
                  <a:tcPr anchor="b"/>
                </a:tc>
                <a:tc>
                  <a:txBody>
                    <a:bodyPr/>
                    <a:lstStyle/>
                    <a:p>
                      <a:pPr algn="r"/>
                      <a:r>
                        <a:rPr lang="en-US">
                          <a:latin typeface="Times New Roman" panose="02020603050405020304" pitchFamily="18" charset="0"/>
                        </a:rPr>
                        <a:t>0.0%</a:t>
                      </a:r>
                      <a:endParaRPr lang="en-US"/>
                    </a:p>
                  </a:txBody>
                  <a:tcPr anchor="b"/>
                </a:tc>
                <a:tc>
                  <a:txBody>
                    <a:bodyPr/>
                    <a:lstStyle/>
                    <a:p>
                      <a:pPr algn="r"/>
                      <a:r>
                        <a:rPr lang="en-US">
                          <a:latin typeface="Times New Roman" panose="02020603050405020304" pitchFamily="18" charset="0"/>
                        </a:rPr>
                        <a:t>0.0%</a:t>
                      </a:r>
                      <a:endParaRPr lang="en-US"/>
                    </a:p>
                  </a:txBody>
                  <a:tcPr anchor="b"/>
                </a:tc>
                <a:extLst>
                  <a:ext uri="{0D108BD9-81ED-4DB2-BD59-A6C34878D82A}">
                    <a16:rowId xmlns:a16="http://schemas.microsoft.com/office/drawing/2014/main" val="10009"/>
                  </a:ext>
                </a:extLst>
              </a:tr>
              <a:tr h="377071">
                <a:tc>
                  <a:txBody>
                    <a:bodyPr/>
                    <a:lstStyle/>
                    <a:p>
                      <a:pPr algn="r"/>
                      <a:r>
                        <a:rPr lang="en-US" b="1">
                          <a:latin typeface="Times New Roman" panose="02020603050405020304" pitchFamily="18" charset="0"/>
                        </a:rPr>
                        <a:t>AVERAGE</a:t>
                      </a:r>
                      <a:endParaRPr lang="en-US"/>
                    </a:p>
                  </a:txBody>
                  <a:tcPr anchor="b"/>
                </a:tc>
                <a:tc>
                  <a:txBody>
                    <a:bodyPr/>
                    <a:lstStyle/>
                    <a:p>
                      <a:pPr algn="r"/>
                      <a:r>
                        <a:rPr lang="en-US">
                          <a:latin typeface="Times New Roman" panose="02020603050405020304" pitchFamily="18" charset="0"/>
                        </a:rPr>
                        <a:t>51.8%</a:t>
                      </a:r>
                      <a:endParaRPr lang="en-US"/>
                    </a:p>
                  </a:txBody>
                  <a:tcPr anchor="b"/>
                </a:tc>
                <a:tc>
                  <a:txBody>
                    <a:bodyPr/>
                    <a:lstStyle/>
                    <a:p>
                      <a:pPr algn="r"/>
                      <a:r>
                        <a:rPr lang="en-US">
                          <a:latin typeface="Times New Roman" panose="02020603050405020304" pitchFamily="18" charset="0"/>
                        </a:rPr>
                        <a:t>6.6%</a:t>
                      </a:r>
                      <a:endParaRPr lang="en-US"/>
                    </a:p>
                  </a:txBody>
                  <a:tcPr anchor="b"/>
                </a:tc>
                <a:tc>
                  <a:txBody>
                    <a:bodyPr/>
                    <a:lstStyle/>
                    <a:p>
                      <a:pPr algn="r"/>
                      <a:r>
                        <a:rPr lang="en-US" dirty="0">
                          <a:solidFill>
                            <a:srgbClr val="FF0000"/>
                          </a:solidFill>
                          <a:latin typeface="Times New Roman" panose="02020603050405020304" pitchFamily="18" charset="0"/>
                        </a:rPr>
                        <a:t>41.5%</a:t>
                      </a:r>
                      <a:endParaRPr lang="en-US" dirty="0">
                        <a:solidFill>
                          <a:srgbClr val="FF0000"/>
                        </a:solidFill>
                      </a:endParaRPr>
                    </a:p>
                  </a:txBody>
                  <a:tcPr anchor="b"/>
                </a:tc>
                <a:tc>
                  <a:txBody>
                    <a:bodyPr/>
                    <a:lstStyle/>
                    <a:p>
                      <a:pPr algn="r"/>
                      <a:r>
                        <a:rPr lang="en-US">
                          <a:latin typeface="Times New Roman" panose="02020603050405020304" pitchFamily="18" charset="0"/>
                        </a:rPr>
                        <a:t>0.0%</a:t>
                      </a:r>
                      <a:endParaRPr lang="en-US"/>
                    </a:p>
                  </a:txBody>
                  <a:tcPr anchor="b"/>
                </a:tc>
                <a:tc>
                  <a:txBody>
                    <a:bodyPr/>
                    <a:lstStyle/>
                    <a:p>
                      <a:pPr algn="r"/>
                      <a:r>
                        <a:rPr lang="en-US">
                          <a:latin typeface="Times New Roman" panose="02020603050405020304" pitchFamily="18" charset="0"/>
                        </a:rPr>
                        <a:t>0.0%</a:t>
                      </a:r>
                      <a:endParaRPr lang="en-US"/>
                    </a:p>
                  </a:txBody>
                  <a:tcPr anchor="b"/>
                </a:tc>
                <a:tc>
                  <a:txBody>
                    <a:bodyPr/>
                    <a:lstStyle/>
                    <a:p>
                      <a:pPr algn="r"/>
                      <a:r>
                        <a:rPr lang="en-US">
                          <a:latin typeface="Times New Roman" panose="02020603050405020304" pitchFamily="18" charset="0"/>
                        </a:rPr>
                        <a:t>0.0%</a:t>
                      </a:r>
                      <a:endParaRPr lang="en-US"/>
                    </a:p>
                  </a:txBody>
                  <a:tcPr anchor="b"/>
                </a:tc>
                <a:tc>
                  <a:txBody>
                    <a:bodyPr/>
                    <a:lstStyle/>
                    <a:p>
                      <a:pPr algn="r"/>
                      <a:r>
                        <a:rPr lang="en-US" dirty="0">
                          <a:latin typeface="Times New Roman" panose="02020603050405020304" pitchFamily="18" charset="0"/>
                        </a:rPr>
                        <a:t>0.0%</a:t>
                      </a:r>
                      <a:endParaRPr lang="en-US" dirty="0"/>
                    </a:p>
                  </a:txBody>
                  <a:tcPr anchor="b"/>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235946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365695"/>
            <a:ext cx="9846797" cy="1232210"/>
          </a:xfrm>
        </p:spPr>
        <p:txBody>
          <a:bodyPr>
            <a:normAutofit/>
          </a:bodyPr>
          <a:lstStyle/>
          <a:p>
            <a:r>
              <a:rPr lang="en-US" sz="3200" dirty="0" smtClean="0">
                <a:solidFill>
                  <a:srgbClr val="C00000"/>
                </a:solidFill>
              </a:rPr>
              <a:t>2014 Average County Non-Irrigated LNI Calculation</a:t>
            </a:r>
            <a:r>
              <a:rPr lang="en-US" sz="3200" dirty="0">
                <a:solidFill>
                  <a:srgbClr val="C00000"/>
                </a:solidFill>
              </a:rPr>
              <a:t/>
            </a:r>
            <a:br>
              <a:rPr lang="en-US" sz="3200" dirty="0">
                <a:solidFill>
                  <a:srgbClr val="C00000"/>
                </a:solidFill>
              </a:rPr>
            </a:br>
            <a:r>
              <a:rPr lang="en-US" sz="3200" dirty="0">
                <a:solidFill>
                  <a:srgbClr val="C00000"/>
                </a:solidFill>
              </a:rPr>
              <a:t>Example </a:t>
            </a:r>
            <a:r>
              <a:rPr lang="en-US" sz="3200" dirty="0" smtClean="0">
                <a:solidFill>
                  <a:srgbClr val="C00000"/>
                </a:solidFill>
              </a:rPr>
              <a:t>County—Production Costs</a:t>
            </a:r>
            <a:endParaRPr lang="en-US" sz="3200" dirty="0">
              <a:solidFill>
                <a:srgbClr val="C00000"/>
              </a:solidFill>
            </a:endParaRPr>
          </a:p>
        </p:txBody>
      </p:sp>
      <p:graphicFrame>
        <p:nvGraphicFramePr>
          <p:cNvPr id="13" name="Content Placeholder 12"/>
          <p:cNvGraphicFramePr>
            <a:graphicFrameLocks noGrp="1"/>
          </p:cNvGraphicFramePr>
          <p:nvPr>
            <p:ph idx="1"/>
            <p:extLst/>
          </p:nvPr>
        </p:nvGraphicFramePr>
        <p:xfrm>
          <a:off x="1141414" y="1828804"/>
          <a:ext cx="10896597" cy="4935012"/>
        </p:xfrm>
        <a:graphic>
          <a:graphicData uri="http://schemas.openxmlformats.org/drawingml/2006/table">
            <a:tbl>
              <a:tblPr firstRow="1" bandRow="1">
                <a:tableStyleId>{5C22544A-7EE6-4342-B048-85BDC9FD1C3A}</a:tableStyleId>
              </a:tblPr>
              <a:tblGrid>
                <a:gridCol w="1210733">
                  <a:extLst>
                    <a:ext uri="{9D8B030D-6E8A-4147-A177-3AD203B41FA5}">
                      <a16:colId xmlns:a16="http://schemas.microsoft.com/office/drawing/2014/main" val="20000"/>
                    </a:ext>
                  </a:extLst>
                </a:gridCol>
                <a:gridCol w="770465">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gridCol w="1998133">
                  <a:extLst>
                    <a:ext uri="{9D8B030D-6E8A-4147-A177-3AD203B41FA5}">
                      <a16:colId xmlns:a16="http://schemas.microsoft.com/office/drawing/2014/main" val="20006"/>
                    </a:ext>
                  </a:extLst>
                </a:gridCol>
                <a:gridCol w="1210733">
                  <a:extLst>
                    <a:ext uri="{9D8B030D-6E8A-4147-A177-3AD203B41FA5}">
                      <a16:colId xmlns:a16="http://schemas.microsoft.com/office/drawing/2014/main" val="20007"/>
                    </a:ext>
                  </a:extLst>
                </a:gridCol>
                <a:gridCol w="1210733">
                  <a:extLst>
                    <a:ext uri="{9D8B030D-6E8A-4147-A177-3AD203B41FA5}">
                      <a16:colId xmlns:a16="http://schemas.microsoft.com/office/drawing/2014/main" val="20008"/>
                    </a:ext>
                  </a:extLst>
                </a:gridCol>
              </a:tblGrid>
              <a:tr h="382169">
                <a:tc>
                  <a:txBody>
                    <a:bodyPr/>
                    <a:lstStyle/>
                    <a:p>
                      <a:pPr algn="r"/>
                      <a:r>
                        <a:rPr lang="en-US" dirty="0">
                          <a:latin typeface="Times New Roman" panose="02020603050405020304" pitchFamily="18" charset="0"/>
                        </a:rPr>
                        <a:t> </a:t>
                      </a:r>
                      <a:endParaRPr lang="en-US" dirty="0"/>
                    </a:p>
                  </a:txBody>
                  <a:tcPr anchor="b"/>
                </a:tc>
                <a:tc>
                  <a:txBody>
                    <a:bodyPr/>
                    <a:lstStyle/>
                    <a:p>
                      <a:pPr algn="ctr"/>
                      <a:r>
                        <a:rPr lang="en-US">
                          <a:latin typeface="Times New Roman" panose="02020603050405020304" pitchFamily="18" charset="0"/>
                        </a:rPr>
                        <a:t>(1)</a:t>
                      </a:r>
                      <a:endParaRPr lang="en-US"/>
                    </a:p>
                  </a:txBody>
                  <a:tcPr anchor="b"/>
                </a:tc>
                <a:tc>
                  <a:txBody>
                    <a:bodyPr/>
                    <a:lstStyle/>
                    <a:p>
                      <a:pPr algn="ctr"/>
                      <a:r>
                        <a:rPr lang="en-US">
                          <a:latin typeface="Times New Roman" panose="02020603050405020304" pitchFamily="18" charset="0"/>
                        </a:rPr>
                        <a:t>(2)</a:t>
                      </a:r>
                      <a:endParaRPr lang="en-US"/>
                    </a:p>
                  </a:txBody>
                  <a:tcPr anchor="b"/>
                </a:tc>
                <a:tc>
                  <a:txBody>
                    <a:bodyPr/>
                    <a:lstStyle/>
                    <a:p>
                      <a:pPr algn="ctr"/>
                      <a:r>
                        <a:rPr lang="en-US">
                          <a:latin typeface="Times New Roman" panose="02020603050405020304" pitchFamily="18" charset="0"/>
                        </a:rPr>
                        <a:t>(3)</a:t>
                      </a:r>
                      <a:endParaRPr lang="en-US"/>
                    </a:p>
                  </a:txBody>
                  <a:tcPr anchor="b"/>
                </a:tc>
                <a:tc>
                  <a:txBody>
                    <a:bodyPr/>
                    <a:lstStyle/>
                    <a:p>
                      <a:pPr algn="ctr"/>
                      <a:r>
                        <a:rPr lang="en-US">
                          <a:latin typeface="Times New Roman" panose="02020603050405020304" pitchFamily="18" charset="0"/>
                        </a:rPr>
                        <a:t>(4)</a:t>
                      </a:r>
                      <a:endParaRPr lang="en-US"/>
                    </a:p>
                  </a:txBody>
                  <a:tcPr anchor="b"/>
                </a:tc>
                <a:tc>
                  <a:txBody>
                    <a:bodyPr/>
                    <a:lstStyle/>
                    <a:p>
                      <a:pPr algn="ctr"/>
                      <a:r>
                        <a:rPr lang="en-US" dirty="0">
                          <a:latin typeface="Times New Roman" panose="02020603050405020304" pitchFamily="18" charset="0"/>
                        </a:rPr>
                        <a:t>(5)</a:t>
                      </a:r>
                      <a:endParaRPr lang="en-US" dirty="0"/>
                    </a:p>
                  </a:txBody>
                  <a:tcPr anchor="b"/>
                </a:tc>
                <a:tc>
                  <a:txBody>
                    <a:bodyPr/>
                    <a:lstStyle/>
                    <a:p>
                      <a:pPr algn="ctr"/>
                      <a:r>
                        <a:rPr lang="en-US">
                          <a:latin typeface="Times New Roman" panose="02020603050405020304" pitchFamily="18" charset="0"/>
                        </a:rPr>
                        <a:t>(6)</a:t>
                      </a:r>
                      <a:endParaRPr lang="en-US"/>
                    </a:p>
                  </a:txBody>
                  <a:tcPr anchor="b"/>
                </a:tc>
                <a:tc>
                  <a:txBody>
                    <a:bodyPr/>
                    <a:lstStyle/>
                    <a:p>
                      <a:pPr algn="ctr"/>
                      <a:r>
                        <a:rPr lang="en-US">
                          <a:latin typeface="Times New Roman" panose="02020603050405020304" pitchFamily="18" charset="0"/>
                        </a:rPr>
                        <a:t>(7)</a:t>
                      </a:r>
                      <a:endParaRPr lang="en-US"/>
                    </a:p>
                  </a:txBody>
                  <a:tcPr anchor="b"/>
                </a:tc>
                <a:tc>
                  <a:txBody>
                    <a:bodyPr/>
                    <a:lstStyle/>
                    <a:p>
                      <a:pPr algn="ctr"/>
                      <a:r>
                        <a:rPr lang="en-US">
                          <a:latin typeface="Times New Roman" panose="02020603050405020304" pitchFamily="18" charset="0"/>
                        </a:rPr>
                        <a:t>(8)</a:t>
                      </a:r>
                      <a:endParaRPr lang="en-US"/>
                    </a:p>
                  </a:txBody>
                  <a:tcPr anchor="b"/>
                </a:tc>
                <a:extLst>
                  <a:ext uri="{0D108BD9-81ED-4DB2-BD59-A6C34878D82A}">
                    <a16:rowId xmlns:a16="http://schemas.microsoft.com/office/drawing/2014/main" val="10000"/>
                  </a:ext>
                </a:extLst>
              </a:tr>
              <a:tr h="382169">
                <a:tc>
                  <a:txBody>
                    <a:bodyPr/>
                    <a:lstStyle/>
                    <a:p>
                      <a:pPr algn="l"/>
                      <a:r>
                        <a:rPr lang="en-US">
                          <a:latin typeface="Times New Roman" panose="02020603050405020304" pitchFamily="18" charset="0"/>
                        </a:rPr>
                        <a:t>Co:</a:t>
                      </a:r>
                      <a:endParaRPr lang="en-US"/>
                    </a:p>
                  </a:txBody>
                  <a:tcPr anchor="b"/>
                </a:tc>
                <a:tc>
                  <a:txBody>
                    <a:bodyPr/>
                    <a:lstStyle/>
                    <a:p>
                      <a:pPr algn="r"/>
                      <a:r>
                        <a:rPr lang="en-US">
                          <a:latin typeface="SWISS"/>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Weighted</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Weighted</a:t>
                      </a:r>
                      <a:endParaRPr lang="en-US"/>
                    </a:p>
                  </a:txBody>
                  <a:tcPr anchor="b"/>
                </a:tc>
                <a:extLst>
                  <a:ext uri="{0D108BD9-81ED-4DB2-BD59-A6C34878D82A}">
                    <a16:rowId xmlns:a16="http://schemas.microsoft.com/office/drawing/2014/main" val="10001"/>
                  </a:ext>
                </a:extLst>
              </a:tr>
              <a:tr h="382169">
                <a:tc>
                  <a:txBody>
                    <a:bodyPr/>
                    <a:lstStyle/>
                    <a:p>
                      <a:pPr algn="l"/>
                      <a:r>
                        <a:rPr lang="en-US">
                          <a:latin typeface="Times New Roman" panose="02020603050405020304" pitchFamily="18" charset="0"/>
                        </a:rPr>
                        <a:t>Sample</a:t>
                      </a:r>
                      <a:endParaRPr lang="en-US"/>
                    </a:p>
                  </a:txBody>
                  <a:tcPr anchor="b"/>
                </a:tc>
                <a:tc>
                  <a:txBody>
                    <a:bodyPr/>
                    <a:lstStyle/>
                    <a:p>
                      <a:pPr algn="r"/>
                      <a:r>
                        <a:rPr lang="en-US">
                          <a:latin typeface="SWISS"/>
                        </a:rPr>
                        <a:t> </a:t>
                      </a:r>
                      <a:endParaRPr lang="en-US"/>
                    </a:p>
                  </a:txBody>
                  <a:tcPr anchor="b"/>
                </a:tc>
                <a:tc>
                  <a:txBody>
                    <a:bodyPr/>
                    <a:lstStyle/>
                    <a:p>
                      <a:pPr algn="r"/>
                      <a:r>
                        <a:rPr lang="en-US">
                          <a:latin typeface="SWISS"/>
                        </a:rPr>
                        <a:t> </a:t>
                      </a:r>
                      <a:endParaRPr lang="en-US"/>
                    </a:p>
                  </a:txBody>
                  <a:tcPr anchor="b"/>
                </a:tc>
                <a:tc>
                  <a:txBody>
                    <a:bodyPr/>
                    <a:lstStyle/>
                    <a:p>
                      <a:pPr algn="r"/>
                      <a:r>
                        <a:rPr lang="en-US">
                          <a:latin typeface="SWISS"/>
                        </a:rPr>
                        <a:t> </a:t>
                      </a:r>
                      <a:endParaRPr lang="en-US"/>
                    </a:p>
                  </a:txBody>
                  <a:tcPr anchor="b"/>
                </a:tc>
                <a:tc>
                  <a:txBody>
                    <a:bodyPr/>
                    <a:lstStyle/>
                    <a:p>
                      <a:pPr algn="r"/>
                      <a:r>
                        <a:rPr lang="en-US">
                          <a:latin typeface="SWISS"/>
                        </a:rPr>
                        <a:t> </a:t>
                      </a:r>
                      <a:endParaRPr lang="en-US"/>
                    </a:p>
                  </a:txBody>
                  <a:tcPr anchor="b"/>
                </a:tc>
                <a:tc>
                  <a:txBody>
                    <a:bodyPr/>
                    <a:lstStyle/>
                    <a:p>
                      <a:pPr algn="r"/>
                      <a:r>
                        <a:rPr lang="en-US">
                          <a:latin typeface="SWISS"/>
                        </a:rPr>
                        <a:t> </a:t>
                      </a:r>
                      <a:endParaRPr lang="en-US"/>
                    </a:p>
                  </a:txBody>
                  <a:tcPr anchor="b"/>
                </a:tc>
                <a:tc>
                  <a:txBody>
                    <a:bodyPr/>
                    <a:lstStyle/>
                    <a:p>
                      <a:pPr algn="r"/>
                      <a:r>
                        <a:rPr lang="en-US">
                          <a:latin typeface="Times New Roman" panose="02020603050405020304" pitchFamily="18" charset="0"/>
                        </a:rPr>
                        <a:t>Landlord</a:t>
                      </a:r>
                      <a:endParaRPr lang="en-US"/>
                    </a:p>
                  </a:txBody>
                  <a:tcPr anchor="b"/>
                </a:tc>
                <a:tc>
                  <a:txBody>
                    <a:bodyPr/>
                    <a:lstStyle/>
                    <a:p>
                      <a:pPr algn="r"/>
                      <a:r>
                        <a:rPr lang="en-US">
                          <a:latin typeface="Times New Roman" panose="02020603050405020304" pitchFamily="18" charset="0"/>
                        </a:rPr>
                        <a:t>Landlord</a:t>
                      </a:r>
                      <a:endParaRPr lang="en-US"/>
                    </a:p>
                  </a:txBody>
                  <a:tcPr anchor="b"/>
                </a:tc>
                <a:tc>
                  <a:txBody>
                    <a:bodyPr/>
                    <a:lstStyle/>
                    <a:p>
                      <a:pPr algn="r"/>
                      <a:r>
                        <a:rPr lang="en-US">
                          <a:latin typeface="Times New Roman" panose="02020603050405020304" pitchFamily="18" charset="0"/>
                        </a:rPr>
                        <a:t>Landlord</a:t>
                      </a:r>
                      <a:endParaRPr lang="en-US"/>
                    </a:p>
                  </a:txBody>
                  <a:tcPr anchor="b"/>
                </a:tc>
                <a:extLst>
                  <a:ext uri="{0D108BD9-81ED-4DB2-BD59-A6C34878D82A}">
                    <a16:rowId xmlns:a16="http://schemas.microsoft.com/office/drawing/2014/main" val="10002"/>
                  </a:ext>
                </a:extLst>
              </a:tr>
              <a:tr h="453689">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Gross</a:t>
                      </a:r>
                      <a:endParaRPr lang="en-US"/>
                    </a:p>
                  </a:txBody>
                  <a:tcPr anchor="b"/>
                </a:tc>
                <a:tc>
                  <a:txBody>
                    <a:bodyPr/>
                    <a:lstStyle/>
                    <a:p>
                      <a:pPr algn="r"/>
                      <a:r>
                        <a:rPr lang="en-US">
                          <a:latin typeface="Times New Roman" panose="02020603050405020304" pitchFamily="18" charset="0"/>
                        </a:rPr>
                        <a:t>Crop</a:t>
                      </a:r>
                      <a:endParaRPr lang="en-US"/>
                    </a:p>
                  </a:txBody>
                  <a:tcPr anchor="b"/>
                </a:tc>
                <a:tc>
                  <a:txBody>
                    <a:bodyPr/>
                    <a:lstStyle/>
                    <a:p>
                      <a:pPr algn="r"/>
                      <a:r>
                        <a:rPr lang="en-US">
                          <a:latin typeface="Times New Roman" panose="02020603050405020304" pitchFamily="18" charset="0"/>
                        </a:rPr>
                        <a:t>Landlord</a:t>
                      </a:r>
                      <a:endParaRPr lang="en-US"/>
                    </a:p>
                  </a:txBody>
                  <a:tcPr anchor="b"/>
                </a:tc>
                <a:tc>
                  <a:txBody>
                    <a:bodyPr/>
                    <a:lstStyle/>
                    <a:p>
                      <a:pPr algn="r"/>
                      <a:r>
                        <a:rPr lang="en-US">
                          <a:latin typeface="Times New Roman" panose="02020603050405020304" pitchFamily="18" charset="0"/>
                        </a:rPr>
                        <a:t>Gross</a:t>
                      </a:r>
                      <a:endParaRPr lang="en-US"/>
                    </a:p>
                  </a:txBody>
                  <a:tcPr anchor="b"/>
                </a:tc>
                <a:tc>
                  <a:txBody>
                    <a:bodyPr/>
                    <a:lstStyle/>
                    <a:p>
                      <a:pPr algn="r"/>
                      <a:r>
                        <a:rPr lang="en-US">
                          <a:latin typeface="Times New Roman" panose="02020603050405020304" pitchFamily="18" charset="0"/>
                        </a:rPr>
                        <a:t>Production</a:t>
                      </a:r>
                      <a:endParaRPr lang="en-US"/>
                    </a:p>
                  </a:txBody>
                  <a:tcPr anchor="b"/>
                </a:tc>
                <a:tc>
                  <a:txBody>
                    <a:bodyPr/>
                    <a:lstStyle/>
                    <a:p>
                      <a:pPr algn="r"/>
                      <a:r>
                        <a:rPr lang="en-US">
                          <a:latin typeface="Times New Roman" panose="02020603050405020304" pitchFamily="18" charset="0"/>
                        </a:rPr>
                        <a:t>Production</a:t>
                      </a:r>
                      <a:endParaRPr lang="en-US"/>
                    </a:p>
                  </a:txBody>
                  <a:tcPr anchor="b"/>
                </a:tc>
                <a:extLst>
                  <a:ext uri="{0D108BD9-81ED-4DB2-BD59-A6C34878D82A}">
                    <a16:rowId xmlns:a16="http://schemas.microsoft.com/office/drawing/2014/main" val="10003"/>
                  </a:ext>
                </a:extLst>
              </a:tr>
              <a:tr h="382169">
                <a:tc>
                  <a:txBody>
                    <a:bodyPr/>
                    <a:lstStyle/>
                    <a:p>
                      <a:pPr algn="r"/>
                      <a:r>
                        <a:rPr lang="en-US" dirty="0">
                          <a:latin typeface="Times New Roman" panose="02020603050405020304" pitchFamily="18" charset="0"/>
                        </a:rPr>
                        <a:t>Crop</a:t>
                      </a:r>
                      <a:endParaRPr lang="en-US" dirty="0"/>
                    </a:p>
                  </a:txBody>
                  <a:tcPr anchor="b"/>
                </a:tc>
                <a:tc>
                  <a:txBody>
                    <a:bodyPr/>
                    <a:lstStyle/>
                    <a:p>
                      <a:pPr algn="r"/>
                      <a:r>
                        <a:rPr lang="en-US" dirty="0">
                          <a:latin typeface="Times New Roman" panose="02020603050405020304" pitchFamily="18" charset="0"/>
                        </a:rPr>
                        <a:t>Yield</a:t>
                      </a:r>
                      <a:endParaRPr lang="en-US" dirty="0"/>
                    </a:p>
                  </a:txBody>
                  <a:tcPr anchor="b"/>
                </a:tc>
                <a:tc>
                  <a:txBody>
                    <a:bodyPr/>
                    <a:lstStyle/>
                    <a:p>
                      <a:pPr algn="r"/>
                      <a:r>
                        <a:rPr lang="en-US" dirty="0">
                          <a:latin typeface="Times New Roman" panose="02020603050405020304" pitchFamily="18" charset="0"/>
                        </a:rPr>
                        <a:t>Price</a:t>
                      </a:r>
                      <a:endParaRPr lang="en-US" dirty="0"/>
                    </a:p>
                  </a:txBody>
                  <a:tcPr anchor="b"/>
                </a:tc>
                <a:tc>
                  <a:txBody>
                    <a:bodyPr/>
                    <a:lstStyle/>
                    <a:p>
                      <a:pPr algn="r"/>
                      <a:r>
                        <a:rPr lang="en-US">
                          <a:latin typeface="Times New Roman" panose="02020603050405020304" pitchFamily="18" charset="0"/>
                        </a:rPr>
                        <a:t>Income</a:t>
                      </a:r>
                      <a:endParaRPr lang="en-US"/>
                    </a:p>
                  </a:txBody>
                  <a:tcPr anchor="b"/>
                </a:tc>
                <a:tc>
                  <a:txBody>
                    <a:bodyPr/>
                    <a:lstStyle/>
                    <a:p>
                      <a:pPr algn="r"/>
                      <a:r>
                        <a:rPr lang="en-US">
                          <a:latin typeface="Times New Roman" panose="02020603050405020304" pitchFamily="18" charset="0"/>
                        </a:rPr>
                        <a:t>Mix</a:t>
                      </a:r>
                      <a:endParaRPr lang="en-US"/>
                    </a:p>
                  </a:txBody>
                  <a:tcPr anchor="b"/>
                </a:tc>
                <a:tc>
                  <a:txBody>
                    <a:bodyPr/>
                    <a:lstStyle/>
                    <a:p>
                      <a:pPr algn="r"/>
                      <a:r>
                        <a:rPr lang="en-US" dirty="0">
                          <a:latin typeface="Times New Roman" panose="02020603050405020304" pitchFamily="18" charset="0"/>
                        </a:rPr>
                        <a:t>Share</a:t>
                      </a:r>
                      <a:endParaRPr lang="en-US" dirty="0"/>
                    </a:p>
                  </a:txBody>
                  <a:tcPr anchor="b"/>
                </a:tc>
                <a:tc>
                  <a:txBody>
                    <a:bodyPr/>
                    <a:lstStyle/>
                    <a:p>
                      <a:pPr algn="r"/>
                      <a:r>
                        <a:rPr lang="en-US" dirty="0">
                          <a:latin typeface="Times New Roman" panose="02020603050405020304" pitchFamily="18" charset="0"/>
                        </a:rPr>
                        <a:t>Income</a:t>
                      </a:r>
                      <a:endParaRPr lang="en-US" dirty="0"/>
                    </a:p>
                  </a:txBody>
                  <a:tcPr anchor="b"/>
                </a:tc>
                <a:tc>
                  <a:txBody>
                    <a:bodyPr/>
                    <a:lstStyle/>
                    <a:p>
                      <a:pPr algn="r"/>
                      <a:r>
                        <a:rPr lang="en-US" dirty="0">
                          <a:latin typeface="Times New Roman" panose="02020603050405020304" pitchFamily="18" charset="0"/>
                        </a:rPr>
                        <a:t>Costs</a:t>
                      </a:r>
                      <a:endParaRPr lang="en-US" dirty="0"/>
                    </a:p>
                  </a:txBody>
                  <a:tcPr anchor="b"/>
                </a:tc>
                <a:tc>
                  <a:txBody>
                    <a:bodyPr/>
                    <a:lstStyle/>
                    <a:p>
                      <a:pPr algn="r"/>
                      <a:r>
                        <a:rPr lang="en-US" dirty="0">
                          <a:latin typeface="Times New Roman" panose="02020603050405020304" pitchFamily="18" charset="0"/>
                        </a:rPr>
                        <a:t>Costs</a:t>
                      </a:r>
                      <a:endParaRPr lang="en-US" dirty="0"/>
                    </a:p>
                  </a:txBody>
                  <a:tcPr anchor="b"/>
                </a:tc>
                <a:extLst>
                  <a:ext uri="{0D108BD9-81ED-4DB2-BD59-A6C34878D82A}">
                    <a16:rowId xmlns:a16="http://schemas.microsoft.com/office/drawing/2014/main" val="10004"/>
                  </a:ext>
                </a:extLst>
              </a:tr>
              <a:tr h="382169">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dirty="0">
                          <a:latin typeface="Times New Roman" panose="02020603050405020304" pitchFamily="18" charset="0"/>
                        </a:rPr>
                        <a:t> </a:t>
                      </a:r>
                      <a:endParaRPr lang="en-US" dirty="0"/>
                    </a:p>
                  </a:txBody>
                  <a:tcPr anchor="b"/>
                </a:tc>
                <a:extLst>
                  <a:ext uri="{0D108BD9-81ED-4DB2-BD59-A6C34878D82A}">
                    <a16:rowId xmlns:a16="http://schemas.microsoft.com/office/drawing/2014/main" val="10005"/>
                  </a:ext>
                </a:extLst>
              </a:tr>
              <a:tr h="382169">
                <a:tc>
                  <a:txBody>
                    <a:bodyPr/>
                    <a:lstStyle/>
                    <a:p>
                      <a:pPr algn="r"/>
                      <a:r>
                        <a:rPr lang="en-US">
                          <a:latin typeface="Times New Roman" panose="02020603050405020304" pitchFamily="18" charset="0"/>
                        </a:rPr>
                        <a:t>wheat</a:t>
                      </a:r>
                      <a:endParaRPr lang="en-US"/>
                    </a:p>
                  </a:txBody>
                  <a:tcPr anchor="b"/>
                </a:tc>
                <a:tc>
                  <a:txBody>
                    <a:bodyPr/>
                    <a:lstStyle/>
                    <a:p>
                      <a:pPr algn="r"/>
                      <a:r>
                        <a:rPr lang="en-US">
                          <a:latin typeface="Times New Roman" panose="02020603050405020304" pitchFamily="18" charset="0"/>
                        </a:rPr>
                        <a:t>24.9</a:t>
                      </a:r>
                      <a:endParaRPr lang="en-US"/>
                    </a:p>
                  </a:txBody>
                  <a:tcPr anchor="b"/>
                </a:tc>
                <a:tc>
                  <a:txBody>
                    <a:bodyPr/>
                    <a:lstStyle/>
                    <a:p>
                      <a:pPr algn="r"/>
                      <a:r>
                        <a:rPr lang="en-US" smtClean="0">
                          <a:latin typeface="Times New Roman" panose="02020603050405020304" pitchFamily="18" charset="0"/>
                        </a:rPr>
                        <a:t>$6.34</a:t>
                      </a:r>
                      <a:endParaRPr lang="en-US" dirty="0"/>
                    </a:p>
                  </a:txBody>
                  <a:tcPr anchor="b"/>
                </a:tc>
                <a:tc>
                  <a:txBody>
                    <a:bodyPr/>
                    <a:lstStyle/>
                    <a:p>
                      <a:pPr algn="r"/>
                      <a:r>
                        <a:rPr lang="en-US" smtClean="0">
                          <a:latin typeface="Times New Roman" panose="02020603050405020304" pitchFamily="18" charset="0"/>
                        </a:rPr>
                        <a:t>$157.95</a:t>
                      </a:r>
                      <a:endParaRPr lang="en-US" dirty="0"/>
                    </a:p>
                  </a:txBody>
                  <a:tcPr anchor="b"/>
                </a:tc>
                <a:tc>
                  <a:txBody>
                    <a:bodyPr/>
                    <a:lstStyle/>
                    <a:p>
                      <a:pPr algn="r"/>
                      <a:r>
                        <a:rPr lang="en-US">
                          <a:latin typeface="Times New Roman" panose="02020603050405020304" pitchFamily="18" charset="0"/>
                        </a:rPr>
                        <a:t>0.518</a:t>
                      </a:r>
                      <a:endParaRPr lang="en-US"/>
                    </a:p>
                  </a:txBody>
                  <a:tcPr anchor="b"/>
                </a:tc>
                <a:tc>
                  <a:txBody>
                    <a:bodyPr/>
                    <a:lstStyle/>
                    <a:p>
                      <a:pPr algn="r"/>
                      <a:r>
                        <a:rPr lang="en-US">
                          <a:latin typeface="Times New Roman" panose="02020603050405020304" pitchFamily="18" charset="0"/>
                        </a:rPr>
                        <a:t>0.33</a:t>
                      </a:r>
                      <a:endParaRPr lang="en-US"/>
                    </a:p>
                  </a:txBody>
                  <a:tcPr anchor="b"/>
                </a:tc>
                <a:tc>
                  <a:txBody>
                    <a:bodyPr/>
                    <a:lstStyle/>
                    <a:p>
                      <a:pPr algn="r"/>
                      <a:r>
                        <a:rPr lang="en-US" smtClean="0">
                          <a:latin typeface="Times New Roman" panose="02020603050405020304" pitchFamily="18" charset="0"/>
                        </a:rPr>
                        <a:t>$27.29</a:t>
                      </a:r>
                      <a:endParaRPr lang="en-US" dirty="0"/>
                    </a:p>
                  </a:txBody>
                  <a:tcPr anchor="b"/>
                </a:tc>
                <a:tc>
                  <a:txBody>
                    <a:bodyPr/>
                    <a:lstStyle/>
                    <a:p>
                      <a:pPr algn="r"/>
                      <a:r>
                        <a:rPr lang="en-US" smtClean="0">
                          <a:latin typeface="Times New Roman" panose="02020603050405020304" pitchFamily="18" charset="0"/>
                        </a:rPr>
                        <a:t>$17.78</a:t>
                      </a:r>
                      <a:endParaRPr lang="en-US" dirty="0"/>
                    </a:p>
                  </a:txBody>
                  <a:tcPr anchor="b"/>
                </a:tc>
                <a:tc>
                  <a:txBody>
                    <a:bodyPr/>
                    <a:lstStyle/>
                    <a:p>
                      <a:pPr algn="r"/>
                      <a:r>
                        <a:rPr lang="en-US" smtClean="0">
                          <a:latin typeface="Times New Roman" panose="02020603050405020304" pitchFamily="18" charset="0"/>
                        </a:rPr>
                        <a:t>$9.21</a:t>
                      </a:r>
                      <a:endParaRPr lang="en-US" dirty="0"/>
                    </a:p>
                  </a:txBody>
                  <a:tcPr anchor="b"/>
                </a:tc>
                <a:extLst>
                  <a:ext uri="{0D108BD9-81ED-4DB2-BD59-A6C34878D82A}">
                    <a16:rowId xmlns:a16="http://schemas.microsoft.com/office/drawing/2014/main" val="10006"/>
                  </a:ext>
                </a:extLst>
              </a:tr>
              <a:tr h="382169">
                <a:tc>
                  <a:txBody>
                    <a:bodyPr/>
                    <a:lstStyle/>
                    <a:p>
                      <a:pPr algn="r"/>
                      <a:r>
                        <a:rPr lang="en-US">
                          <a:latin typeface="Times New Roman" panose="02020603050405020304" pitchFamily="18" charset="0"/>
                        </a:rPr>
                        <a:t>sorghum</a:t>
                      </a:r>
                      <a:endParaRPr lang="en-US"/>
                    </a:p>
                  </a:txBody>
                  <a:tcPr anchor="b"/>
                </a:tc>
                <a:tc>
                  <a:txBody>
                    <a:bodyPr/>
                    <a:lstStyle/>
                    <a:p>
                      <a:pPr algn="r"/>
                      <a:r>
                        <a:rPr lang="en-US">
                          <a:latin typeface="Times New Roman" panose="02020603050405020304" pitchFamily="18" charset="0"/>
                        </a:rPr>
                        <a:t>54.3</a:t>
                      </a:r>
                      <a:endParaRPr lang="en-US"/>
                    </a:p>
                  </a:txBody>
                  <a:tcPr anchor="b"/>
                </a:tc>
                <a:tc>
                  <a:txBody>
                    <a:bodyPr/>
                    <a:lstStyle/>
                    <a:p>
                      <a:pPr algn="r"/>
                      <a:r>
                        <a:rPr lang="en-US">
                          <a:latin typeface="Times New Roman" panose="02020603050405020304" pitchFamily="18" charset="0"/>
                        </a:rPr>
                        <a:t>4.86</a:t>
                      </a:r>
                      <a:endParaRPr lang="en-US"/>
                    </a:p>
                  </a:txBody>
                  <a:tcPr anchor="b"/>
                </a:tc>
                <a:tc>
                  <a:txBody>
                    <a:bodyPr/>
                    <a:lstStyle/>
                    <a:p>
                      <a:pPr algn="r"/>
                      <a:r>
                        <a:rPr lang="en-US" smtClean="0">
                          <a:latin typeface="Times New Roman" panose="02020603050405020304" pitchFamily="18" charset="0"/>
                        </a:rPr>
                        <a:t>$263.72</a:t>
                      </a:r>
                      <a:endParaRPr lang="en-US" dirty="0"/>
                    </a:p>
                  </a:txBody>
                  <a:tcPr anchor="b"/>
                </a:tc>
                <a:tc>
                  <a:txBody>
                    <a:bodyPr/>
                    <a:lstStyle/>
                    <a:p>
                      <a:pPr algn="r"/>
                      <a:r>
                        <a:rPr lang="en-US">
                          <a:latin typeface="Times New Roman" panose="02020603050405020304" pitchFamily="18" charset="0"/>
                        </a:rPr>
                        <a:t>0.066</a:t>
                      </a:r>
                      <a:endParaRPr lang="en-US"/>
                    </a:p>
                  </a:txBody>
                  <a:tcPr anchor="b"/>
                </a:tc>
                <a:tc>
                  <a:txBody>
                    <a:bodyPr/>
                    <a:lstStyle/>
                    <a:p>
                      <a:pPr algn="r"/>
                      <a:r>
                        <a:rPr lang="en-US" dirty="0">
                          <a:latin typeface="Times New Roman" panose="02020603050405020304" pitchFamily="18" charset="0"/>
                        </a:rPr>
                        <a:t>0.33</a:t>
                      </a:r>
                      <a:endParaRPr lang="en-US" dirty="0"/>
                    </a:p>
                  </a:txBody>
                  <a:tcPr anchor="b"/>
                </a:tc>
                <a:tc>
                  <a:txBody>
                    <a:bodyPr/>
                    <a:lstStyle/>
                    <a:p>
                      <a:pPr algn="r"/>
                      <a:r>
                        <a:rPr lang="en-US">
                          <a:latin typeface="Times New Roman" panose="02020603050405020304" pitchFamily="18" charset="0"/>
                        </a:rPr>
                        <a:t>5.85</a:t>
                      </a:r>
                      <a:endParaRPr lang="en-US"/>
                    </a:p>
                  </a:txBody>
                  <a:tcPr anchor="b"/>
                </a:tc>
                <a:tc>
                  <a:txBody>
                    <a:bodyPr/>
                    <a:lstStyle/>
                    <a:p>
                      <a:pPr algn="r"/>
                      <a:r>
                        <a:rPr lang="en-US">
                          <a:latin typeface="Times New Roman" panose="02020603050405020304" pitchFamily="18" charset="0"/>
                        </a:rPr>
                        <a:t>34.16</a:t>
                      </a:r>
                      <a:endParaRPr lang="en-US"/>
                    </a:p>
                  </a:txBody>
                  <a:tcPr anchor="b"/>
                </a:tc>
                <a:tc>
                  <a:txBody>
                    <a:bodyPr/>
                    <a:lstStyle/>
                    <a:p>
                      <a:pPr algn="r"/>
                      <a:r>
                        <a:rPr lang="en-US">
                          <a:latin typeface="Times New Roman" panose="02020603050405020304" pitchFamily="18" charset="0"/>
                        </a:rPr>
                        <a:t>2.27</a:t>
                      </a:r>
                      <a:endParaRPr lang="en-US"/>
                    </a:p>
                  </a:txBody>
                  <a:tcPr anchor="b"/>
                </a:tc>
                <a:extLst>
                  <a:ext uri="{0D108BD9-81ED-4DB2-BD59-A6C34878D82A}">
                    <a16:rowId xmlns:a16="http://schemas.microsoft.com/office/drawing/2014/main" val="10007"/>
                  </a:ext>
                </a:extLst>
              </a:tr>
              <a:tr h="382169">
                <a:tc>
                  <a:txBody>
                    <a:bodyPr/>
                    <a:lstStyle/>
                    <a:p>
                      <a:pPr algn="r"/>
                      <a:r>
                        <a:rPr lang="en-US">
                          <a:latin typeface="Times New Roman" panose="02020603050405020304" pitchFamily="18" charset="0"/>
                        </a:rPr>
                        <a:t>corn</a:t>
                      </a:r>
                      <a:endParaRPr lang="en-US"/>
                    </a:p>
                  </a:txBody>
                  <a:tcPr anchor="b"/>
                </a:tc>
                <a:tc>
                  <a:txBody>
                    <a:bodyPr/>
                    <a:lstStyle/>
                    <a:p>
                      <a:pPr algn="r"/>
                      <a:r>
                        <a:rPr lang="en-US" dirty="0">
                          <a:solidFill>
                            <a:srgbClr val="FF0000"/>
                          </a:solidFill>
                          <a:latin typeface="Times New Roman" panose="02020603050405020304" pitchFamily="18" charset="0"/>
                        </a:rPr>
                        <a:t>71.4</a:t>
                      </a:r>
                      <a:endParaRPr lang="en-US" dirty="0">
                        <a:solidFill>
                          <a:srgbClr val="FF0000"/>
                        </a:solidFill>
                      </a:endParaRPr>
                    </a:p>
                  </a:txBody>
                  <a:tcPr anchor="b"/>
                </a:tc>
                <a:tc>
                  <a:txBody>
                    <a:bodyPr/>
                    <a:lstStyle/>
                    <a:p>
                      <a:pPr algn="r"/>
                      <a:r>
                        <a:rPr lang="en-US" dirty="0">
                          <a:solidFill>
                            <a:srgbClr val="FF0000"/>
                          </a:solidFill>
                          <a:latin typeface="Times New Roman" panose="02020603050405020304" pitchFamily="18" charset="0"/>
                        </a:rPr>
                        <a:t>4.72</a:t>
                      </a:r>
                      <a:endParaRPr lang="en-US" dirty="0">
                        <a:solidFill>
                          <a:srgbClr val="FF0000"/>
                        </a:solidFill>
                      </a:endParaRPr>
                    </a:p>
                  </a:txBody>
                  <a:tcPr anchor="b"/>
                </a:tc>
                <a:tc>
                  <a:txBody>
                    <a:bodyPr/>
                    <a:lstStyle/>
                    <a:p>
                      <a:pPr algn="r"/>
                      <a:r>
                        <a:rPr lang="en-US" dirty="0">
                          <a:latin typeface="Times New Roman" panose="02020603050405020304" pitchFamily="18" charset="0"/>
                        </a:rPr>
                        <a:t>337.05</a:t>
                      </a:r>
                      <a:endParaRPr lang="en-US" dirty="0"/>
                    </a:p>
                  </a:txBody>
                  <a:tcPr anchor="b"/>
                </a:tc>
                <a:tc>
                  <a:txBody>
                    <a:bodyPr/>
                    <a:lstStyle/>
                    <a:p>
                      <a:pPr algn="r"/>
                      <a:r>
                        <a:rPr lang="en-US" dirty="0">
                          <a:solidFill>
                            <a:srgbClr val="FF0000"/>
                          </a:solidFill>
                          <a:latin typeface="Times New Roman" panose="02020603050405020304" pitchFamily="18" charset="0"/>
                        </a:rPr>
                        <a:t>0.415</a:t>
                      </a:r>
                      <a:endParaRPr lang="en-US" dirty="0">
                        <a:solidFill>
                          <a:srgbClr val="FF0000"/>
                        </a:solidFill>
                      </a:endParaRPr>
                    </a:p>
                  </a:txBody>
                  <a:tcPr anchor="b"/>
                </a:tc>
                <a:tc>
                  <a:txBody>
                    <a:bodyPr/>
                    <a:lstStyle/>
                    <a:p>
                      <a:pPr algn="r"/>
                      <a:r>
                        <a:rPr lang="en-US">
                          <a:latin typeface="Times New Roman" panose="02020603050405020304" pitchFamily="18" charset="0"/>
                        </a:rPr>
                        <a:t>0.33</a:t>
                      </a:r>
                      <a:endParaRPr lang="en-US"/>
                    </a:p>
                  </a:txBody>
                  <a:tcPr anchor="b"/>
                </a:tc>
                <a:tc>
                  <a:txBody>
                    <a:bodyPr/>
                    <a:lstStyle/>
                    <a:p>
                      <a:pPr algn="r"/>
                      <a:r>
                        <a:rPr lang="en-US">
                          <a:latin typeface="Times New Roman" panose="02020603050405020304" pitchFamily="18" charset="0"/>
                        </a:rPr>
                        <a:t>46.65</a:t>
                      </a:r>
                      <a:endParaRPr lang="en-US"/>
                    </a:p>
                  </a:txBody>
                  <a:tcPr anchor="b"/>
                </a:tc>
                <a:tc>
                  <a:txBody>
                    <a:bodyPr/>
                    <a:lstStyle/>
                    <a:p>
                      <a:pPr algn="r"/>
                      <a:r>
                        <a:rPr lang="en-US" dirty="0">
                          <a:solidFill>
                            <a:srgbClr val="FF0000"/>
                          </a:solidFill>
                          <a:latin typeface="Times New Roman" panose="02020603050405020304" pitchFamily="18" charset="0"/>
                        </a:rPr>
                        <a:t>37.14</a:t>
                      </a:r>
                      <a:endParaRPr lang="en-US" dirty="0">
                        <a:solidFill>
                          <a:srgbClr val="FF0000"/>
                        </a:solidFill>
                      </a:endParaRPr>
                    </a:p>
                  </a:txBody>
                  <a:tcPr anchor="b"/>
                </a:tc>
                <a:tc>
                  <a:txBody>
                    <a:bodyPr/>
                    <a:lstStyle/>
                    <a:p>
                      <a:pPr algn="r"/>
                      <a:r>
                        <a:rPr lang="en-US" dirty="0">
                          <a:latin typeface="Times New Roman" panose="02020603050405020304" pitchFamily="18" charset="0"/>
                        </a:rPr>
                        <a:t>15.42</a:t>
                      </a:r>
                      <a:endParaRPr lang="en-US" dirty="0"/>
                    </a:p>
                  </a:txBody>
                  <a:tcPr anchor="b"/>
                </a:tc>
                <a:extLst>
                  <a:ext uri="{0D108BD9-81ED-4DB2-BD59-A6C34878D82A}">
                    <a16:rowId xmlns:a16="http://schemas.microsoft.com/office/drawing/2014/main" val="10008"/>
                  </a:ext>
                </a:extLst>
              </a:tr>
              <a:tr h="382169">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smtClean="0">
                          <a:latin typeface="Times New Roman" panose="02020603050405020304" pitchFamily="18" charset="0"/>
                        </a:rPr>
                        <a:t>$79.78</a:t>
                      </a:r>
                      <a:endParaRPr lang="en-US" dirty="0"/>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smtClean="0">
                          <a:latin typeface="Times New Roman" panose="02020603050405020304" pitchFamily="18" charset="0"/>
                        </a:rPr>
                        <a:t>$26.91</a:t>
                      </a:r>
                      <a:endParaRPr lang="en-US" dirty="0"/>
                    </a:p>
                  </a:txBody>
                  <a:tcPr anchor="b"/>
                </a:tc>
                <a:extLst>
                  <a:ext uri="{0D108BD9-81ED-4DB2-BD59-A6C34878D82A}">
                    <a16:rowId xmlns:a16="http://schemas.microsoft.com/office/drawing/2014/main" val="10009"/>
                  </a:ext>
                </a:extLst>
              </a:tr>
              <a:tr h="382169">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SWISS"/>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extLst>
                  <a:ext uri="{0D108BD9-81ED-4DB2-BD59-A6C34878D82A}">
                    <a16:rowId xmlns:a16="http://schemas.microsoft.com/office/drawing/2014/main" val="10010"/>
                  </a:ext>
                </a:extLst>
              </a:tr>
              <a:tr h="659633">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ctr"/>
                      <a:r>
                        <a:rPr lang="en-US">
                          <a:latin typeface="SWISS"/>
                        </a:rPr>
                        <a:t>=(1) * (2)</a:t>
                      </a:r>
                      <a:endParaRPr lang="en-US"/>
                    </a:p>
                  </a:txBody>
                  <a:tcPr anchor="b"/>
                </a:tc>
                <a:tc>
                  <a:txBody>
                    <a:bodyPr/>
                    <a:lstStyle/>
                    <a:p>
                      <a:pPr algn="ctr"/>
                      <a:r>
                        <a:rPr lang="en-US">
                          <a:latin typeface="Times New Roman" panose="02020603050405020304" pitchFamily="18" charset="0"/>
                        </a:rPr>
                        <a:t> </a:t>
                      </a:r>
                      <a:endParaRPr lang="en-US"/>
                    </a:p>
                  </a:txBody>
                  <a:tcPr anchor="b"/>
                </a:tc>
                <a:tc>
                  <a:txBody>
                    <a:bodyPr/>
                    <a:lstStyle/>
                    <a:p>
                      <a:pPr algn="ctr"/>
                      <a:r>
                        <a:rPr lang="en-US">
                          <a:latin typeface="Times New Roman" panose="02020603050405020304" pitchFamily="18" charset="0"/>
                        </a:rPr>
                        <a:t> </a:t>
                      </a:r>
                      <a:endParaRPr lang="en-US"/>
                    </a:p>
                  </a:txBody>
                  <a:tcPr anchor="b"/>
                </a:tc>
                <a:tc>
                  <a:txBody>
                    <a:bodyPr/>
                    <a:lstStyle/>
                    <a:p>
                      <a:pPr algn="ctr"/>
                      <a:r>
                        <a:rPr lang="en-US">
                          <a:latin typeface="SWISS"/>
                        </a:rPr>
                        <a:t>=(3) * (4) * (5)</a:t>
                      </a:r>
                      <a:endParaRPr lang="en-US"/>
                    </a:p>
                  </a:txBody>
                  <a:tcPr anchor="b"/>
                </a:tc>
                <a:tc>
                  <a:txBody>
                    <a:bodyPr/>
                    <a:lstStyle/>
                    <a:p>
                      <a:pPr algn="ctr"/>
                      <a:r>
                        <a:rPr lang="en-US">
                          <a:latin typeface="Times New Roman" panose="02020603050405020304" pitchFamily="18" charset="0"/>
                        </a:rPr>
                        <a:t> </a:t>
                      </a:r>
                      <a:endParaRPr lang="en-US"/>
                    </a:p>
                  </a:txBody>
                  <a:tcPr anchor="b"/>
                </a:tc>
                <a:tc>
                  <a:txBody>
                    <a:bodyPr/>
                    <a:lstStyle/>
                    <a:p>
                      <a:pPr algn="ctr"/>
                      <a:r>
                        <a:rPr lang="en-US" dirty="0">
                          <a:latin typeface="Times New Roman" panose="02020603050405020304" pitchFamily="18" charset="0"/>
                        </a:rPr>
                        <a:t>=(7) * (4)</a:t>
                      </a:r>
                      <a:endParaRPr lang="en-US" dirty="0"/>
                    </a:p>
                  </a:txBody>
                  <a:tcPr anchor="b"/>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186745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415" y="-622610"/>
            <a:ext cx="9846797" cy="1232210"/>
          </a:xfrm>
        </p:spPr>
        <p:txBody>
          <a:bodyPr>
            <a:normAutofit/>
          </a:bodyPr>
          <a:lstStyle/>
          <a:p>
            <a:r>
              <a:rPr lang="en-US" sz="3200" dirty="0" smtClean="0">
                <a:solidFill>
                  <a:srgbClr val="C00000"/>
                </a:solidFill>
              </a:rPr>
              <a:t>2014 CRD Production Costs—Page 8</a:t>
            </a:r>
            <a:endParaRPr lang="en-US" sz="3200"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55964453"/>
              </p:ext>
            </p:extLst>
          </p:nvPr>
        </p:nvGraphicFramePr>
        <p:xfrm>
          <a:off x="1446212" y="609600"/>
          <a:ext cx="10058401" cy="5831840"/>
        </p:xfrm>
        <a:graphic>
          <a:graphicData uri="http://schemas.openxmlformats.org/drawingml/2006/table">
            <a:tbl>
              <a:tblPr firstRow="1" bandRow="1">
                <a:tableStyleId>{5C22544A-7EE6-4342-B048-85BDC9FD1C3A}</a:tableStyleId>
              </a:tblPr>
              <a:tblGrid>
                <a:gridCol w="1417553">
                  <a:extLst>
                    <a:ext uri="{9D8B030D-6E8A-4147-A177-3AD203B41FA5}">
                      <a16:colId xmlns:a16="http://schemas.microsoft.com/office/drawing/2014/main" val="20000"/>
                    </a:ext>
                  </a:extLst>
                </a:gridCol>
                <a:gridCol w="1263710">
                  <a:extLst>
                    <a:ext uri="{9D8B030D-6E8A-4147-A177-3AD203B41FA5}">
                      <a16:colId xmlns:a16="http://schemas.microsoft.com/office/drawing/2014/main" val="20001"/>
                    </a:ext>
                  </a:extLst>
                </a:gridCol>
                <a:gridCol w="134796">
                  <a:extLst>
                    <a:ext uri="{9D8B030D-6E8A-4147-A177-3AD203B41FA5}">
                      <a16:colId xmlns:a16="http://schemas.microsoft.com/office/drawing/2014/main" val="20002"/>
                    </a:ext>
                  </a:extLst>
                </a:gridCol>
                <a:gridCol w="1289351">
                  <a:extLst>
                    <a:ext uri="{9D8B030D-6E8A-4147-A177-3AD203B41FA5}">
                      <a16:colId xmlns:a16="http://schemas.microsoft.com/office/drawing/2014/main" val="20003"/>
                    </a:ext>
                  </a:extLst>
                </a:gridCol>
                <a:gridCol w="134796">
                  <a:extLst>
                    <a:ext uri="{9D8B030D-6E8A-4147-A177-3AD203B41FA5}">
                      <a16:colId xmlns:a16="http://schemas.microsoft.com/office/drawing/2014/main" val="20004"/>
                    </a:ext>
                  </a:extLst>
                </a:gridCol>
                <a:gridCol w="1314991">
                  <a:extLst>
                    <a:ext uri="{9D8B030D-6E8A-4147-A177-3AD203B41FA5}">
                      <a16:colId xmlns:a16="http://schemas.microsoft.com/office/drawing/2014/main" val="20005"/>
                    </a:ext>
                  </a:extLst>
                </a:gridCol>
                <a:gridCol w="134796">
                  <a:extLst>
                    <a:ext uri="{9D8B030D-6E8A-4147-A177-3AD203B41FA5}">
                      <a16:colId xmlns:a16="http://schemas.microsoft.com/office/drawing/2014/main" val="20006"/>
                    </a:ext>
                  </a:extLst>
                </a:gridCol>
                <a:gridCol w="1340631">
                  <a:extLst>
                    <a:ext uri="{9D8B030D-6E8A-4147-A177-3AD203B41FA5}">
                      <a16:colId xmlns:a16="http://schemas.microsoft.com/office/drawing/2014/main" val="20007"/>
                    </a:ext>
                  </a:extLst>
                </a:gridCol>
                <a:gridCol w="134796">
                  <a:extLst>
                    <a:ext uri="{9D8B030D-6E8A-4147-A177-3AD203B41FA5}">
                      <a16:colId xmlns:a16="http://schemas.microsoft.com/office/drawing/2014/main" val="20008"/>
                    </a:ext>
                  </a:extLst>
                </a:gridCol>
                <a:gridCol w="1366272">
                  <a:extLst>
                    <a:ext uri="{9D8B030D-6E8A-4147-A177-3AD203B41FA5}">
                      <a16:colId xmlns:a16="http://schemas.microsoft.com/office/drawing/2014/main" val="20009"/>
                    </a:ext>
                  </a:extLst>
                </a:gridCol>
                <a:gridCol w="134796">
                  <a:extLst>
                    <a:ext uri="{9D8B030D-6E8A-4147-A177-3AD203B41FA5}">
                      <a16:colId xmlns:a16="http://schemas.microsoft.com/office/drawing/2014/main" val="20010"/>
                    </a:ext>
                  </a:extLst>
                </a:gridCol>
                <a:gridCol w="1391913">
                  <a:extLst>
                    <a:ext uri="{9D8B030D-6E8A-4147-A177-3AD203B41FA5}">
                      <a16:colId xmlns:a16="http://schemas.microsoft.com/office/drawing/2014/main" val="20011"/>
                    </a:ext>
                  </a:extLst>
                </a:gridCol>
              </a:tblGrid>
              <a:tr h="370840">
                <a:tc>
                  <a:txBody>
                    <a:bodyPr/>
                    <a:lstStyle/>
                    <a:p>
                      <a:pPr algn="r"/>
                      <a:endParaRPr lang="en-US" dirty="0"/>
                    </a:p>
                  </a:txBody>
                  <a:tcPr anchor="b"/>
                </a:tc>
                <a:tc gridSpan="2">
                  <a:txBody>
                    <a:bodyPr/>
                    <a:lstStyle/>
                    <a:p>
                      <a:pPr algn="ctr"/>
                      <a:r>
                        <a:rPr lang="en-US" dirty="0" smtClean="0"/>
                        <a:t>(1)</a:t>
                      </a:r>
                      <a:endParaRPr lang="en-US" dirty="0"/>
                    </a:p>
                  </a:txBody>
                  <a:tcPr anchor="b"/>
                </a:tc>
                <a:tc hMerge="1">
                  <a:txBody>
                    <a:bodyPr/>
                    <a:lstStyle/>
                    <a:p>
                      <a:endParaRPr lang="en-US"/>
                    </a:p>
                  </a:txBody>
                  <a:tcPr/>
                </a:tc>
                <a:tc gridSpan="2">
                  <a:txBody>
                    <a:bodyPr/>
                    <a:lstStyle/>
                    <a:p>
                      <a:pPr algn="ctr"/>
                      <a:r>
                        <a:rPr lang="en-US" dirty="0" smtClean="0"/>
                        <a:t>(2)</a:t>
                      </a:r>
                      <a:endParaRPr lang="en-US" dirty="0"/>
                    </a:p>
                  </a:txBody>
                  <a:tcPr anchor="b"/>
                </a:tc>
                <a:tc hMerge="1">
                  <a:txBody>
                    <a:bodyPr/>
                    <a:lstStyle/>
                    <a:p>
                      <a:endParaRPr lang="en-US"/>
                    </a:p>
                  </a:txBody>
                  <a:tcPr/>
                </a:tc>
                <a:tc gridSpan="2">
                  <a:txBody>
                    <a:bodyPr/>
                    <a:lstStyle/>
                    <a:p>
                      <a:pPr algn="ctr"/>
                      <a:r>
                        <a:rPr lang="en-US" dirty="0" smtClean="0"/>
                        <a:t>(3)</a:t>
                      </a:r>
                      <a:endParaRPr lang="en-US" dirty="0"/>
                    </a:p>
                  </a:txBody>
                  <a:tcPr anchor="b"/>
                </a:tc>
                <a:tc hMerge="1">
                  <a:txBody>
                    <a:bodyPr/>
                    <a:lstStyle/>
                    <a:p>
                      <a:endParaRPr lang="en-US"/>
                    </a:p>
                  </a:txBody>
                  <a:tcPr/>
                </a:tc>
                <a:tc gridSpan="2">
                  <a:txBody>
                    <a:bodyPr/>
                    <a:lstStyle/>
                    <a:p>
                      <a:pPr algn="ctr"/>
                      <a:r>
                        <a:rPr lang="en-US" dirty="0" smtClean="0"/>
                        <a:t>(4)</a:t>
                      </a:r>
                      <a:endParaRPr lang="en-US" dirty="0"/>
                    </a:p>
                  </a:txBody>
                  <a:tcPr anchor="b"/>
                </a:tc>
                <a:tc hMerge="1">
                  <a:txBody>
                    <a:bodyPr/>
                    <a:lstStyle/>
                    <a:p>
                      <a:endParaRPr lang="en-US"/>
                    </a:p>
                  </a:txBody>
                  <a:tcPr/>
                </a:tc>
                <a:tc gridSpan="2">
                  <a:txBody>
                    <a:bodyPr/>
                    <a:lstStyle/>
                    <a:p>
                      <a:pPr algn="ctr"/>
                      <a:r>
                        <a:rPr lang="en-US" dirty="0" smtClean="0"/>
                        <a:t>(5)</a:t>
                      </a:r>
                      <a:endParaRPr lang="en-US" dirty="0"/>
                    </a:p>
                  </a:txBody>
                  <a:tcPr anchor="b"/>
                </a:tc>
                <a:tc hMerge="1">
                  <a:txBody>
                    <a:bodyPr/>
                    <a:lstStyle/>
                    <a:p>
                      <a:endParaRPr lang="en-US"/>
                    </a:p>
                  </a:txBody>
                  <a:tcPr/>
                </a:tc>
                <a:tc>
                  <a:txBody>
                    <a:bodyPr/>
                    <a:lstStyle/>
                    <a:p>
                      <a:pPr algn="ctr"/>
                      <a:r>
                        <a:rPr lang="en-US" dirty="0" smtClean="0"/>
                        <a:t>(6)</a:t>
                      </a:r>
                      <a:endParaRPr lang="en-US" dirty="0"/>
                    </a:p>
                  </a:txBody>
                  <a:tcPr anchor="b"/>
                </a:tc>
                <a:extLst>
                  <a:ext uri="{0D108BD9-81ED-4DB2-BD59-A6C34878D82A}">
                    <a16:rowId xmlns:a16="http://schemas.microsoft.com/office/drawing/2014/main" val="10000"/>
                  </a:ext>
                </a:extLst>
              </a:tr>
              <a:tr h="370840">
                <a:tc>
                  <a:txBody>
                    <a:bodyPr/>
                    <a:lstStyle/>
                    <a:p>
                      <a:pPr algn="r"/>
                      <a:r>
                        <a:rPr lang="en-US" dirty="0">
                          <a:latin typeface="Times New Roman" panose="02020603050405020304" pitchFamily="18" charset="0"/>
                        </a:rPr>
                        <a:t> </a:t>
                      </a:r>
                      <a:endParaRPr lang="en-US" dirty="0"/>
                    </a:p>
                  </a:txBody>
                  <a:tcPr anchor="b"/>
                </a:tc>
                <a:tc gridSpan="11">
                  <a:txBody>
                    <a:bodyPr/>
                    <a:lstStyle/>
                    <a:p>
                      <a:pPr algn="ctr"/>
                      <a:r>
                        <a:rPr lang="en-US" b="1" u="sng" dirty="0">
                          <a:latin typeface="Times New Roman" panose="02020603050405020304" pitchFamily="18" charset="0"/>
                        </a:rPr>
                        <a:t>Expense Per </a:t>
                      </a:r>
                      <a:r>
                        <a:rPr lang="en-US" b="1" u="sng" dirty="0" smtClean="0">
                          <a:latin typeface="Times New Roman" panose="02020603050405020304" pitchFamily="18" charset="0"/>
                        </a:rPr>
                        <a:t>Acre by Crop:</a:t>
                      </a:r>
                      <a:endParaRPr lang="en-US" dirty="0"/>
                    </a:p>
                  </a:txBody>
                  <a:tcPr anchor="b"/>
                </a:tc>
                <a:tc hMerge="1">
                  <a:txBody>
                    <a:bodyPr/>
                    <a:lstStyle/>
                    <a:p>
                      <a:endParaRPr lang="en-US"/>
                    </a:p>
                  </a:txBody>
                  <a:tcPr/>
                </a:tc>
                <a:tc hMerge="1">
                  <a:txBody>
                    <a:bodyPr/>
                    <a:lstStyle/>
                    <a:p>
                      <a:endParaRPr lang="en-US"/>
                    </a:p>
                  </a:txBody>
                  <a:tcPr/>
                </a:tc>
                <a:tc hMerge="1">
                  <a:txBody>
                    <a:bodyPr/>
                    <a:lstStyle/>
                    <a:p>
                      <a:pPr algn="r"/>
                      <a:endParaRPr lang="en-US" dirty="0"/>
                    </a:p>
                  </a:txBody>
                  <a:tcPr anchor="b"/>
                </a:tc>
                <a:tc hMerge="1">
                  <a:txBody>
                    <a:bodyPr/>
                    <a:lstStyle/>
                    <a:p>
                      <a:endParaRPr lang="en-US"/>
                    </a:p>
                  </a:txBody>
                  <a:tcPr/>
                </a:tc>
                <a:tc hMerge="1">
                  <a:txBody>
                    <a:bodyPr/>
                    <a:lstStyle/>
                    <a:p>
                      <a:pPr algn="r"/>
                      <a:endParaRPr lang="en-US" dirty="0"/>
                    </a:p>
                  </a:txBody>
                  <a:tcPr anchor="b"/>
                </a:tc>
                <a:tc hMerge="1">
                  <a:txBody>
                    <a:bodyPr/>
                    <a:lstStyle/>
                    <a:p>
                      <a:endParaRPr lang="en-US"/>
                    </a:p>
                  </a:txBody>
                  <a:tcPr/>
                </a:tc>
                <a:tc hMerge="1">
                  <a:txBody>
                    <a:bodyPr/>
                    <a:lstStyle/>
                    <a:p>
                      <a:pPr algn="r"/>
                      <a:endParaRPr lang="en-US" dirty="0"/>
                    </a:p>
                  </a:txBody>
                  <a:tcPr anchor="b"/>
                </a:tc>
                <a:tc hMerge="1">
                  <a:txBody>
                    <a:bodyPr/>
                    <a:lstStyle/>
                    <a:p>
                      <a:endParaRPr lang="en-US"/>
                    </a:p>
                  </a:txBody>
                  <a:tcPr/>
                </a:tc>
                <a:tc hMerge="1">
                  <a:txBody>
                    <a:bodyPr/>
                    <a:lstStyle/>
                    <a:p>
                      <a:pPr algn="r"/>
                      <a:endParaRPr lang="en-US" dirty="0"/>
                    </a:p>
                  </a:txBody>
                  <a:tcPr anchor="b"/>
                </a:tc>
                <a:tc hMerge="1">
                  <a:txBody>
                    <a:bodyPr/>
                    <a:lstStyle/>
                    <a:p>
                      <a:endParaRPr lang="en-US"/>
                    </a:p>
                  </a:txBody>
                  <a:tcPr/>
                </a:tc>
                <a:extLst>
                  <a:ext uri="{0D108BD9-81ED-4DB2-BD59-A6C34878D82A}">
                    <a16:rowId xmlns:a16="http://schemas.microsoft.com/office/drawing/2014/main" val="10001"/>
                  </a:ext>
                </a:extLst>
              </a:tr>
              <a:tr h="370840">
                <a:tc>
                  <a:txBody>
                    <a:bodyPr/>
                    <a:lstStyle/>
                    <a:p>
                      <a:pPr algn="l"/>
                      <a:r>
                        <a:rPr lang="en-US" b="1" u="sng" dirty="0">
                          <a:latin typeface="Times New Roman" panose="02020603050405020304" pitchFamily="18" charset="0"/>
                        </a:rPr>
                        <a:t>Expense:</a:t>
                      </a:r>
                      <a:endParaRPr lang="en-US" dirty="0"/>
                    </a:p>
                  </a:txBody>
                  <a:tcPr anchor="b"/>
                </a:tc>
                <a:tc>
                  <a:txBody>
                    <a:bodyPr/>
                    <a:lstStyle/>
                    <a:p>
                      <a:pPr algn="r"/>
                      <a:r>
                        <a:rPr lang="en-US" u="sng" dirty="0">
                          <a:latin typeface="Times New Roman" panose="02020603050405020304" pitchFamily="18" charset="0"/>
                        </a:rPr>
                        <a:t>Wheat</a:t>
                      </a:r>
                      <a:endParaRPr lang="en-US" dirty="0"/>
                    </a:p>
                  </a:txBody>
                  <a:tcPr anchor="b"/>
                </a:tc>
                <a:tc gridSpan="2">
                  <a:txBody>
                    <a:bodyPr/>
                    <a:lstStyle/>
                    <a:p>
                      <a:pPr algn="r"/>
                      <a:r>
                        <a:rPr lang="en-US" u="sng">
                          <a:latin typeface="Times New Roman" panose="02020603050405020304" pitchFamily="18" charset="0"/>
                        </a:rPr>
                        <a:t>Sorghum</a:t>
                      </a:r>
                      <a:endParaRPr lang="en-US"/>
                    </a:p>
                  </a:txBody>
                  <a:tcPr anchor="b"/>
                </a:tc>
                <a:tc hMerge="1">
                  <a:txBody>
                    <a:bodyPr/>
                    <a:lstStyle/>
                    <a:p>
                      <a:endParaRPr lang="en-US"/>
                    </a:p>
                  </a:txBody>
                  <a:tcPr/>
                </a:tc>
                <a:tc gridSpan="2">
                  <a:txBody>
                    <a:bodyPr/>
                    <a:lstStyle/>
                    <a:p>
                      <a:pPr algn="r"/>
                      <a:r>
                        <a:rPr lang="en-US" u="sng">
                          <a:latin typeface="Times New Roman" panose="02020603050405020304" pitchFamily="18" charset="0"/>
                        </a:rPr>
                        <a:t>Corn</a:t>
                      </a:r>
                      <a:endParaRPr lang="en-US"/>
                    </a:p>
                  </a:txBody>
                  <a:tcPr anchor="b"/>
                </a:tc>
                <a:tc hMerge="1">
                  <a:txBody>
                    <a:bodyPr/>
                    <a:lstStyle/>
                    <a:p>
                      <a:endParaRPr lang="en-US"/>
                    </a:p>
                  </a:txBody>
                  <a:tcPr/>
                </a:tc>
                <a:tc gridSpan="2">
                  <a:txBody>
                    <a:bodyPr/>
                    <a:lstStyle/>
                    <a:p>
                      <a:pPr algn="r"/>
                      <a:r>
                        <a:rPr lang="en-US" u="sng">
                          <a:latin typeface="Times New Roman" panose="02020603050405020304" pitchFamily="18" charset="0"/>
                        </a:rPr>
                        <a:t>Soybeans</a:t>
                      </a:r>
                      <a:endParaRPr lang="en-US"/>
                    </a:p>
                  </a:txBody>
                  <a:tcPr anchor="b"/>
                </a:tc>
                <a:tc hMerge="1">
                  <a:txBody>
                    <a:bodyPr/>
                    <a:lstStyle/>
                    <a:p>
                      <a:endParaRPr lang="en-US"/>
                    </a:p>
                  </a:txBody>
                  <a:tcPr/>
                </a:tc>
                <a:tc gridSpan="2">
                  <a:txBody>
                    <a:bodyPr/>
                    <a:lstStyle/>
                    <a:p>
                      <a:pPr algn="r"/>
                      <a:r>
                        <a:rPr lang="en-US" u="sng">
                          <a:latin typeface="Times New Roman" panose="02020603050405020304" pitchFamily="18" charset="0"/>
                        </a:rPr>
                        <a:t>Sunflowers</a:t>
                      </a:r>
                      <a:endParaRPr lang="en-US"/>
                    </a:p>
                  </a:txBody>
                  <a:tcPr anchor="b"/>
                </a:tc>
                <a:tc hMerge="1">
                  <a:txBody>
                    <a:bodyPr/>
                    <a:lstStyle/>
                    <a:p>
                      <a:endParaRPr lang="en-US"/>
                    </a:p>
                  </a:txBody>
                  <a:tcPr/>
                </a:tc>
                <a:tc gridSpan="2">
                  <a:txBody>
                    <a:bodyPr/>
                    <a:lstStyle/>
                    <a:p>
                      <a:pPr algn="r"/>
                      <a:r>
                        <a:rPr lang="en-US" u="sng">
                          <a:latin typeface="Times New Roman" panose="02020603050405020304" pitchFamily="18" charset="0"/>
                        </a:rPr>
                        <a:t>Fallow</a:t>
                      </a:r>
                      <a:endParaRPr lang="en-US"/>
                    </a:p>
                  </a:txBody>
                  <a:tcPr anchor="b"/>
                </a:tc>
                <a:tc hMerge="1">
                  <a:txBody>
                    <a:bodyPr/>
                    <a:lstStyle/>
                    <a:p>
                      <a:endParaRPr lang="en-US"/>
                    </a:p>
                  </a:txBody>
                  <a:tcPr/>
                </a:tc>
                <a:extLst>
                  <a:ext uri="{0D108BD9-81ED-4DB2-BD59-A6C34878D82A}">
                    <a16:rowId xmlns:a16="http://schemas.microsoft.com/office/drawing/2014/main" val="10002"/>
                  </a:ext>
                </a:extLst>
              </a:tr>
              <a:tr h="370840">
                <a:tc>
                  <a:txBody>
                    <a:bodyPr/>
                    <a:lstStyle/>
                    <a:p>
                      <a:pPr algn="l"/>
                      <a:r>
                        <a:rPr lang="en-US">
                          <a:latin typeface="Times New Roman" panose="02020603050405020304" pitchFamily="18" charset="0"/>
                        </a:rPr>
                        <a:t>Fertilizer</a:t>
                      </a:r>
                      <a:endParaRPr lang="en-US"/>
                    </a:p>
                  </a:txBody>
                  <a:tcPr anchor="b"/>
                </a:tc>
                <a:tc>
                  <a:txBody>
                    <a:bodyPr/>
                    <a:lstStyle/>
                    <a:p>
                      <a:pPr algn="r"/>
                      <a:r>
                        <a:rPr lang="en-US" smtClean="0">
                          <a:latin typeface="Times New Roman" panose="02020603050405020304" pitchFamily="18" charset="0"/>
                        </a:rPr>
                        <a:t>$58.40</a:t>
                      </a:r>
                      <a:endParaRPr lang="en-US" dirty="0"/>
                    </a:p>
                  </a:txBody>
                  <a:tcPr anchor="b"/>
                </a:tc>
                <a:tc gridSpan="2">
                  <a:txBody>
                    <a:bodyPr/>
                    <a:lstStyle/>
                    <a:p>
                      <a:pPr algn="r"/>
                      <a:r>
                        <a:rPr lang="en-US" smtClean="0">
                          <a:latin typeface="Times New Roman" panose="02020603050405020304" pitchFamily="18" charset="0"/>
                        </a:rPr>
                        <a:t>$71.37</a:t>
                      </a:r>
                      <a:endParaRPr lang="en-US" dirty="0"/>
                    </a:p>
                  </a:txBody>
                  <a:tcPr anchor="b"/>
                </a:tc>
                <a:tc hMerge="1">
                  <a:txBody>
                    <a:bodyPr/>
                    <a:lstStyle/>
                    <a:p>
                      <a:endParaRPr lang="en-US"/>
                    </a:p>
                  </a:txBody>
                  <a:tcPr/>
                </a:tc>
                <a:tc gridSpan="2">
                  <a:txBody>
                    <a:bodyPr/>
                    <a:lstStyle/>
                    <a:p>
                      <a:pPr algn="r"/>
                      <a:r>
                        <a:rPr lang="en-US" smtClean="0">
                          <a:solidFill>
                            <a:srgbClr val="FF0000"/>
                          </a:solidFill>
                          <a:latin typeface="Times New Roman" panose="02020603050405020304" pitchFamily="18" charset="0"/>
                        </a:rPr>
                        <a:t>$78.35</a:t>
                      </a:r>
                      <a:endParaRPr lang="en-US" dirty="0">
                        <a:solidFill>
                          <a:srgbClr val="FF0000"/>
                        </a:solidFill>
                      </a:endParaRPr>
                    </a:p>
                  </a:txBody>
                  <a:tcPr anchor="b"/>
                </a:tc>
                <a:tc hMerge="1">
                  <a:txBody>
                    <a:bodyPr/>
                    <a:lstStyle/>
                    <a:p>
                      <a:endParaRPr lang="en-US"/>
                    </a:p>
                  </a:txBody>
                  <a:tcPr/>
                </a:tc>
                <a:tc gridSpan="2">
                  <a:txBody>
                    <a:bodyPr/>
                    <a:lstStyle/>
                    <a:p>
                      <a:pPr algn="r"/>
                      <a:r>
                        <a:rPr lang="en-US" smtClean="0">
                          <a:latin typeface="Times New Roman" panose="02020603050405020304" pitchFamily="18" charset="0"/>
                        </a:rPr>
                        <a:t>$30.61</a:t>
                      </a:r>
                      <a:endParaRPr lang="en-US" dirty="0"/>
                    </a:p>
                  </a:txBody>
                  <a:tcPr anchor="b"/>
                </a:tc>
                <a:tc hMerge="1">
                  <a:txBody>
                    <a:bodyPr/>
                    <a:lstStyle/>
                    <a:p>
                      <a:endParaRPr lang="en-US"/>
                    </a:p>
                  </a:txBody>
                  <a:tcPr/>
                </a:tc>
                <a:tc gridSpan="2">
                  <a:txBody>
                    <a:bodyPr/>
                    <a:lstStyle/>
                    <a:p>
                      <a:pPr algn="r"/>
                      <a:r>
                        <a:rPr lang="en-US" smtClean="0">
                          <a:latin typeface="Times New Roman" panose="02020603050405020304" pitchFamily="18" charset="0"/>
                        </a:rPr>
                        <a:t>$44.68</a:t>
                      </a:r>
                      <a:endParaRPr lang="en-US" dirty="0"/>
                    </a:p>
                  </a:txBody>
                  <a:tcPr anchor="b"/>
                </a:tc>
                <a:tc hMerge="1">
                  <a:txBody>
                    <a:bodyPr/>
                    <a:lstStyle/>
                    <a:p>
                      <a:endParaRPr lang="en-US"/>
                    </a:p>
                  </a:txBody>
                  <a:tcPr/>
                </a:tc>
                <a:tc gridSpan="2">
                  <a:txBody>
                    <a:bodyPr/>
                    <a:lstStyle/>
                    <a:p>
                      <a:pPr algn="r"/>
                      <a:r>
                        <a:rPr lang="en-US">
                          <a:latin typeface="Times New Roman" panose="02020603050405020304" pitchFamily="18" charset="0"/>
                        </a:rPr>
                        <a:t> </a:t>
                      </a:r>
                      <a:endParaRPr lang="en-US"/>
                    </a:p>
                  </a:txBody>
                  <a:tcPr anchor="b"/>
                </a:tc>
                <a:tc hMerge="1">
                  <a:txBody>
                    <a:bodyPr/>
                    <a:lstStyle/>
                    <a:p>
                      <a:endParaRPr lang="en-US"/>
                    </a:p>
                  </a:txBody>
                  <a:tcPr/>
                </a:tc>
                <a:extLst>
                  <a:ext uri="{0D108BD9-81ED-4DB2-BD59-A6C34878D82A}">
                    <a16:rowId xmlns:a16="http://schemas.microsoft.com/office/drawing/2014/main" val="10003"/>
                  </a:ext>
                </a:extLst>
              </a:tr>
              <a:tr h="370840">
                <a:tc>
                  <a:txBody>
                    <a:bodyPr/>
                    <a:lstStyle/>
                    <a:p>
                      <a:pPr algn="l"/>
                      <a:r>
                        <a:rPr lang="en-US">
                          <a:latin typeface="Times New Roman" panose="02020603050405020304" pitchFamily="18" charset="0"/>
                        </a:rPr>
                        <a:t>Lime</a:t>
                      </a:r>
                      <a:endParaRPr lang="en-US"/>
                    </a:p>
                  </a:txBody>
                  <a:tcPr anchor="b"/>
                </a:tc>
                <a:tc>
                  <a:txBody>
                    <a:bodyPr/>
                    <a:lstStyle/>
                    <a:p>
                      <a:pPr algn="r"/>
                      <a:r>
                        <a:rPr lang="en-US" dirty="0">
                          <a:latin typeface="Times New Roman" panose="02020603050405020304" pitchFamily="18" charset="0"/>
                        </a:rPr>
                        <a:t>0.00</a:t>
                      </a:r>
                      <a:endParaRPr lang="en-US" dirty="0"/>
                    </a:p>
                  </a:txBody>
                  <a:tcPr anchor="b"/>
                </a:tc>
                <a:tc gridSpan="2">
                  <a:txBody>
                    <a:bodyPr/>
                    <a:lstStyle/>
                    <a:p>
                      <a:pPr algn="r"/>
                      <a:r>
                        <a:rPr lang="en-US">
                          <a:latin typeface="Times New Roman" panose="02020603050405020304" pitchFamily="18" charset="0"/>
                        </a:rPr>
                        <a:t>0.00</a:t>
                      </a:r>
                      <a:endParaRPr lang="en-US"/>
                    </a:p>
                  </a:txBody>
                  <a:tcPr anchor="b"/>
                </a:tc>
                <a:tc hMerge="1">
                  <a:txBody>
                    <a:bodyPr/>
                    <a:lstStyle/>
                    <a:p>
                      <a:endParaRPr lang="en-US"/>
                    </a:p>
                  </a:txBody>
                  <a:tcPr/>
                </a:tc>
                <a:tc gridSpan="2">
                  <a:txBody>
                    <a:bodyPr/>
                    <a:lstStyle/>
                    <a:p>
                      <a:pPr algn="r"/>
                      <a:r>
                        <a:rPr lang="en-US" dirty="0">
                          <a:latin typeface="Times New Roman" panose="02020603050405020304" pitchFamily="18" charset="0"/>
                        </a:rPr>
                        <a:t>0.00</a:t>
                      </a:r>
                      <a:endParaRPr lang="en-US" dirty="0"/>
                    </a:p>
                  </a:txBody>
                  <a:tcPr anchor="b"/>
                </a:tc>
                <a:tc hMerge="1">
                  <a:txBody>
                    <a:bodyPr/>
                    <a:lstStyle/>
                    <a:p>
                      <a:endParaRPr lang="en-US"/>
                    </a:p>
                  </a:txBody>
                  <a:tcPr/>
                </a:tc>
                <a:tc gridSpan="2">
                  <a:txBody>
                    <a:bodyPr/>
                    <a:lstStyle/>
                    <a:p>
                      <a:pPr algn="r"/>
                      <a:r>
                        <a:rPr lang="en-US">
                          <a:latin typeface="Times New Roman" panose="02020603050405020304" pitchFamily="18" charset="0"/>
                        </a:rPr>
                        <a:t>0.00</a:t>
                      </a:r>
                      <a:endParaRPr lang="en-US"/>
                    </a:p>
                  </a:txBody>
                  <a:tcPr anchor="b"/>
                </a:tc>
                <a:tc hMerge="1">
                  <a:txBody>
                    <a:bodyPr/>
                    <a:lstStyle/>
                    <a:p>
                      <a:endParaRPr lang="en-US"/>
                    </a:p>
                  </a:txBody>
                  <a:tcPr/>
                </a:tc>
                <a:tc gridSpan="2">
                  <a:txBody>
                    <a:bodyPr/>
                    <a:lstStyle/>
                    <a:p>
                      <a:pPr algn="r"/>
                      <a:r>
                        <a:rPr lang="en-US">
                          <a:latin typeface="Times New Roman" panose="02020603050405020304" pitchFamily="18" charset="0"/>
                        </a:rPr>
                        <a:t>0.00</a:t>
                      </a:r>
                      <a:endParaRPr lang="en-US"/>
                    </a:p>
                  </a:txBody>
                  <a:tcPr anchor="b"/>
                </a:tc>
                <a:tc hMerge="1">
                  <a:txBody>
                    <a:bodyPr/>
                    <a:lstStyle/>
                    <a:p>
                      <a:endParaRPr lang="en-US"/>
                    </a:p>
                  </a:txBody>
                  <a:tcPr/>
                </a:tc>
                <a:tc gridSpan="2">
                  <a:txBody>
                    <a:bodyPr/>
                    <a:lstStyle/>
                    <a:p>
                      <a:pPr algn="r"/>
                      <a:r>
                        <a:rPr lang="en-US">
                          <a:latin typeface="Times New Roman" panose="02020603050405020304" pitchFamily="18" charset="0"/>
                        </a:rPr>
                        <a:t> </a:t>
                      </a:r>
                      <a:endParaRPr lang="en-US"/>
                    </a:p>
                  </a:txBody>
                  <a:tcPr anchor="b"/>
                </a:tc>
                <a:tc hMerge="1">
                  <a:txBody>
                    <a:bodyPr/>
                    <a:lstStyle/>
                    <a:p>
                      <a:endParaRPr lang="en-US"/>
                    </a:p>
                  </a:txBody>
                  <a:tcPr/>
                </a:tc>
                <a:extLst>
                  <a:ext uri="{0D108BD9-81ED-4DB2-BD59-A6C34878D82A}">
                    <a16:rowId xmlns:a16="http://schemas.microsoft.com/office/drawing/2014/main" val="10004"/>
                  </a:ext>
                </a:extLst>
              </a:tr>
              <a:tr h="370840">
                <a:tc>
                  <a:txBody>
                    <a:bodyPr/>
                    <a:lstStyle/>
                    <a:p>
                      <a:pPr algn="l"/>
                      <a:r>
                        <a:rPr lang="en-US" dirty="0" err="1" smtClean="0">
                          <a:latin typeface="Times New Roman" panose="02020603050405020304" pitchFamily="18" charset="0"/>
                        </a:rPr>
                        <a:t>Fert</a:t>
                      </a:r>
                      <a:r>
                        <a:rPr lang="en-US" dirty="0" smtClean="0">
                          <a:latin typeface="Times New Roman" panose="02020603050405020304" pitchFamily="18" charset="0"/>
                        </a:rPr>
                        <a:t>. App.</a:t>
                      </a:r>
                      <a:endParaRPr lang="en-US" dirty="0"/>
                    </a:p>
                  </a:txBody>
                  <a:tcPr anchor="b"/>
                </a:tc>
                <a:tc>
                  <a:txBody>
                    <a:bodyPr/>
                    <a:lstStyle/>
                    <a:p>
                      <a:pPr algn="r"/>
                      <a:r>
                        <a:rPr lang="en-US" dirty="0">
                          <a:latin typeface="Times New Roman" panose="02020603050405020304" pitchFamily="18" charset="0"/>
                        </a:rPr>
                        <a:t>7.25</a:t>
                      </a:r>
                      <a:endParaRPr lang="en-US" dirty="0"/>
                    </a:p>
                  </a:txBody>
                  <a:tcPr anchor="b"/>
                </a:tc>
                <a:tc gridSpan="2">
                  <a:txBody>
                    <a:bodyPr/>
                    <a:lstStyle/>
                    <a:p>
                      <a:pPr algn="r"/>
                      <a:r>
                        <a:rPr lang="en-US">
                          <a:latin typeface="Times New Roman" panose="02020603050405020304" pitchFamily="18" charset="0"/>
                        </a:rPr>
                        <a:t>7.25</a:t>
                      </a:r>
                      <a:endParaRPr lang="en-US"/>
                    </a:p>
                  </a:txBody>
                  <a:tcPr anchor="b"/>
                </a:tc>
                <a:tc hMerge="1">
                  <a:txBody>
                    <a:bodyPr/>
                    <a:lstStyle/>
                    <a:p>
                      <a:endParaRPr lang="en-US"/>
                    </a:p>
                  </a:txBody>
                  <a:tcPr/>
                </a:tc>
                <a:tc gridSpan="2">
                  <a:txBody>
                    <a:bodyPr/>
                    <a:lstStyle/>
                    <a:p>
                      <a:pPr algn="r"/>
                      <a:r>
                        <a:rPr lang="en-US">
                          <a:latin typeface="Times New Roman" panose="02020603050405020304" pitchFamily="18" charset="0"/>
                        </a:rPr>
                        <a:t>7.25</a:t>
                      </a:r>
                      <a:endParaRPr lang="en-US"/>
                    </a:p>
                  </a:txBody>
                  <a:tcPr anchor="b"/>
                </a:tc>
                <a:tc hMerge="1">
                  <a:txBody>
                    <a:bodyPr/>
                    <a:lstStyle/>
                    <a:p>
                      <a:endParaRPr lang="en-US"/>
                    </a:p>
                  </a:txBody>
                  <a:tcPr/>
                </a:tc>
                <a:tc gridSpan="2">
                  <a:txBody>
                    <a:bodyPr/>
                    <a:lstStyle/>
                    <a:p>
                      <a:pPr algn="r"/>
                      <a:r>
                        <a:rPr lang="en-US">
                          <a:latin typeface="Times New Roman" panose="02020603050405020304" pitchFamily="18" charset="0"/>
                        </a:rPr>
                        <a:t>7.25</a:t>
                      </a:r>
                      <a:endParaRPr lang="en-US"/>
                    </a:p>
                  </a:txBody>
                  <a:tcPr anchor="b"/>
                </a:tc>
                <a:tc hMerge="1">
                  <a:txBody>
                    <a:bodyPr/>
                    <a:lstStyle/>
                    <a:p>
                      <a:endParaRPr lang="en-US"/>
                    </a:p>
                  </a:txBody>
                  <a:tcPr/>
                </a:tc>
                <a:tc gridSpan="2">
                  <a:txBody>
                    <a:bodyPr/>
                    <a:lstStyle/>
                    <a:p>
                      <a:pPr algn="r"/>
                      <a:r>
                        <a:rPr lang="en-US">
                          <a:latin typeface="Times New Roman" panose="02020603050405020304" pitchFamily="18" charset="0"/>
                        </a:rPr>
                        <a:t>7.25</a:t>
                      </a:r>
                      <a:endParaRPr lang="en-US"/>
                    </a:p>
                  </a:txBody>
                  <a:tcPr anchor="b"/>
                </a:tc>
                <a:tc hMerge="1">
                  <a:txBody>
                    <a:bodyPr/>
                    <a:lstStyle/>
                    <a:p>
                      <a:endParaRPr lang="en-US"/>
                    </a:p>
                  </a:txBody>
                  <a:tcPr/>
                </a:tc>
                <a:tc gridSpan="2">
                  <a:txBody>
                    <a:bodyPr/>
                    <a:lstStyle/>
                    <a:p>
                      <a:pPr algn="r"/>
                      <a:r>
                        <a:rPr lang="en-US">
                          <a:latin typeface="Times New Roman" panose="02020603050405020304" pitchFamily="18" charset="0"/>
                        </a:rPr>
                        <a:t> </a:t>
                      </a:r>
                      <a:endParaRPr lang="en-US"/>
                    </a:p>
                  </a:txBody>
                  <a:tcPr anchor="b"/>
                </a:tc>
                <a:tc hMerge="1">
                  <a:txBody>
                    <a:bodyPr/>
                    <a:lstStyle/>
                    <a:p>
                      <a:endParaRPr lang="en-US"/>
                    </a:p>
                  </a:txBody>
                  <a:tcPr/>
                </a:tc>
                <a:extLst>
                  <a:ext uri="{0D108BD9-81ED-4DB2-BD59-A6C34878D82A}">
                    <a16:rowId xmlns:a16="http://schemas.microsoft.com/office/drawing/2014/main" val="10005"/>
                  </a:ext>
                </a:extLst>
              </a:tr>
              <a:tr h="370840">
                <a:tc>
                  <a:txBody>
                    <a:bodyPr/>
                    <a:lstStyle/>
                    <a:p>
                      <a:pPr algn="l"/>
                      <a:r>
                        <a:rPr lang="en-US">
                          <a:latin typeface="Times New Roman" panose="02020603050405020304" pitchFamily="18" charset="0"/>
                        </a:rPr>
                        <a:t>Herbicide</a:t>
                      </a:r>
                      <a:endParaRPr lang="en-US"/>
                    </a:p>
                  </a:txBody>
                  <a:tcPr anchor="b"/>
                </a:tc>
                <a:tc>
                  <a:txBody>
                    <a:bodyPr/>
                    <a:lstStyle/>
                    <a:p>
                      <a:pPr algn="r"/>
                      <a:r>
                        <a:rPr lang="en-US">
                          <a:latin typeface="Times New Roman" panose="02020603050405020304" pitchFamily="18" charset="0"/>
                        </a:rPr>
                        <a:t>18.50</a:t>
                      </a:r>
                      <a:endParaRPr lang="en-US"/>
                    </a:p>
                  </a:txBody>
                  <a:tcPr anchor="b"/>
                </a:tc>
                <a:tc gridSpan="2">
                  <a:txBody>
                    <a:bodyPr/>
                    <a:lstStyle/>
                    <a:p>
                      <a:pPr algn="r"/>
                      <a:r>
                        <a:rPr lang="en-US">
                          <a:latin typeface="Times New Roman" panose="02020603050405020304" pitchFamily="18" charset="0"/>
                        </a:rPr>
                        <a:t>39.61</a:t>
                      </a:r>
                      <a:endParaRPr lang="en-US"/>
                    </a:p>
                  </a:txBody>
                  <a:tcPr anchor="b"/>
                </a:tc>
                <a:tc hMerge="1">
                  <a:txBody>
                    <a:bodyPr/>
                    <a:lstStyle/>
                    <a:p>
                      <a:endParaRPr lang="en-US"/>
                    </a:p>
                  </a:txBody>
                  <a:tcPr/>
                </a:tc>
                <a:tc gridSpan="2">
                  <a:txBody>
                    <a:bodyPr/>
                    <a:lstStyle/>
                    <a:p>
                      <a:pPr algn="r"/>
                      <a:r>
                        <a:rPr lang="en-US">
                          <a:latin typeface="Times New Roman" panose="02020603050405020304" pitchFamily="18" charset="0"/>
                        </a:rPr>
                        <a:t>38.06</a:t>
                      </a:r>
                      <a:endParaRPr lang="en-US"/>
                    </a:p>
                  </a:txBody>
                  <a:tcPr anchor="b"/>
                </a:tc>
                <a:tc hMerge="1">
                  <a:txBody>
                    <a:bodyPr/>
                    <a:lstStyle/>
                    <a:p>
                      <a:endParaRPr lang="en-US"/>
                    </a:p>
                  </a:txBody>
                  <a:tcPr/>
                </a:tc>
                <a:tc gridSpan="2">
                  <a:txBody>
                    <a:bodyPr/>
                    <a:lstStyle/>
                    <a:p>
                      <a:pPr algn="r"/>
                      <a:r>
                        <a:rPr lang="en-US">
                          <a:latin typeface="Times New Roman" panose="02020603050405020304" pitchFamily="18" charset="0"/>
                        </a:rPr>
                        <a:t>27.50</a:t>
                      </a:r>
                      <a:endParaRPr lang="en-US"/>
                    </a:p>
                  </a:txBody>
                  <a:tcPr anchor="b"/>
                </a:tc>
                <a:tc hMerge="1">
                  <a:txBody>
                    <a:bodyPr/>
                    <a:lstStyle/>
                    <a:p>
                      <a:endParaRPr lang="en-US"/>
                    </a:p>
                  </a:txBody>
                  <a:tcPr/>
                </a:tc>
                <a:tc gridSpan="2">
                  <a:txBody>
                    <a:bodyPr/>
                    <a:lstStyle/>
                    <a:p>
                      <a:pPr algn="r"/>
                      <a:r>
                        <a:rPr lang="en-US">
                          <a:latin typeface="Times New Roman" panose="02020603050405020304" pitchFamily="18" charset="0"/>
                        </a:rPr>
                        <a:t>29.96</a:t>
                      </a:r>
                      <a:endParaRPr lang="en-US"/>
                    </a:p>
                  </a:txBody>
                  <a:tcPr anchor="b"/>
                </a:tc>
                <a:tc hMerge="1">
                  <a:txBody>
                    <a:bodyPr/>
                    <a:lstStyle/>
                    <a:p>
                      <a:endParaRPr lang="en-US"/>
                    </a:p>
                  </a:txBody>
                  <a:tcPr/>
                </a:tc>
                <a:tc gridSpan="2">
                  <a:txBody>
                    <a:bodyPr/>
                    <a:lstStyle/>
                    <a:p>
                      <a:pPr algn="r"/>
                      <a:r>
                        <a:rPr lang="en-US">
                          <a:latin typeface="Times New Roman" panose="02020603050405020304" pitchFamily="18" charset="0"/>
                        </a:rPr>
                        <a:t>26.24</a:t>
                      </a:r>
                      <a:endParaRPr lang="en-US"/>
                    </a:p>
                  </a:txBody>
                  <a:tcPr anchor="b"/>
                </a:tc>
                <a:tc hMerge="1">
                  <a:txBody>
                    <a:bodyPr/>
                    <a:lstStyle/>
                    <a:p>
                      <a:endParaRPr lang="en-US"/>
                    </a:p>
                  </a:txBody>
                  <a:tcPr/>
                </a:tc>
                <a:extLst>
                  <a:ext uri="{0D108BD9-81ED-4DB2-BD59-A6C34878D82A}">
                    <a16:rowId xmlns:a16="http://schemas.microsoft.com/office/drawing/2014/main" val="10006"/>
                  </a:ext>
                </a:extLst>
              </a:tr>
              <a:tr h="370840">
                <a:tc>
                  <a:txBody>
                    <a:bodyPr/>
                    <a:lstStyle/>
                    <a:p>
                      <a:pPr algn="l"/>
                      <a:r>
                        <a:rPr lang="en-US" dirty="0" smtClean="0">
                          <a:latin typeface="Times New Roman" panose="02020603050405020304" pitchFamily="18" charset="0"/>
                        </a:rPr>
                        <a:t>Herb. App.</a:t>
                      </a:r>
                      <a:endParaRPr lang="en-US" dirty="0"/>
                    </a:p>
                  </a:txBody>
                  <a:tcPr anchor="b"/>
                </a:tc>
                <a:tc>
                  <a:txBody>
                    <a:bodyPr/>
                    <a:lstStyle/>
                    <a:p>
                      <a:pPr algn="r"/>
                      <a:r>
                        <a:rPr lang="en-US">
                          <a:latin typeface="Times New Roman" panose="02020603050405020304" pitchFamily="18" charset="0"/>
                        </a:rPr>
                        <a:t>5.42</a:t>
                      </a:r>
                      <a:endParaRPr lang="en-US"/>
                    </a:p>
                  </a:txBody>
                  <a:tcPr anchor="b"/>
                </a:tc>
                <a:tc gridSpan="2">
                  <a:txBody>
                    <a:bodyPr/>
                    <a:lstStyle/>
                    <a:p>
                      <a:pPr algn="r"/>
                      <a:r>
                        <a:rPr lang="en-US">
                          <a:latin typeface="Times New Roman" panose="02020603050405020304" pitchFamily="18" charset="0"/>
                        </a:rPr>
                        <a:t>5.42</a:t>
                      </a:r>
                      <a:endParaRPr lang="en-US"/>
                    </a:p>
                  </a:txBody>
                  <a:tcPr anchor="b"/>
                </a:tc>
                <a:tc hMerge="1">
                  <a:txBody>
                    <a:bodyPr/>
                    <a:lstStyle/>
                    <a:p>
                      <a:endParaRPr lang="en-US"/>
                    </a:p>
                  </a:txBody>
                  <a:tcPr/>
                </a:tc>
                <a:tc gridSpan="2">
                  <a:txBody>
                    <a:bodyPr/>
                    <a:lstStyle/>
                    <a:p>
                      <a:pPr algn="r"/>
                      <a:r>
                        <a:rPr lang="en-US">
                          <a:latin typeface="Times New Roman" panose="02020603050405020304" pitchFamily="18" charset="0"/>
                        </a:rPr>
                        <a:t>5.42</a:t>
                      </a:r>
                      <a:endParaRPr lang="en-US"/>
                    </a:p>
                  </a:txBody>
                  <a:tcPr anchor="b"/>
                </a:tc>
                <a:tc hMerge="1">
                  <a:txBody>
                    <a:bodyPr/>
                    <a:lstStyle/>
                    <a:p>
                      <a:endParaRPr lang="en-US"/>
                    </a:p>
                  </a:txBody>
                  <a:tcPr/>
                </a:tc>
                <a:tc gridSpan="2">
                  <a:txBody>
                    <a:bodyPr/>
                    <a:lstStyle/>
                    <a:p>
                      <a:pPr algn="r"/>
                      <a:r>
                        <a:rPr lang="en-US">
                          <a:latin typeface="Times New Roman" panose="02020603050405020304" pitchFamily="18" charset="0"/>
                        </a:rPr>
                        <a:t>5.42</a:t>
                      </a:r>
                      <a:endParaRPr lang="en-US"/>
                    </a:p>
                  </a:txBody>
                  <a:tcPr anchor="b"/>
                </a:tc>
                <a:tc hMerge="1">
                  <a:txBody>
                    <a:bodyPr/>
                    <a:lstStyle/>
                    <a:p>
                      <a:endParaRPr lang="en-US"/>
                    </a:p>
                  </a:txBody>
                  <a:tcPr/>
                </a:tc>
                <a:tc gridSpan="2">
                  <a:txBody>
                    <a:bodyPr/>
                    <a:lstStyle/>
                    <a:p>
                      <a:pPr algn="r"/>
                      <a:r>
                        <a:rPr lang="en-US">
                          <a:latin typeface="Times New Roman" panose="02020603050405020304" pitchFamily="18" charset="0"/>
                        </a:rPr>
                        <a:t>5.42</a:t>
                      </a:r>
                      <a:endParaRPr lang="en-US"/>
                    </a:p>
                  </a:txBody>
                  <a:tcPr anchor="b"/>
                </a:tc>
                <a:tc hMerge="1">
                  <a:txBody>
                    <a:bodyPr/>
                    <a:lstStyle/>
                    <a:p>
                      <a:endParaRPr lang="en-US"/>
                    </a:p>
                  </a:txBody>
                  <a:tcPr/>
                </a:tc>
                <a:tc gridSpan="2">
                  <a:txBody>
                    <a:bodyPr/>
                    <a:lstStyle/>
                    <a:p>
                      <a:pPr algn="r"/>
                      <a:r>
                        <a:rPr lang="en-US">
                          <a:latin typeface="Times New Roman" panose="02020603050405020304" pitchFamily="18" charset="0"/>
                        </a:rPr>
                        <a:t>5.42</a:t>
                      </a:r>
                      <a:endParaRPr lang="en-US"/>
                    </a:p>
                  </a:txBody>
                  <a:tcPr anchor="b"/>
                </a:tc>
                <a:tc hMerge="1">
                  <a:txBody>
                    <a:bodyPr/>
                    <a:lstStyle/>
                    <a:p>
                      <a:endParaRPr lang="en-US"/>
                    </a:p>
                  </a:txBody>
                  <a:tcPr/>
                </a:tc>
                <a:extLst>
                  <a:ext uri="{0D108BD9-81ED-4DB2-BD59-A6C34878D82A}">
                    <a16:rowId xmlns:a16="http://schemas.microsoft.com/office/drawing/2014/main" val="10007"/>
                  </a:ext>
                </a:extLst>
              </a:tr>
              <a:tr h="370840">
                <a:tc>
                  <a:txBody>
                    <a:bodyPr/>
                    <a:lstStyle/>
                    <a:p>
                      <a:pPr algn="l"/>
                      <a:r>
                        <a:rPr lang="en-US" dirty="0">
                          <a:latin typeface="Times New Roman" panose="02020603050405020304" pitchFamily="18" charset="0"/>
                        </a:rPr>
                        <a:t>Insecticide</a:t>
                      </a:r>
                      <a:endParaRPr lang="en-US" dirty="0"/>
                    </a:p>
                  </a:txBody>
                  <a:tcPr anchor="b"/>
                </a:tc>
                <a:tc>
                  <a:txBody>
                    <a:bodyPr/>
                    <a:lstStyle/>
                    <a:p>
                      <a:pPr algn="r"/>
                      <a:r>
                        <a:rPr lang="en-US">
                          <a:latin typeface="Times New Roman" panose="02020603050405020304" pitchFamily="18" charset="0"/>
                        </a:rPr>
                        <a:t>7.61</a:t>
                      </a:r>
                      <a:endParaRPr lang="en-US"/>
                    </a:p>
                  </a:txBody>
                  <a:tcPr anchor="b"/>
                </a:tc>
                <a:tc gridSpan="2">
                  <a:txBody>
                    <a:bodyPr/>
                    <a:lstStyle/>
                    <a:p>
                      <a:pPr algn="r"/>
                      <a:r>
                        <a:rPr lang="en-US">
                          <a:latin typeface="Times New Roman" panose="02020603050405020304" pitchFamily="18" charset="0"/>
                        </a:rPr>
                        <a:t>8.53</a:t>
                      </a:r>
                      <a:endParaRPr lang="en-US"/>
                    </a:p>
                  </a:txBody>
                  <a:tcPr anchor="b"/>
                </a:tc>
                <a:tc hMerge="1">
                  <a:txBody>
                    <a:bodyPr/>
                    <a:lstStyle/>
                    <a:p>
                      <a:endParaRPr lang="en-US"/>
                    </a:p>
                  </a:txBody>
                  <a:tcPr/>
                </a:tc>
                <a:tc gridSpan="2">
                  <a:txBody>
                    <a:bodyPr/>
                    <a:lstStyle/>
                    <a:p>
                      <a:pPr algn="r"/>
                      <a:r>
                        <a:rPr lang="en-US">
                          <a:latin typeface="Times New Roman" panose="02020603050405020304" pitchFamily="18" charset="0"/>
                        </a:rPr>
                        <a:t>15.24</a:t>
                      </a:r>
                      <a:endParaRPr lang="en-US"/>
                    </a:p>
                  </a:txBody>
                  <a:tcPr anchor="b"/>
                </a:tc>
                <a:tc hMerge="1">
                  <a:txBody>
                    <a:bodyPr/>
                    <a:lstStyle/>
                    <a:p>
                      <a:endParaRPr lang="en-US"/>
                    </a:p>
                  </a:txBody>
                  <a:tcPr/>
                </a:tc>
                <a:tc gridSpan="2">
                  <a:txBody>
                    <a:bodyPr/>
                    <a:lstStyle/>
                    <a:p>
                      <a:pPr algn="r"/>
                      <a:r>
                        <a:rPr lang="en-US">
                          <a:latin typeface="Times New Roman" panose="02020603050405020304" pitchFamily="18" charset="0"/>
                        </a:rPr>
                        <a:t>13.03</a:t>
                      </a:r>
                      <a:endParaRPr lang="en-US"/>
                    </a:p>
                  </a:txBody>
                  <a:tcPr anchor="b"/>
                </a:tc>
                <a:tc hMerge="1">
                  <a:txBody>
                    <a:bodyPr/>
                    <a:lstStyle/>
                    <a:p>
                      <a:endParaRPr lang="en-US"/>
                    </a:p>
                  </a:txBody>
                  <a:tcPr/>
                </a:tc>
                <a:tc gridSpan="2">
                  <a:txBody>
                    <a:bodyPr/>
                    <a:lstStyle/>
                    <a:p>
                      <a:pPr algn="r"/>
                      <a:r>
                        <a:rPr lang="en-US">
                          <a:latin typeface="Times New Roman" panose="02020603050405020304" pitchFamily="18" charset="0"/>
                        </a:rPr>
                        <a:t>14.94</a:t>
                      </a:r>
                      <a:endParaRPr lang="en-US"/>
                    </a:p>
                  </a:txBody>
                  <a:tcPr anchor="b"/>
                </a:tc>
                <a:tc hMerge="1">
                  <a:txBody>
                    <a:bodyPr/>
                    <a:lstStyle/>
                    <a:p>
                      <a:endParaRPr lang="en-US"/>
                    </a:p>
                  </a:txBody>
                  <a:tcPr/>
                </a:tc>
                <a:tc gridSpan="2">
                  <a:txBody>
                    <a:bodyPr/>
                    <a:lstStyle/>
                    <a:p>
                      <a:pPr algn="r"/>
                      <a:r>
                        <a:rPr lang="en-US" dirty="0">
                          <a:latin typeface="Times New Roman" panose="02020603050405020304" pitchFamily="18" charset="0"/>
                        </a:rPr>
                        <a:t> </a:t>
                      </a:r>
                      <a:endParaRPr lang="en-US" dirty="0"/>
                    </a:p>
                  </a:txBody>
                  <a:tcPr anchor="b"/>
                </a:tc>
                <a:tc hMerge="1">
                  <a:txBody>
                    <a:bodyPr/>
                    <a:lstStyle/>
                    <a:p>
                      <a:endParaRPr lang="en-US"/>
                    </a:p>
                  </a:txBody>
                  <a:tcPr/>
                </a:tc>
                <a:extLst>
                  <a:ext uri="{0D108BD9-81ED-4DB2-BD59-A6C34878D82A}">
                    <a16:rowId xmlns:a16="http://schemas.microsoft.com/office/drawing/2014/main" val="10008"/>
                  </a:ext>
                </a:extLst>
              </a:tr>
              <a:tr h="370840">
                <a:tc>
                  <a:txBody>
                    <a:bodyPr/>
                    <a:lstStyle/>
                    <a:p>
                      <a:pPr algn="l"/>
                      <a:r>
                        <a:rPr lang="en-US" dirty="0" smtClean="0">
                          <a:latin typeface="Times New Roman" panose="02020603050405020304" pitchFamily="18" charset="0"/>
                        </a:rPr>
                        <a:t>Insect App.</a:t>
                      </a:r>
                      <a:endParaRPr lang="en-US" dirty="0"/>
                    </a:p>
                  </a:txBody>
                  <a:tcPr anchor="b"/>
                </a:tc>
                <a:tc>
                  <a:txBody>
                    <a:bodyPr/>
                    <a:lstStyle/>
                    <a:p>
                      <a:pPr algn="r"/>
                      <a:r>
                        <a:rPr lang="en-US">
                          <a:latin typeface="Times New Roman" panose="02020603050405020304" pitchFamily="18" charset="0"/>
                        </a:rPr>
                        <a:t>5.62</a:t>
                      </a:r>
                      <a:endParaRPr lang="en-US"/>
                    </a:p>
                  </a:txBody>
                  <a:tcPr anchor="b"/>
                </a:tc>
                <a:tc gridSpan="2">
                  <a:txBody>
                    <a:bodyPr/>
                    <a:lstStyle/>
                    <a:p>
                      <a:pPr algn="r"/>
                      <a:r>
                        <a:rPr lang="en-US">
                          <a:latin typeface="Times New Roman" panose="02020603050405020304" pitchFamily="18" charset="0"/>
                        </a:rPr>
                        <a:t>5.62</a:t>
                      </a:r>
                      <a:endParaRPr lang="en-US"/>
                    </a:p>
                  </a:txBody>
                  <a:tcPr anchor="b"/>
                </a:tc>
                <a:tc hMerge="1">
                  <a:txBody>
                    <a:bodyPr/>
                    <a:lstStyle/>
                    <a:p>
                      <a:endParaRPr lang="en-US"/>
                    </a:p>
                  </a:txBody>
                  <a:tcPr/>
                </a:tc>
                <a:tc gridSpan="2">
                  <a:txBody>
                    <a:bodyPr/>
                    <a:lstStyle/>
                    <a:p>
                      <a:pPr algn="r"/>
                      <a:r>
                        <a:rPr lang="en-US">
                          <a:latin typeface="Times New Roman" panose="02020603050405020304" pitchFamily="18" charset="0"/>
                        </a:rPr>
                        <a:t>5.62</a:t>
                      </a:r>
                      <a:endParaRPr lang="en-US"/>
                    </a:p>
                  </a:txBody>
                  <a:tcPr anchor="b"/>
                </a:tc>
                <a:tc hMerge="1">
                  <a:txBody>
                    <a:bodyPr/>
                    <a:lstStyle/>
                    <a:p>
                      <a:endParaRPr lang="en-US"/>
                    </a:p>
                  </a:txBody>
                  <a:tcPr/>
                </a:tc>
                <a:tc gridSpan="2">
                  <a:txBody>
                    <a:bodyPr/>
                    <a:lstStyle/>
                    <a:p>
                      <a:pPr algn="r"/>
                      <a:r>
                        <a:rPr lang="en-US">
                          <a:latin typeface="Times New Roman" panose="02020603050405020304" pitchFamily="18" charset="0"/>
                        </a:rPr>
                        <a:t>5.62</a:t>
                      </a:r>
                      <a:endParaRPr lang="en-US"/>
                    </a:p>
                  </a:txBody>
                  <a:tcPr anchor="b"/>
                </a:tc>
                <a:tc hMerge="1">
                  <a:txBody>
                    <a:bodyPr/>
                    <a:lstStyle/>
                    <a:p>
                      <a:endParaRPr lang="en-US"/>
                    </a:p>
                  </a:txBody>
                  <a:tcPr/>
                </a:tc>
                <a:tc gridSpan="2">
                  <a:txBody>
                    <a:bodyPr/>
                    <a:lstStyle/>
                    <a:p>
                      <a:pPr algn="r"/>
                      <a:r>
                        <a:rPr lang="en-US">
                          <a:latin typeface="Times New Roman" panose="02020603050405020304" pitchFamily="18" charset="0"/>
                        </a:rPr>
                        <a:t>5.62</a:t>
                      </a:r>
                      <a:endParaRPr lang="en-US"/>
                    </a:p>
                  </a:txBody>
                  <a:tcPr anchor="b"/>
                </a:tc>
                <a:tc hMerge="1">
                  <a:txBody>
                    <a:bodyPr/>
                    <a:lstStyle/>
                    <a:p>
                      <a:endParaRPr lang="en-US"/>
                    </a:p>
                  </a:txBody>
                  <a:tcPr/>
                </a:tc>
                <a:tc gridSpan="2">
                  <a:txBody>
                    <a:bodyPr/>
                    <a:lstStyle/>
                    <a:p>
                      <a:pPr algn="r"/>
                      <a:r>
                        <a:rPr lang="en-US">
                          <a:latin typeface="Times New Roman" panose="02020603050405020304" pitchFamily="18" charset="0"/>
                        </a:rPr>
                        <a:t> </a:t>
                      </a:r>
                      <a:endParaRPr lang="en-US"/>
                    </a:p>
                  </a:txBody>
                  <a:tcPr anchor="b"/>
                </a:tc>
                <a:tc hMerge="1">
                  <a:txBody>
                    <a:bodyPr/>
                    <a:lstStyle/>
                    <a:p>
                      <a:endParaRPr lang="en-US"/>
                    </a:p>
                  </a:txBody>
                  <a:tcPr/>
                </a:tc>
                <a:extLst>
                  <a:ext uri="{0D108BD9-81ED-4DB2-BD59-A6C34878D82A}">
                    <a16:rowId xmlns:a16="http://schemas.microsoft.com/office/drawing/2014/main" val="10009"/>
                  </a:ext>
                </a:extLst>
              </a:tr>
              <a:tr h="370840">
                <a:tc>
                  <a:txBody>
                    <a:bodyPr/>
                    <a:lstStyle/>
                    <a:p>
                      <a:pPr algn="l"/>
                      <a:r>
                        <a:rPr lang="en-US">
                          <a:latin typeface="Times New Roman" panose="02020603050405020304" pitchFamily="18" charset="0"/>
                        </a:rPr>
                        <a:t>Seed</a:t>
                      </a:r>
                      <a:endParaRPr lang="en-US"/>
                    </a:p>
                  </a:txBody>
                  <a:tcPr anchor="b"/>
                </a:tc>
                <a:tc>
                  <a:txBody>
                    <a:bodyPr/>
                    <a:lstStyle/>
                    <a:p>
                      <a:pPr algn="r"/>
                      <a:r>
                        <a:rPr lang="en-US">
                          <a:latin typeface="Times New Roman" panose="02020603050405020304" pitchFamily="18" charset="0"/>
                        </a:rPr>
                        <a:t>14.73</a:t>
                      </a:r>
                      <a:endParaRPr lang="en-US"/>
                    </a:p>
                  </a:txBody>
                  <a:tcPr anchor="b"/>
                </a:tc>
                <a:tc gridSpan="2">
                  <a:txBody>
                    <a:bodyPr/>
                    <a:lstStyle/>
                    <a:p>
                      <a:pPr algn="r"/>
                      <a:r>
                        <a:rPr lang="en-US">
                          <a:latin typeface="Times New Roman" panose="02020603050405020304" pitchFamily="18" charset="0"/>
                        </a:rPr>
                        <a:t>13.80</a:t>
                      </a:r>
                      <a:endParaRPr lang="en-US"/>
                    </a:p>
                  </a:txBody>
                  <a:tcPr anchor="b"/>
                </a:tc>
                <a:tc hMerge="1">
                  <a:txBody>
                    <a:bodyPr/>
                    <a:lstStyle/>
                    <a:p>
                      <a:endParaRPr lang="en-US"/>
                    </a:p>
                  </a:txBody>
                  <a:tcPr/>
                </a:tc>
                <a:tc gridSpan="2">
                  <a:txBody>
                    <a:bodyPr/>
                    <a:lstStyle/>
                    <a:p>
                      <a:pPr algn="r"/>
                      <a:r>
                        <a:rPr lang="en-US">
                          <a:latin typeface="Times New Roman" panose="02020603050405020304" pitchFamily="18" charset="0"/>
                        </a:rPr>
                        <a:t>54.93</a:t>
                      </a:r>
                      <a:endParaRPr lang="en-US"/>
                    </a:p>
                  </a:txBody>
                  <a:tcPr anchor="b"/>
                </a:tc>
                <a:tc hMerge="1">
                  <a:txBody>
                    <a:bodyPr/>
                    <a:lstStyle/>
                    <a:p>
                      <a:endParaRPr lang="en-US"/>
                    </a:p>
                  </a:txBody>
                  <a:tcPr/>
                </a:tc>
                <a:tc gridSpan="2">
                  <a:txBody>
                    <a:bodyPr/>
                    <a:lstStyle/>
                    <a:p>
                      <a:pPr algn="r"/>
                      <a:r>
                        <a:rPr lang="en-US">
                          <a:latin typeface="Times New Roman" panose="02020603050405020304" pitchFamily="18" charset="0"/>
                        </a:rPr>
                        <a:t>53.02</a:t>
                      </a:r>
                      <a:endParaRPr lang="en-US"/>
                    </a:p>
                  </a:txBody>
                  <a:tcPr anchor="b"/>
                </a:tc>
                <a:tc hMerge="1">
                  <a:txBody>
                    <a:bodyPr/>
                    <a:lstStyle/>
                    <a:p>
                      <a:endParaRPr lang="en-US"/>
                    </a:p>
                  </a:txBody>
                  <a:tcPr/>
                </a:tc>
                <a:tc gridSpan="2">
                  <a:txBody>
                    <a:bodyPr/>
                    <a:lstStyle/>
                    <a:p>
                      <a:pPr algn="r"/>
                      <a:r>
                        <a:rPr lang="en-US">
                          <a:latin typeface="Times New Roman" panose="02020603050405020304" pitchFamily="18" charset="0"/>
                        </a:rPr>
                        <a:t>31.35</a:t>
                      </a:r>
                      <a:endParaRPr lang="en-US"/>
                    </a:p>
                  </a:txBody>
                  <a:tcPr anchor="b"/>
                </a:tc>
                <a:tc hMerge="1">
                  <a:txBody>
                    <a:bodyPr/>
                    <a:lstStyle/>
                    <a:p>
                      <a:endParaRPr lang="en-US"/>
                    </a:p>
                  </a:txBody>
                  <a:tcPr/>
                </a:tc>
                <a:tc gridSpan="2">
                  <a:txBody>
                    <a:bodyPr/>
                    <a:lstStyle/>
                    <a:p>
                      <a:pPr algn="r"/>
                      <a:r>
                        <a:rPr lang="en-US">
                          <a:latin typeface="Times New Roman" panose="02020603050405020304" pitchFamily="18" charset="0"/>
                        </a:rPr>
                        <a:t> </a:t>
                      </a:r>
                      <a:endParaRPr lang="en-US"/>
                    </a:p>
                  </a:txBody>
                  <a:tcPr anchor="b"/>
                </a:tc>
                <a:tc hMerge="1">
                  <a:txBody>
                    <a:bodyPr/>
                    <a:lstStyle/>
                    <a:p>
                      <a:endParaRPr lang="en-US"/>
                    </a:p>
                  </a:txBody>
                  <a:tcPr/>
                </a:tc>
                <a:extLst>
                  <a:ext uri="{0D108BD9-81ED-4DB2-BD59-A6C34878D82A}">
                    <a16:rowId xmlns:a16="http://schemas.microsoft.com/office/drawing/2014/main" val="10010"/>
                  </a:ext>
                </a:extLst>
              </a:tr>
              <a:tr h="370840">
                <a:tc>
                  <a:txBody>
                    <a:bodyPr/>
                    <a:lstStyle/>
                    <a:p>
                      <a:pPr algn="l"/>
                      <a:r>
                        <a:rPr lang="en-US">
                          <a:latin typeface="Times New Roman" panose="02020603050405020304" pitchFamily="18" charset="0"/>
                        </a:rPr>
                        <a:t>Harvesting</a:t>
                      </a:r>
                      <a:endParaRPr lang="en-US"/>
                    </a:p>
                  </a:txBody>
                  <a:tcPr anchor="b"/>
                </a:tc>
                <a:tc>
                  <a:txBody>
                    <a:bodyPr/>
                    <a:lstStyle/>
                    <a:p>
                      <a:pPr algn="r"/>
                      <a:r>
                        <a:rPr lang="en-US">
                          <a:latin typeface="Times New Roman" panose="02020603050405020304" pitchFamily="18" charset="0"/>
                        </a:rPr>
                        <a:t>24.41</a:t>
                      </a:r>
                      <a:endParaRPr lang="en-US"/>
                    </a:p>
                  </a:txBody>
                  <a:tcPr anchor="b"/>
                </a:tc>
                <a:tc gridSpan="2">
                  <a:txBody>
                    <a:bodyPr/>
                    <a:lstStyle/>
                    <a:p>
                      <a:pPr algn="r"/>
                      <a:r>
                        <a:rPr lang="en-US">
                          <a:latin typeface="Times New Roman" panose="02020603050405020304" pitchFamily="18" charset="0"/>
                        </a:rPr>
                        <a:t>29.61</a:t>
                      </a:r>
                      <a:endParaRPr lang="en-US"/>
                    </a:p>
                  </a:txBody>
                  <a:tcPr anchor="b"/>
                </a:tc>
                <a:tc hMerge="1">
                  <a:txBody>
                    <a:bodyPr/>
                    <a:lstStyle/>
                    <a:p>
                      <a:endParaRPr lang="en-US"/>
                    </a:p>
                  </a:txBody>
                  <a:tcPr/>
                </a:tc>
                <a:tc gridSpan="2">
                  <a:txBody>
                    <a:bodyPr/>
                    <a:lstStyle/>
                    <a:p>
                      <a:pPr algn="r"/>
                      <a:r>
                        <a:rPr lang="en-US">
                          <a:latin typeface="Times New Roman" panose="02020603050405020304" pitchFamily="18" charset="0"/>
                        </a:rPr>
                        <a:t>29.00</a:t>
                      </a:r>
                      <a:endParaRPr lang="en-US"/>
                    </a:p>
                  </a:txBody>
                  <a:tcPr anchor="b"/>
                </a:tc>
                <a:tc hMerge="1">
                  <a:txBody>
                    <a:bodyPr/>
                    <a:lstStyle/>
                    <a:p>
                      <a:endParaRPr lang="en-US"/>
                    </a:p>
                  </a:txBody>
                  <a:tcPr/>
                </a:tc>
                <a:tc gridSpan="2">
                  <a:txBody>
                    <a:bodyPr/>
                    <a:lstStyle/>
                    <a:p>
                      <a:pPr algn="r"/>
                      <a:r>
                        <a:rPr lang="en-US">
                          <a:latin typeface="Times New Roman" panose="02020603050405020304" pitchFamily="18" charset="0"/>
                        </a:rPr>
                        <a:t>28.01</a:t>
                      </a:r>
                      <a:endParaRPr lang="en-US"/>
                    </a:p>
                  </a:txBody>
                  <a:tcPr anchor="b"/>
                </a:tc>
                <a:tc hMerge="1">
                  <a:txBody>
                    <a:bodyPr/>
                    <a:lstStyle/>
                    <a:p>
                      <a:endParaRPr lang="en-US"/>
                    </a:p>
                  </a:txBody>
                  <a:tcPr/>
                </a:tc>
                <a:tc gridSpan="2">
                  <a:txBody>
                    <a:bodyPr/>
                    <a:lstStyle/>
                    <a:p>
                      <a:pPr algn="r"/>
                      <a:r>
                        <a:rPr lang="en-US">
                          <a:latin typeface="Times New Roman" panose="02020603050405020304" pitchFamily="18" charset="0"/>
                        </a:rPr>
                        <a:t>26.53</a:t>
                      </a:r>
                      <a:endParaRPr lang="en-US"/>
                    </a:p>
                  </a:txBody>
                  <a:tcPr anchor="b"/>
                </a:tc>
                <a:tc hMerge="1">
                  <a:txBody>
                    <a:bodyPr/>
                    <a:lstStyle/>
                    <a:p>
                      <a:endParaRPr lang="en-US"/>
                    </a:p>
                  </a:txBody>
                  <a:tcPr/>
                </a:tc>
                <a:tc gridSpan="2">
                  <a:txBody>
                    <a:bodyPr/>
                    <a:lstStyle/>
                    <a:p>
                      <a:pPr algn="r"/>
                      <a:r>
                        <a:rPr lang="en-US">
                          <a:latin typeface="Times New Roman" panose="02020603050405020304" pitchFamily="18" charset="0"/>
                        </a:rPr>
                        <a:t> </a:t>
                      </a:r>
                      <a:endParaRPr lang="en-US"/>
                    </a:p>
                  </a:txBody>
                  <a:tcPr anchor="b"/>
                </a:tc>
                <a:tc hMerge="1">
                  <a:txBody>
                    <a:bodyPr/>
                    <a:lstStyle/>
                    <a:p>
                      <a:endParaRPr lang="en-US"/>
                    </a:p>
                  </a:txBody>
                  <a:tcPr/>
                </a:tc>
                <a:extLst>
                  <a:ext uri="{0D108BD9-81ED-4DB2-BD59-A6C34878D82A}">
                    <a16:rowId xmlns:a16="http://schemas.microsoft.com/office/drawing/2014/main" val="10011"/>
                  </a:ext>
                </a:extLst>
              </a:tr>
              <a:tr h="370840">
                <a:tc>
                  <a:txBody>
                    <a:bodyPr/>
                    <a:lstStyle/>
                    <a:p>
                      <a:pPr algn="l"/>
                      <a:r>
                        <a:rPr lang="en-US">
                          <a:latin typeface="Times New Roman" panose="02020603050405020304" pitchFamily="18" charset="0"/>
                        </a:rPr>
                        <a:t>Grain Hauling</a:t>
                      </a:r>
                      <a:endParaRPr lang="en-US"/>
                    </a:p>
                  </a:txBody>
                  <a:tcPr anchor="b"/>
                </a:tc>
                <a:tc>
                  <a:txBody>
                    <a:bodyPr/>
                    <a:lstStyle/>
                    <a:p>
                      <a:pPr algn="r"/>
                      <a:r>
                        <a:rPr lang="en-US">
                          <a:latin typeface="Times New Roman" panose="02020603050405020304" pitchFamily="18" charset="0"/>
                        </a:rPr>
                        <a:t>7.28</a:t>
                      </a:r>
                      <a:endParaRPr lang="en-US"/>
                    </a:p>
                  </a:txBody>
                  <a:tcPr anchor="b"/>
                </a:tc>
                <a:tc gridSpan="2">
                  <a:txBody>
                    <a:bodyPr/>
                    <a:lstStyle/>
                    <a:p>
                      <a:pPr algn="r"/>
                      <a:r>
                        <a:rPr lang="en-US">
                          <a:latin typeface="Times New Roman" panose="02020603050405020304" pitchFamily="18" charset="0"/>
                        </a:rPr>
                        <a:t>13.68</a:t>
                      </a:r>
                      <a:endParaRPr lang="en-US"/>
                    </a:p>
                  </a:txBody>
                  <a:tcPr anchor="b"/>
                </a:tc>
                <a:tc hMerge="1">
                  <a:txBody>
                    <a:bodyPr/>
                    <a:lstStyle/>
                    <a:p>
                      <a:endParaRPr lang="en-US"/>
                    </a:p>
                  </a:txBody>
                  <a:tcPr/>
                </a:tc>
                <a:tc gridSpan="2">
                  <a:txBody>
                    <a:bodyPr/>
                    <a:lstStyle/>
                    <a:p>
                      <a:pPr algn="r"/>
                      <a:r>
                        <a:rPr lang="en-US">
                          <a:latin typeface="Times New Roman" panose="02020603050405020304" pitchFamily="18" charset="0"/>
                        </a:rPr>
                        <a:t>13.87</a:t>
                      </a:r>
                      <a:endParaRPr lang="en-US"/>
                    </a:p>
                  </a:txBody>
                  <a:tcPr anchor="b"/>
                </a:tc>
                <a:tc hMerge="1">
                  <a:txBody>
                    <a:bodyPr/>
                    <a:lstStyle/>
                    <a:p>
                      <a:endParaRPr lang="en-US"/>
                    </a:p>
                  </a:txBody>
                  <a:tcPr/>
                </a:tc>
                <a:tc gridSpan="2">
                  <a:txBody>
                    <a:bodyPr/>
                    <a:lstStyle/>
                    <a:p>
                      <a:pPr algn="r"/>
                      <a:r>
                        <a:rPr lang="en-US">
                          <a:latin typeface="Times New Roman" panose="02020603050405020304" pitchFamily="18" charset="0"/>
                        </a:rPr>
                        <a:t>4.19</a:t>
                      </a:r>
                      <a:endParaRPr lang="en-US"/>
                    </a:p>
                  </a:txBody>
                  <a:tcPr anchor="b"/>
                </a:tc>
                <a:tc hMerge="1">
                  <a:txBody>
                    <a:bodyPr/>
                    <a:lstStyle/>
                    <a:p>
                      <a:endParaRPr lang="en-US"/>
                    </a:p>
                  </a:txBody>
                  <a:tcPr/>
                </a:tc>
                <a:tc gridSpan="2">
                  <a:txBody>
                    <a:bodyPr/>
                    <a:lstStyle/>
                    <a:p>
                      <a:pPr algn="r"/>
                      <a:r>
                        <a:rPr lang="en-US">
                          <a:latin typeface="Times New Roman" panose="02020603050405020304" pitchFamily="18" charset="0"/>
                        </a:rPr>
                        <a:t>5.83</a:t>
                      </a:r>
                      <a:endParaRPr lang="en-US"/>
                    </a:p>
                  </a:txBody>
                  <a:tcPr anchor="b"/>
                </a:tc>
                <a:tc hMerge="1">
                  <a:txBody>
                    <a:bodyPr/>
                    <a:lstStyle/>
                    <a:p>
                      <a:endParaRPr lang="en-US"/>
                    </a:p>
                  </a:txBody>
                  <a:tcPr/>
                </a:tc>
                <a:tc gridSpan="2">
                  <a:txBody>
                    <a:bodyPr/>
                    <a:lstStyle/>
                    <a:p>
                      <a:pPr algn="r"/>
                      <a:r>
                        <a:rPr lang="en-US">
                          <a:latin typeface="Times New Roman" panose="02020603050405020304" pitchFamily="18" charset="0"/>
                        </a:rPr>
                        <a:t> </a:t>
                      </a:r>
                      <a:endParaRPr lang="en-US"/>
                    </a:p>
                  </a:txBody>
                  <a:tcPr anchor="b"/>
                </a:tc>
                <a:tc hMerge="1">
                  <a:txBody>
                    <a:bodyPr/>
                    <a:lstStyle/>
                    <a:p>
                      <a:endParaRPr lang="en-US"/>
                    </a:p>
                  </a:txBody>
                  <a:tcPr/>
                </a:tc>
                <a:extLst>
                  <a:ext uri="{0D108BD9-81ED-4DB2-BD59-A6C34878D82A}">
                    <a16:rowId xmlns:a16="http://schemas.microsoft.com/office/drawing/2014/main" val="10012"/>
                  </a:ext>
                </a:extLst>
              </a:tr>
              <a:tr h="370840">
                <a:tc>
                  <a:txBody>
                    <a:bodyPr/>
                    <a:lstStyle/>
                    <a:p>
                      <a:pPr algn="l"/>
                      <a:r>
                        <a:rPr lang="en-US">
                          <a:latin typeface="Times New Roman" panose="02020603050405020304" pitchFamily="18" charset="0"/>
                        </a:rPr>
                        <a:t>Gas-Fuel-Oil</a:t>
                      </a:r>
                      <a:endParaRPr lang="en-US"/>
                    </a:p>
                  </a:txBody>
                  <a:tcPr anchor="b"/>
                </a:tc>
                <a:tc>
                  <a:txBody>
                    <a:bodyPr/>
                    <a:lstStyle/>
                    <a:p>
                      <a:pPr algn="r"/>
                      <a:r>
                        <a:rPr lang="en-US">
                          <a:latin typeface="Times New Roman" panose="02020603050405020304" pitchFamily="18" charset="0"/>
                        </a:rPr>
                        <a:t>26.61</a:t>
                      </a:r>
                      <a:endParaRPr lang="en-US"/>
                    </a:p>
                  </a:txBody>
                  <a:tcPr anchor="b"/>
                </a:tc>
                <a:tc gridSpan="2">
                  <a:txBody>
                    <a:bodyPr/>
                    <a:lstStyle/>
                    <a:p>
                      <a:pPr algn="r"/>
                      <a:r>
                        <a:rPr lang="en-US">
                          <a:latin typeface="Times New Roman" panose="02020603050405020304" pitchFamily="18" charset="0"/>
                        </a:rPr>
                        <a:t>25.86</a:t>
                      </a:r>
                      <a:endParaRPr lang="en-US"/>
                    </a:p>
                  </a:txBody>
                  <a:tcPr anchor="b"/>
                </a:tc>
                <a:tc hMerge="1">
                  <a:txBody>
                    <a:bodyPr/>
                    <a:lstStyle/>
                    <a:p>
                      <a:endParaRPr lang="en-US"/>
                    </a:p>
                  </a:txBody>
                  <a:tcPr/>
                </a:tc>
                <a:tc gridSpan="2">
                  <a:txBody>
                    <a:bodyPr/>
                    <a:lstStyle/>
                    <a:p>
                      <a:pPr algn="r"/>
                      <a:r>
                        <a:rPr lang="en-US">
                          <a:latin typeface="Times New Roman" panose="02020603050405020304" pitchFamily="18" charset="0"/>
                        </a:rPr>
                        <a:t>25.94</a:t>
                      </a:r>
                      <a:endParaRPr lang="en-US"/>
                    </a:p>
                  </a:txBody>
                  <a:tcPr anchor="b"/>
                </a:tc>
                <a:tc hMerge="1">
                  <a:txBody>
                    <a:bodyPr/>
                    <a:lstStyle/>
                    <a:p>
                      <a:endParaRPr lang="en-US"/>
                    </a:p>
                  </a:txBody>
                  <a:tcPr/>
                </a:tc>
                <a:tc gridSpan="2">
                  <a:txBody>
                    <a:bodyPr/>
                    <a:lstStyle/>
                    <a:p>
                      <a:pPr algn="r"/>
                      <a:r>
                        <a:rPr lang="en-US">
                          <a:latin typeface="Times New Roman" panose="02020603050405020304" pitchFamily="18" charset="0"/>
                        </a:rPr>
                        <a:t>19.99</a:t>
                      </a:r>
                      <a:endParaRPr lang="en-US"/>
                    </a:p>
                  </a:txBody>
                  <a:tcPr anchor="b"/>
                </a:tc>
                <a:tc hMerge="1">
                  <a:txBody>
                    <a:bodyPr/>
                    <a:lstStyle/>
                    <a:p>
                      <a:endParaRPr lang="en-US"/>
                    </a:p>
                  </a:txBody>
                  <a:tcPr/>
                </a:tc>
                <a:tc gridSpan="2">
                  <a:txBody>
                    <a:bodyPr/>
                    <a:lstStyle/>
                    <a:p>
                      <a:pPr algn="r"/>
                      <a:r>
                        <a:rPr lang="en-US">
                          <a:latin typeface="Times New Roman" panose="02020603050405020304" pitchFamily="18" charset="0"/>
                        </a:rPr>
                        <a:t>26.15</a:t>
                      </a:r>
                      <a:endParaRPr lang="en-US"/>
                    </a:p>
                  </a:txBody>
                  <a:tcPr anchor="b"/>
                </a:tc>
                <a:tc hMerge="1">
                  <a:txBody>
                    <a:bodyPr/>
                    <a:lstStyle/>
                    <a:p>
                      <a:endParaRPr lang="en-US"/>
                    </a:p>
                  </a:txBody>
                  <a:tcPr/>
                </a:tc>
                <a:tc gridSpan="2">
                  <a:txBody>
                    <a:bodyPr/>
                    <a:lstStyle/>
                    <a:p>
                      <a:pPr algn="r"/>
                      <a:r>
                        <a:rPr lang="en-US">
                          <a:latin typeface="Times New Roman" panose="02020603050405020304" pitchFamily="18" charset="0"/>
                        </a:rPr>
                        <a:t> </a:t>
                      </a:r>
                      <a:endParaRPr lang="en-US"/>
                    </a:p>
                  </a:txBody>
                  <a:tcPr anchor="b"/>
                </a:tc>
                <a:tc hMerge="1">
                  <a:txBody>
                    <a:bodyPr/>
                    <a:lstStyle/>
                    <a:p>
                      <a:endParaRPr lang="en-US"/>
                    </a:p>
                  </a:txBody>
                  <a:tcPr/>
                </a:tc>
                <a:extLst>
                  <a:ext uri="{0D108BD9-81ED-4DB2-BD59-A6C34878D82A}">
                    <a16:rowId xmlns:a16="http://schemas.microsoft.com/office/drawing/2014/main" val="10013"/>
                  </a:ext>
                </a:extLst>
              </a:tr>
              <a:tr h="370840">
                <a:tc>
                  <a:txBody>
                    <a:bodyPr/>
                    <a:lstStyle/>
                    <a:p>
                      <a:pPr algn="l"/>
                      <a:r>
                        <a:rPr lang="en-US">
                          <a:latin typeface="Times New Roman" panose="02020603050405020304" pitchFamily="18" charset="0"/>
                        </a:rPr>
                        <a:t>Repairs</a:t>
                      </a:r>
                      <a:endParaRPr lang="en-US"/>
                    </a:p>
                  </a:txBody>
                  <a:tcPr anchor="b"/>
                </a:tc>
                <a:tc>
                  <a:txBody>
                    <a:bodyPr/>
                    <a:lstStyle/>
                    <a:p>
                      <a:pPr algn="r"/>
                      <a:r>
                        <a:rPr lang="en-US">
                          <a:latin typeface="Times New Roman" panose="02020603050405020304" pitchFamily="18" charset="0"/>
                        </a:rPr>
                        <a:t>15.78</a:t>
                      </a:r>
                      <a:endParaRPr lang="en-US"/>
                    </a:p>
                  </a:txBody>
                  <a:tcPr anchor="b"/>
                </a:tc>
                <a:tc gridSpan="2">
                  <a:txBody>
                    <a:bodyPr/>
                    <a:lstStyle/>
                    <a:p>
                      <a:pPr algn="r"/>
                      <a:r>
                        <a:rPr lang="en-US">
                          <a:latin typeface="Times New Roman" panose="02020603050405020304" pitchFamily="18" charset="0"/>
                        </a:rPr>
                        <a:t>15.33</a:t>
                      </a:r>
                      <a:endParaRPr lang="en-US"/>
                    </a:p>
                  </a:txBody>
                  <a:tcPr anchor="b"/>
                </a:tc>
                <a:tc hMerge="1">
                  <a:txBody>
                    <a:bodyPr/>
                    <a:lstStyle/>
                    <a:p>
                      <a:endParaRPr lang="en-US"/>
                    </a:p>
                  </a:txBody>
                  <a:tcPr/>
                </a:tc>
                <a:tc gridSpan="2">
                  <a:txBody>
                    <a:bodyPr/>
                    <a:lstStyle/>
                    <a:p>
                      <a:pPr algn="r"/>
                      <a:r>
                        <a:rPr lang="en-US">
                          <a:latin typeface="Times New Roman" panose="02020603050405020304" pitchFamily="18" charset="0"/>
                        </a:rPr>
                        <a:t>15.38</a:t>
                      </a:r>
                      <a:endParaRPr lang="en-US"/>
                    </a:p>
                  </a:txBody>
                  <a:tcPr anchor="b"/>
                </a:tc>
                <a:tc hMerge="1">
                  <a:txBody>
                    <a:bodyPr/>
                    <a:lstStyle/>
                    <a:p>
                      <a:endParaRPr lang="en-US"/>
                    </a:p>
                  </a:txBody>
                  <a:tcPr/>
                </a:tc>
                <a:tc gridSpan="2">
                  <a:txBody>
                    <a:bodyPr/>
                    <a:lstStyle/>
                    <a:p>
                      <a:pPr algn="r"/>
                      <a:r>
                        <a:rPr lang="en-US">
                          <a:latin typeface="Times New Roman" panose="02020603050405020304" pitchFamily="18" charset="0"/>
                        </a:rPr>
                        <a:t>11.85</a:t>
                      </a:r>
                      <a:endParaRPr lang="en-US"/>
                    </a:p>
                  </a:txBody>
                  <a:tcPr anchor="b"/>
                </a:tc>
                <a:tc hMerge="1">
                  <a:txBody>
                    <a:bodyPr/>
                    <a:lstStyle/>
                    <a:p>
                      <a:endParaRPr lang="en-US"/>
                    </a:p>
                  </a:txBody>
                  <a:tcPr/>
                </a:tc>
                <a:tc gridSpan="2">
                  <a:txBody>
                    <a:bodyPr/>
                    <a:lstStyle/>
                    <a:p>
                      <a:pPr algn="r"/>
                      <a:r>
                        <a:rPr lang="en-US">
                          <a:latin typeface="Times New Roman" panose="02020603050405020304" pitchFamily="18" charset="0"/>
                        </a:rPr>
                        <a:t>15.50</a:t>
                      </a:r>
                      <a:endParaRPr lang="en-US"/>
                    </a:p>
                  </a:txBody>
                  <a:tcPr anchor="b"/>
                </a:tc>
                <a:tc hMerge="1">
                  <a:txBody>
                    <a:bodyPr/>
                    <a:lstStyle/>
                    <a:p>
                      <a:endParaRPr lang="en-US"/>
                    </a:p>
                  </a:txBody>
                  <a:tcPr/>
                </a:tc>
                <a:tc gridSpan="2">
                  <a:txBody>
                    <a:bodyPr/>
                    <a:lstStyle/>
                    <a:p>
                      <a:pPr algn="r"/>
                      <a:r>
                        <a:rPr lang="en-US" dirty="0">
                          <a:latin typeface="Times New Roman" panose="02020603050405020304" pitchFamily="18" charset="0"/>
                        </a:rPr>
                        <a:t> </a:t>
                      </a:r>
                      <a:endParaRPr lang="en-US" dirty="0"/>
                    </a:p>
                  </a:txBody>
                  <a:tcPr anchor="b"/>
                </a:tc>
                <a:tc hMerge="1">
                  <a:txBody>
                    <a:bodyPr/>
                    <a:lstStyle/>
                    <a:p>
                      <a:endParaRPr lang="en-US"/>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610831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415" y="-609600"/>
            <a:ext cx="9846797" cy="1232210"/>
          </a:xfrm>
        </p:spPr>
        <p:txBody>
          <a:bodyPr>
            <a:normAutofit/>
          </a:bodyPr>
          <a:lstStyle/>
          <a:p>
            <a:r>
              <a:rPr lang="en-US" sz="3200" dirty="0" smtClean="0">
                <a:solidFill>
                  <a:srgbClr val="C00000"/>
                </a:solidFill>
              </a:rPr>
              <a:t>2014 Landlord Share of CRD Production Costs—Page 8</a:t>
            </a:r>
            <a:endParaRPr lang="en-US" sz="3200"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93277585"/>
              </p:ext>
            </p:extLst>
          </p:nvPr>
        </p:nvGraphicFramePr>
        <p:xfrm>
          <a:off x="1446212" y="622613"/>
          <a:ext cx="10287000" cy="6258050"/>
        </p:xfrm>
        <a:graphic>
          <a:graphicData uri="http://schemas.openxmlformats.org/drawingml/2006/table">
            <a:tbl>
              <a:tblPr firstRow="1" bandRow="1">
                <a:tableStyleId>{5C22544A-7EE6-4342-B048-85BDC9FD1C3A}</a:tableStyleId>
              </a:tblPr>
              <a:tblGrid>
                <a:gridCol w="1285875">
                  <a:extLst>
                    <a:ext uri="{9D8B030D-6E8A-4147-A177-3AD203B41FA5}">
                      <a16:colId xmlns:a16="http://schemas.microsoft.com/office/drawing/2014/main" val="20000"/>
                    </a:ext>
                  </a:extLst>
                </a:gridCol>
                <a:gridCol w="1285875">
                  <a:extLst>
                    <a:ext uri="{9D8B030D-6E8A-4147-A177-3AD203B41FA5}">
                      <a16:colId xmlns:a16="http://schemas.microsoft.com/office/drawing/2014/main" val="20001"/>
                    </a:ext>
                  </a:extLst>
                </a:gridCol>
                <a:gridCol w="1285875">
                  <a:extLst>
                    <a:ext uri="{9D8B030D-6E8A-4147-A177-3AD203B41FA5}">
                      <a16:colId xmlns:a16="http://schemas.microsoft.com/office/drawing/2014/main" val="20002"/>
                    </a:ext>
                  </a:extLst>
                </a:gridCol>
                <a:gridCol w="1285875">
                  <a:extLst>
                    <a:ext uri="{9D8B030D-6E8A-4147-A177-3AD203B41FA5}">
                      <a16:colId xmlns:a16="http://schemas.microsoft.com/office/drawing/2014/main" val="20003"/>
                    </a:ext>
                  </a:extLst>
                </a:gridCol>
                <a:gridCol w="1285875">
                  <a:extLst>
                    <a:ext uri="{9D8B030D-6E8A-4147-A177-3AD203B41FA5}">
                      <a16:colId xmlns:a16="http://schemas.microsoft.com/office/drawing/2014/main" val="20004"/>
                    </a:ext>
                  </a:extLst>
                </a:gridCol>
                <a:gridCol w="1285875">
                  <a:extLst>
                    <a:ext uri="{9D8B030D-6E8A-4147-A177-3AD203B41FA5}">
                      <a16:colId xmlns:a16="http://schemas.microsoft.com/office/drawing/2014/main" val="20005"/>
                    </a:ext>
                  </a:extLst>
                </a:gridCol>
                <a:gridCol w="1285875">
                  <a:extLst>
                    <a:ext uri="{9D8B030D-6E8A-4147-A177-3AD203B41FA5}">
                      <a16:colId xmlns:a16="http://schemas.microsoft.com/office/drawing/2014/main" val="20006"/>
                    </a:ext>
                  </a:extLst>
                </a:gridCol>
                <a:gridCol w="1285875">
                  <a:extLst>
                    <a:ext uri="{9D8B030D-6E8A-4147-A177-3AD203B41FA5}">
                      <a16:colId xmlns:a16="http://schemas.microsoft.com/office/drawing/2014/main" val="20007"/>
                    </a:ext>
                  </a:extLst>
                </a:gridCol>
              </a:tblGrid>
              <a:tr h="377971">
                <a:tc>
                  <a:txBody>
                    <a:bodyPr/>
                    <a:lstStyle/>
                    <a:p>
                      <a:pPr algn="r"/>
                      <a:r>
                        <a:rPr lang="en-US" dirty="0">
                          <a:latin typeface="Times New Roman" panose="02020603050405020304" pitchFamily="18" charset="0"/>
                        </a:rPr>
                        <a:t> </a:t>
                      </a:r>
                      <a:endParaRPr lang="en-US" dirty="0"/>
                    </a:p>
                  </a:txBody>
                  <a:tcPr anchor="b"/>
                </a:tc>
                <a:tc>
                  <a:txBody>
                    <a:bodyPr/>
                    <a:lstStyle/>
                    <a:p>
                      <a:pPr algn="ctr"/>
                      <a:r>
                        <a:rPr lang="en-US" dirty="0" smtClean="0"/>
                        <a:t>(7)</a:t>
                      </a:r>
                      <a:endParaRPr lang="en-US" dirty="0"/>
                    </a:p>
                  </a:txBody>
                  <a:tcPr anchor="b"/>
                </a:tc>
                <a:tc gridSpan="6">
                  <a:txBody>
                    <a:bodyPr/>
                    <a:lstStyle/>
                    <a:p>
                      <a:pPr algn="ctr"/>
                      <a:r>
                        <a:rPr lang="en-US" b="1" u="sng" dirty="0" smtClean="0">
                          <a:latin typeface="Times New Roman" panose="02020603050405020304" pitchFamily="18" charset="0"/>
                        </a:rPr>
                        <a:t>Landlord</a:t>
                      </a:r>
                      <a:r>
                        <a:rPr lang="en-US" b="1" u="sng" baseline="0" dirty="0" smtClean="0">
                          <a:latin typeface="Times New Roman" panose="02020603050405020304" pitchFamily="18" charset="0"/>
                        </a:rPr>
                        <a:t> Share of </a:t>
                      </a:r>
                      <a:r>
                        <a:rPr lang="en-US" b="1" u="sng" dirty="0" smtClean="0">
                          <a:latin typeface="Times New Roman" panose="02020603050405020304" pitchFamily="18" charset="0"/>
                        </a:rPr>
                        <a:t>Expense </a:t>
                      </a:r>
                      <a:r>
                        <a:rPr lang="en-US" b="1" u="sng" dirty="0">
                          <a:latin typeface="Times New Roman" panose="02020603050405020304" pitchFamily="18" charset="0"/>
                        </a:rPr>
                        <a:t>Per </a:t>
                      </a:r>
                      <a:r>
                        <a:rPr lang="en-US" b="1" u="sng" dirty="0" smtClean="0">
                          <a:latin typeface="Times New Roman" panose="02020603050405020304" pitchFamily="18" charset="0"/>
                        </a:rPr>
                        <a:t>Acre by Crop: = Crop * (7)</a:t>
                      </a:r>
                      <a:endParaRPr lang="en-US" dirty="0"/>
                    </a:p>
                  </a:txBody>
                  <a:tcPr anchor="b"/>
                </a:tc>
                <a:tc hMerge="1">
                  <a:txBody>
                    <a:bodyPr/>
                    <a:lstStyle/>
                    <a:p>
                      <a:endParaRPr lang="en-US"/>
                    </a:p>
                  </a:txBody>
                  <a:tcPr/>
                </a:tc>
                <a:tc hMerge="1">
                  <a:txBody>
                    <a:bodyPr/>
                    <a:lstStyle/>
                    <a:p>
                      <a:pPr algn="r"/>
                      <a:endParaRPr lang="en-US" dirty="0"/>
                    </a:p>
                  </a:txBody>
                  <a:tcPr anchor="b"/>
                </a:tc>
                <a:tc hMerge="1">
                  <a:txBody>
                    <a:bodyPr/>
                    <a:lstStyle/>
                    <a:p>
                      <a:pPr algn="r"/>
                      <a:endParaRPr lang="en-US" dirty="0"/>
                    </a:p>
                  </a:txBody>
                  <a:tcPr anchor="b"/>
                </a:tc>
                <a:tc hMerge="1">
                  <a:txBody>
                    <a:bodyPr/>
                    <a:lstStyle/>
                    <a:p>
                      <a:pPr algn="r"/>
                      <a:endParaRPr lang="en-US" dirty="0"/>
                    </a:p>
                  </a:txBody>
                  <a:tcPr anchor="b"/>
                </a:tc>
                <a:tc hMerge="1">
                  <a:txBody>
                    <a:bodyPr/>
                    <a:lstStyle/>
                    <a:p>
                      <a:pPr algn="r"/>
                      <a:endParaRPr lang="en-US" dirty="0"/>
                    </a:p>
                  </a:txBody>
                  <a:tcPr anchor="b"/>
                </a:tc>
                <a:extLst>
                  <a:ext uri="{0D108BD9-81ED-4DB2-BD59-A6C34878D82A}">
                    <a16:rowId xmlns:a16="http://schemas.microsoft.com/office/drawing/2014/main" val="10000"/>
                  </a:ext>
                </a:extLst>
              </a:tr>
              <a:tr h="371016">
                <a:tc>
                  <a:txBody>
                    <a:bodyPr/>
                    <a:lstStyle/>
                    <a:p>
                      <a:pPr algn="l"/>
                      <a:r>
                        <a:rPr lang="en-US" b="1" u="sng" dirty="0" smtClean="0">
                          <a:latin typeface="Times New Roman" panose="02020603050405020304" pitchFamily="18" charset="0"/>
                        </a:rPr>
                        <a:t>Expense</a:t>
                      </a:r>
                      <a:r>
                        <a:rPr lang="en-US" b="1" u="sng" dirty="0">
                          <a:latin typeface="Times New Roman" panose="02020603050405020304" pitchFamily="18" charset="0"/>
                        </a:rPr>
                        <a:t>:</a:t>
                      </a:r>
                      <a:endParaRPr lang="en-US" dirty="0"/>
                    </a:p>
                  </a:txBody>
                  <a:tcPr anchor="b"/>
                </a:tc>
                <a:tc>
                  <a:txBody>
                    <a:bodyPr/>
                    <a:lstStyle/>
                    <a:p>
                      <a:pPr algn="r"/>
                      <a:r>
                        <a:rPr lang="en-US" u="sng" dirty="0" smtClean="0">
                          <a:latin typeface="Times New Roman" panose="02020603050405020304" pitchFamily="18" charset="0"/>
                        </a:rPr>
                        <a:t>LLD Share</a:t>
                      </a:r>
                      <a:r>
                        <a:rPr lang="en-US" dirty="0">
                          <a:latin typeface="Times New Roman" panose="02020603050405020304" pitchFamily="18" charset="0"/>
                        </a:rPr>
                        <a:t> </a:t>
                      </a:r>
                      <a:endParaRPr lang="en-US" dirty="0"/>
                    </a:p>
                  </a:txBody>
                  <a:tcPr anchor="b"/>
                </a:tc>
                <a:tc>
                  <a:txBody>
                    <a:bodyPr/>
                    <a:lstStyle/>
                    <a:p>
                      <a:pPr algn="r"/>
                      <a:r>
                        <a:rPr lang="en-US" u="sng" dirty="0">
                          <a:latin typeface="Times New Roman" panose="02020603050405020304" pitchFamily="18" charset="0"/>
                        </a:rPr>
                        <a:t>Wheat</a:t>
                      </a:r>
                      <a:endParaRPr lang="en-US" dirty="0"/>
                    </a:p>
                  </a:txBody>
                  <a:tcPr anchor="b"/>
                </a:tc>
                <a:tc>
                  <a:txBody>
                    <a:bodyPr/>
                    <a:lstStyle/>
                    <a:p>
                      <a:pPr algn="r"/>
                      <a:r>
                        <a:rPr lang="en-US" u="sng">
                          <a:latin typeface="Times New Roman" panose="02020603050405020304" pitchFamily="18" charset="0"/>
                        </a:rPr>
                        <a:t>Sorghum</a:t>
                      </a:r>
                      <a:endParaRPr lang="en-US"/>
                    </a:p>
                  </a:txBody>
                  <a:tcPr anchor="b"/>
                </a:tc>
                <a:tc>
                  <a:txBody>
                    <a:bodyPr/>
                    <a:lstStyle/>
                    <a:p>
                      <a:pPr algn="r"/>
                      <a:r>
                        <a:rPr lang="en-US" u="sng" dirty="0" smtClean="0">
                          <a:latin typeface="Times New Roman" panose="02020603050405020304" pitchFamily="18" charset="0"/>
                        </a:rPr>
                        <a:t>Corn</a:t>
                      </a:r>
                      <a:endParaRPr lang="en-US" dirty="0"/>
                    </a:p>
                  </a:txBody>
                  <a:tcPr anchor="b"/>
                </a:tc>
                <a:tc>
                  <a:txBody>
                    <a:bodyPr/>
                    <a:lstStyle/>
                    <a:p>
                      <a:pPr algn="r"/>
                      <a:r>
                        <a:rPr lang="en-US" u="sng">
                          <a:latin typeface="Times New Roman" panose="02020603050405020304" pitchFamily="18" charset="0"/>
                        </a:rPr>
                        <a:t>Soybeans</a:t>
                      </a:r>
                      <a:endParaRPr lang="en-US"/>
                    </a:p>
                  </a:txBody>
                  <a:tcPr anchor="b"/>
                </a:tc>
                <a:tc>
                  <a:txBody>
                    <a:bodyPr/>
                    <a:lstStyle/>
                    <a:p>
                      <a:pPr algn="r"/>
                      <a:r>
                        <a:rPr lang="en-US" u="sng">
                          <a:latin typeface="Times New Roman" panose="02020603050405020304" pitchFamily="18" charset="0"/>
                        </a:rPr>
                        <a:t>Sunflowers</a:t>
                      </a:r>
                      <a:endParaRPr lang="en-US"/>
                    </a:p>
                  </a:txBody>
                  <a:tcPr anchor="b"/>
                </a:tc>
                <a:tc>
                  <a:txBody>
                    <a:bodyPr/>
                    <a:lstStyle/>
                    <a:p>
                      <a:pPr algn="r"/>
                      <a:r>
                        <a:rPr lang="en-US" u="sng">
                          <a:latin typeface="Times New Roman" panose="02020603050405020304" pitchFamily="18" charset="0"/>
                        </a:rPr>
                        <a:t>Fallow</a:t>
                      </a:r>
                      <a:endParaRPr lang="en-US"/>
                    </a:p>
                  </a:txBody>
                  <a:tcPr anchor="b"/>
                </a:tc>
                <a:extLst>
                  <a:ext uri="{0D108BD9-81ED-4DB2-BD59-A6C34878D82A}">
                    <a16:rowId xmlns:a16="http://schemas.microsoft.com/office/drawing/2014/main" val="10001"/>
                  </a:ext>
                </a:extLst>
              </a:tr>
              <a:tr h="457200">
                <a:tc>
                  <a:txBody>
                    <a:bodyPr/>
                    <a:lstStyle/>
                    <a:p>
                      <a:pPr algn="l"/>
                      <a:r>
                        <a:rPr lang="en-US">
                          <a:latin typeface="Times New Roman" panose="02020603050405020304" pitchFamily="18" charset="0"/>
                        </a:rPr>
                        <a:t>Fertilizer</a:t>
                      </a:r>
                      <a:endParaRPr lang="en-US"/>
                    </a:p>
                  </a:txBody>
                  <a:tcPr anchor="b"/>
                </a:tc>
                <a:tc>
                  <a:txBody>
                    <a:bodyPr/>
                    <a:lstStyle/>
                    <a:p>
                      <a:pPr algn="r"/>
                      <a:r>
                        <a:rPr lang="en-US" dirty="0">
                          <a:solidFill>
                            <a:srgbClr val="FF0000"/>
                          </a:solidFill>
                          <a:latin typeface="Times New Roman" panose="02020603050405020304" pitchFamily="18" charset="0"/>
                        </a:rPr>
                        <a:t>32.29%</a:t>
                      </a:r>
                      <a:endParaRPr lang="en-US" dirty="0">
                        <a:solidFill>
                          <a:srgbClr val="FF0000"/>
                        </a:solidFill>
                      </a:endParaRPr>
                    </a:p>
                  </a:txBody>
                  <a:tcPr anchor="b"/>
                </a:tc>
                <a:tc>
                  <a:txBody>
                    <a:bodyPr/>
                    <a:lstStyle/>
                    <a:p>
                      <a:pPr algn="r"/>
                      <a:r>
                        <a:rPr lang="en-US" smtClean="0">
                          <a:latin typeface="Times New Roman" panose="02020603050405020304" pitchFamily="18" charset="0"/>
                        </a:rPr>
                        <a:t>$18.86</a:t>
                      </a:r>
                      <a:endParaRPr lang="en-US" dirty="0"/>
                    </a:p>
                  </a:txBody>
                  <a:tcPr anchor="b"/>
                </a:tc>
                <a:tc>
                  <a:txBody>
                    <a:bodyPr/>
                    <a:lstStyle/>
                    <a:p>
                      <a:pPr algn="r"/>
                      <a:r>
                        <a:rPr lang="en-US" smtClean="0">
                          <a:latin typeface="Times New Roman" panose="02020603050405020304" pitchFamily="18" charset="0"/>
                        </a:rPr>
                        <a:t>$23.05</a:t>
                      </a:r>
                      <a:endParaRPr lang="en-US" dirty="0"/>
                    </a:p>
                  </a:txBody>
                  <a:tcPr anchor="b"/>
                </a:tc>
                <a:tc>
                  <a:txBody>
                    <a:bodyPr/>
                    <a:lstStyle/>
                    <a:p>
                      <a:pPr algn="r"/>
                      <a:r>
                        <a:rPr lang="en-US" smtClean="0">
                          <a:solidFill>
                            <a:srgbClr val="FF0000"/>
                          </a:solidFill>
                          <a:latin typeface="Times New Roman" panose="02020603050405020304" pitchFamily="18" charset="0"/>
                        </a:rPr>
                        <a:t>$25.30</a:t>
                      </a:r>
                      <a:endParaRPr lang="en-US" dirty="0">
                        <a:solidFill>
                          <a:srgbClr val="FF0000"/>
                        </a:solidFill>
                      </a:endParaRPr>
                    </a:p>
                  </a:txBody>
                  <a:tcPr anchor="b"/>
                </a:tc>
                <a:tc>
                  <a:txBody>
                    <a:bodyPr/>
                    <a:lstStyle/>
                    <a:p>
                      <a:pPr algn="r"/>
                      <a:r>
                        <a:rPr lang="en-US" smtClean="0">
                          <a:latin typeface="Times New Roman" panose="02020603050405020304" pitchFamily="18" charset="0"/>
                        </a:rPr>
                        <a:t>$9.88</a:t>
                      </a:r>
                      <a:endParaRPr lang="en-US" dirty="0"/>
                    </a:p>
                  </a:txBody>
                  <a:tcPr anchor="b"/>
                </a:tc>
                <a:tc>
                  <a:txBody>
                    <a:bodyPr/>
                    <a:lstStyle/>
                    <a:p>
                      <a:pPr algn="r"/>
                      <a:r>
                        <a:rPr lang="en-US" smtClean="0">
                          <a:latin typeface="Times New Roman" panose="02020603050405020304" pitchFamily="18" charset="0"/>
                        </a:rPr>
                        <a:t>$14.43</a:t>
                      </a:r>
                      <a:endParaRPr lang="en-US" dirty="0"/>
                    </a:p>
                  </a:txBody>
                  <a:tcPr anchor="b"/>
                </a:tc>
                <a:tc>
                  <a:txBody>
                    <a:bodyPr/>
                    <a:lstStyle/>
                    <a:p>
                      <a:pPr algn="r"/>
                      <a:r>
                        <a:rPr lang="en-US" smtClean="0">
                          <a:latin typeface="Times New Roman" panose="02020603050405020304" pitchFamily="18" charset="0"/>
                        </a:rPr>
                        <a:t>$0.00</a:t>
                      </a:r>
                      <a:endParaRPr lang="en-US" dirty="0"/>
                    </a:p>
                  </a:txBody>
                  <a:tcPr anchor="b"/>
                </a:tc>
                <a:extLst>
                  <a:ext uri="{0D108BD9-81ED-4DB2-BD59-A6C34878D82A}">
                    <a16:rowId xmlns:a16="http://schemas.microsoft.com/office/drawing/2014/main" val="10002"/>
                  </a:ext>
                </a:extLst>
              </a:tr>
              <a:tr h="377971">
                <a:tc>
                  <a:txBody>
                    <a:bodyPr/>
                    <a:lstStyle/>
                    <a:p>
                      <a:pPr algn="l"/>
                      <a:r>
                        <a:rPr lang="en-US">
                          <a:latin typeface="Times New Roman" panose="02020603050405020304" pitchFamily="18" charset="0"/>
                        </a:rPr>
                        <a:t>Lime</a:t>
                      </a:r>
                      <a:endParaRPr lang="en-US"/>
                    </a:p>
                  </a:txBody>
                  <a:tcPr anchor="b"/>
                </a:tc>
                <a:tc>
                  <a:txBody>
                    <a:bodyPr/>
                    <a:lstStyle/>
                    <a:p>
                      <a:pPr algn="r"/>
                      <a:r>
                        <a:rPr lang="en-US" dirty="0">
                          <a:latin typeface="Times New Roman" panose="02020603050405020304" pitchFamily="18" charset="0"/>
                        </a:rPr>
                        <a:t>3.14%</a:t>
                      </a:r>
                      <a:endParaRPr lang="en-US" dirty="0"/>
                    </a:p>
                  </a:txBody>
                  <a:tcPr anchor="b"/>
                </a:tc>
                <a:tc>
                  <a:txBody>
                    <a:bodyPr/>
                    <a:lstStyle/>
                    <a:p>
                      <a:pPr algn="r"/>
                      <a:r>
                        <a:rPr lang="en-US" dirty="0">
                          <a:latin typeface="Times New Roman" panose="02020603050405020304" pitchFamily="18" charset="0"/>
                        </a:rPr>
                        <a:t>0.00</a:t>
                      </a:r>
                      <a:endParaRPr lang="en-US" dirty="0"/>
                    </a:p>
                  </a:txBody>
                  <a:tcPr anchor="b"/>
                </a:tc>
                <a:tc>
                  <a:txBody>
                    <a:bodyPr/>
                    <a:lstStyle/>
                    <a:p>
                      <a:pPr algn="r"/>
                      <a:r>
                        <a:rPr lang="en-US">
                          <a:latin typeface="Times New Roman" panose="02020603050405020304" pitchFamily="18" charset="0"/>
                        </a:rPr>
                        <a:t>0.00</a:t>
                      </a:r>
                      <a:endParaRPr lang="en-US"/>
                    </a:p>
                  </a:txBody>
                  <a:tcPr anchor="b"/>
                </a:tc>
                <a:tc>
                  <a:txBody>
                    <a:bodyPr/>
                    <a:lstStyle/>
                    <a:p>
                      <a:pPr algn="r"/>
                      <a:r>
                        <a:rPr lang="en-US">
                          <a:latin typeface="Times New Roman" panose="02020603050405020304" pitchFamily="18" charset="0"/>
                        </a:rPr>
                        <a:t>0.00</a:t>
                      </a:r>
                      <a:endParaRPr lang="en-US"/>
                    </a:p>
                  </a:txBody>
                  <a:tcPr anchor="b"/>
                </a:tc>
                <a:tc>
                  <a:txBody>
                    <a:bodyPr/>
                    <a:lstStyle/>
                    <a:p>
                      <a:pPr algn="r"/>
                      <a:r>
                        <a:rPr lang="en-US">
                          <a:latin typeface="Times New Roman" panose="02020603050405020304" pitchFamily="18" charset="0"/>
                        </a:rPr>
                        <a:t>0.00</a:t>
                      </a:r>
                      <a:endParaRPr lang="en-US"/>
                    </a:p>
                  </a:txBody>
                  <a:tcPr anchor="b"/>
                </a:tc>
                <a:tc>
                  <a:txBody>
                    <a:bodyPr/>
                    <a:lstStyle/>
                    <a:p>
                      <a:pPr algn="r"/>
                      <a:r>
                        <a:rPr lang="en-US">
                          <a:latin typeface="Times New Roman" panose="02020603050405020304" pitchFamily="18" charset="0"/>
                        </a:rPr>
                        <a:t>0.00</a:t>
                      </a:r>
                      <a:endParaRPr lang="en-US"/>
                    </a:p>
                  </a:txBody>
                  <a:tcPr anchor="b"/>
                </a:tc>
                <a:tc>
                  <a:txBody>
                    <a:bodyPr/>
                    <a:lstStyle/>
                    <a:p>
                      <a:pPr algn="r"/>
                      <a:r>
                        <a:rPr lang="en-US">
                          <a:latin typeface="Times New Roman" panose="02020603050405020304" pitchFamily="18" charset="0"/>
                        </a:rPr>
                        <a:t>0.00</a:t>
                      </a:r>
                      <a:endParaRPr lang="en-US"/>
                    </a:p>
                  </a:txBody>
                  <a:tcPr anchor="b"/>
                </a:tc>
                <a:extLst>
                  <a:ext uri="{0D108BD9-81ED-4DB2-BD59-A6C34878D82A}">
                    <a16:rowId xmlns:a16="http://schemas.microsoft.com/office/drawing/2014/main" val="10003"/>
                  </a:ext>
                </a:extLst>
              </a:tr>
              <a:tr h="332180">
                <a:tc>
                  <a:txBody>
                    <a:bodyPr/>
                    <a:lstStyle/>
                    <a:p>
                      <a:pPr algn="l"/>
                      <a:r>
                        <a:rPr lang="en-US" dirty="0" err="1" smtClean="0">
                          <a:latin typeface="Times New Roman" panose="02020603050405020304" pitchFamily="18" charset="0"/>
                        </a:rPr>
                        <a:t>Fert</a:t>
                      </a:r>
                      <a:r>
                        <a:rPr lang="en-US" dirty="0" smtClean="0">
                          <a:latin typeface="Times New Roman" panose="02020603050405020304" pitchFamily="18" charset="0"/>
                        </a:rPr>
                        <a:t>. App.</a:t>
                      </a:r>
                      <a:endParaRPr lang="en-US" dirty="0"/>
                    </a:p>
                  </a:txBody>
                  <a:tcPr anchor="b"/>
                </a:tc>
                <a:tc>
                  <a:txBody>
                    <a:bodyPr/>
                    <a:lstStyle/>
                    <a:p>
                      <a:pPr algn="r"/>
                      <a:r>
                        <a:rPr lang="en-US" dirty="0">
                          <a:latin typeface="Times New Roman" panose="02020603050405020304" pitchFamily="18" charset="0"/>
                        </a:rPr>
                        <a:t>10.21%</a:t>
                      </a:r>
                      <a:endParaRPr lang="en-US" dirty="0"/>
                    </a:p>
                  </a:txBody>
                  <a:tcPr anchor="b"/>
                </a:tc>
                <a:tc>
                  <a:txBody>
                    <a:bodyPr/>
                    <a:lstStyle/>
                    <a:p>
                      <a:pPr algn="r"/>
                      <a:r>
                        <a:rPr lang="en-US" dirty="0">
                          <a:latin typeface="Times New Roman" panose="02020603050405020304" pitchFamily="18" charset="0"/>
                        </a:rPr>
                        <a:t>0.74</a:t>
                      </a:r>
                      <a:endParaRPr lang="en-US" dirty="0"/>
                    </a:p>
                  </a:txBody>
                  <a:tcPr anchor="b"/>
                </a:tc>
                <a:tc>
                  <a:txBody>
                    <a:bodyPr/>
                    <a:lstStyle/>
                    <a:p>
                      <a:pPr algn="r"/>
                      <a:r>
                        <a:rPr lang="en-US">
                          <a:latin typeface="Times New Roman" panose="02020603050405020304" pitchFamily="18" charset="0"/>
                        </a:rPr>
                        <a:t>0.74</a:t>
                      </a:r>
                      <a:endParaRPr lang="en-US"/>
                    </a:p>
                  </a:txBody>
                  <a:tcPr anchor="b"/>
                </a:tc>
                <a:tc>
                  <a:txBody>
                    <a:bodyPr/>
                    <a:lstStyle/>
                    <a:p>
                      <a:pPr algn="r"/>
                      <a:r>
                        <a:rPr lang="en-US">
                          <a:latin typeface="Times New Roman" panose="02020603050405020304" pitchFamily="18" charset="0"/>
                        </a:rPr>
                        <a:t>0.74</a:t>
                      </a:r>
                      <a:endParaRPr lang="en-US"/>
                    </a:p>
                  </a:txBody>
                  <a:tcPr anchor="b"/>
                </a:tc>
                <a:tc>
                  <a:txBody>
                    <a:bodyPr/>
                    <a:lstStyle/>
                    <a:p>
                      <a:pPr algn="r"/>
                      <a:r>
                        <a:rPr lang="en-US">
                          <a:latin typeface="Times New Roman" panose="02020603050405020304" pitchFamily="18" charset="0"/>
                        </a:rPr>
                        <a:t>0.74</a:t>
                      </a:r>
                      <a:endParaRPr lang="en-US"/>
                    </a:p>
                  </a:txBody>
                  <a:tcPr anchor="b"/>
                </a:tc>
                <a:tc>
                  <a:txBody>
                    <a:bodyPr/>
                    <a:lstStyle/>
                    <a:p>
                      <a:pPr algn="r"/>
                      <a:r>
                        <a:rPr lang="en-US">
                          <a:latin typeface="Times New Roman" panose="02020603050405020304" pitchFamily="18" charset="0"/>
                        </a:rPr>
                        <a:t>0.74</a:t>
                      </a:r>
                      <a:endParaRPr lang="en-US"/>
                    </a:p>
                  </a:txBody>
                  <a:tcPr anchor="b"/>
                </a:tc>
                <a:tc>
                  <a:txBody>
                    <a:bodyPr/>
                    <a:lstStyle/>
                    <a:p>
                      <a:pPr algn="r"/>
                      <a:r>
                        <a:rPr lang="en-US">
                          <a:latin typeface="Times New Roman" panose="02020603050405020304" pitchFamily="18" charset="0"/>
                        </a:rPr>
                        <a:t>0.00</a:t>
                      </a:r>
                      <a:endParaRPr lang="en-US"/>
                    </a:p>
                  </a:txBody>
                  <a:tcPr anchor="b"/>
                </a:tc>
                <a:extLst>
                  <a:ext uri="{0D108BD9-81ED-4DB2-BD59-A6C34878D82A}">
                    <a16:rowId xmlns:a16="http://schemas.microsoft.com/office/drawing/2014/main" val="10004"/>
                  </a:ext>
                </a:extLst>
              </a:tr>
              <a:tr h="368985">
                <a:tc>
                  <a:txBody>
                    <a:bodyPr/>
                    <a:lstStyle/>
                    <a:p>
                      <a:pPr algn="l"/>
                      <a:r>
                        <a:rPr lang="en-US">
                          <a:latin typeface="Times New Roman" panose="02020603050405020304" pitchFamily="18" charset="0"/>
                        </a:rPr>
                        <a:t>Herbicide</a:t>
                      </a:r>
                      <a:endParaRPr lang="en-US"/>
                    </a:p>
                  </a:txBody>
                  <a:tcPr anchor="b"/>
                </a:tc>
                <a:tc>
                  <a:txBody>
                    <a:bodyPr/>
                    <a:lstStyle/>
                    <a:p>
                      <a:pPr algn="r"/>
                      <a:r>
                        <a:rPr lang="en-US" dirty="0">
                          <a:latin typeface="Times New Roman" panose="02020603050405020304" pitchFamily="18" charset="0"/>
                        </a:rPr>
                        <a:t>21.21%</a:t>
                      </a:r>
                      <a:endParaRPr lang="en-US" dirty="0"/>
                    </a:p>
                  </a:txBody>
                  <a:tcPr anchor="b"/>
                </a:tc>
                <a:tc>
                  <a:txBody>
                    <a:bodyPr/>
                    <a:lstStyle/>
                    <a:p>
                      <a:pPr algn="r"/>
                      <a:r>
                        <a:rPr lang="en-US" dirty="0">
                          <a:latin typeface="Times New Roman" panose="02020603050405020304" pitchFamily="18" charset="0"/>
                        </a:rPr>
                        <a:t>3.92</a:t>
                      </a:r>
                      <a:endParaRPr lang="en-US" dirty="0"/>
                    </a:p>
                  </a:txBody>
                  <a:tcPr anchor="b"/>
                </a:tc>
                <a:tc>
                  <a:txBody>
                    <a:bodyPr/>
                    <a:lstStyle/>
                    <a:p>
                      <a:pPr algn="r"/>
                      <a:r>
                        <a:rPr lang="en-US">
                          <a:latin typeface="Times New Roman" panose="02020603050405020304" pitchFamily="18" charset="0"/>
                        </a:rPr>
                        <a:t>8.40</a:t>
                      </a:r>
                      <a:endParaRPr lang="en-US"/>
                    </a:p>
                  </a:txBody>
                  <a:tcPr anchor="b"/>
                </a:tc>
                <a:tc>
                  <a:txBody>
                    <a:bodyPr/>
                    <a:lstStyle/>
                    <a:p>
                      <a:pPr algn="r"/>
                      <a:r>
                        <a:rPr lang="en-US">
                          <a:latin typeface="Times New Roman" panose="02020603050405020304" pitchFamily="18" charset="0"/>
                        </a:rPr>
                        <a:t>8.07</a:t>
                      </a:r>
                      <a:endParaRPr lang="en-US"/>
                    </a:p>
                  </a:txBody>
                  <a:tcPr anchor="b"/>
                </a:tc>
                <a:tc>
                  <a:txBody>
                    <a:bodyPr/>
                    <a:lstStyle/>
                    <a:p>
                      <a:pPr algn="r"/>
                      <a:r>
                        <a:rPr lang="en-US">
                          <a:latin typeface="Times New Roman" panose="02020603050405020304" pitchFamily="18" charset="0"/>
                        </a:rPr>
                        <a:t>5.83</a:t>
                      </a:r>
                      <a:endParaRPr lang="en-US"/>
                    </a:p>
                  </a:txBody>
                  <a:tcPr anchor="b"/>
                </a:tc>
                <a:tc>
                  <a:txBody>
                    <a:bodyPr/>
                    <a:lstStyle/>
                    <a:p>
                      <a:pPr algn="r"/>
                      <a:r>
                        <a:rPr lang="en-US">
                          <a:latin typeface="Times New Roman" panose="02020603050405020304" pitchFamily="18" charset="0"/>
                        </a:rPr>
                        <a:t>6.36</a:t>
                      </a:r>
                      <a:endParaRPr lang="en-US"/>
                    </a:p>
                  </a:txBody>
                  <a:tcPr anchor="b"/>
                </a:tc>
                <a:tc>
                  <a:txBody>
                    <a:bodyPr/>
                    <a:lstStyle/>
                    <a:p>
                      <a:pPr algn="r"/>
                      <a:r>
                        <a:rPr lang="en-US">
                          <a:latin typeface="Times New Roman" panose="02020603050405020304" pitchFamily="18" charset="0"/>
                        </a:rPr>
                        <a:t>5.57</a:t>
                      </a:r>
                      <a:endParaRPr lang="en-US"/>
                    </a:p>
                  </a:txBody>
                  <a:tcPr anchor="b"/>
                </a:tc>
                <a:extLst>
                  <a:ext uri="{0D108BD9-81ED-4DB2-BD59-A6C34878D82A}">
                    <a16:rowId xmlns:a16="http://schemas.microsoft.com/office/drawing/2014/main" val="10005"/>
                  </a:ext>
                </a:extLst>
              </a:tr>
              <a:tr h="405790">
                <a:tc>
                  <a:txBody>
                    <a:bodyPr/>
                    <a:lstStyle/>
                    <a:p>
                      <a:pPr algn="l"/>
                      <a:r>
                        <a:rPr lang="en-US" dirty="0" smtClean="0">
                          <a:latin typeface="Times New Roman" panose="02020603050405020304" pitchFamily="18" charset="0"/>
                        </a:rPr>
                        <a:t>Herb. App.</a:t>
                      </a:r>
                      <a:endParaRPr lang="en-US" dirty="0"/>
                    </a:p>
                  </a:txBody>
                  <a:tcPr anchor="b"/>
                </a:tc>
                <a:tc>
                  <a:txBody>
                    <a:bodyPr/>
                    <a:lstStyle/>
                    <a:p>
                      <a:pPr algn="r"/>
                      <a:r>
                        <a:rPr lang="en-US" dirty="0">
                          <a:latin typeface="Times New Roman" panose="02020603050405020304" pitchFamily="18" charset="0"/>
                        </a:rPr>
                        <a:t>8.64%</a:t>
                      </a:r>
                      <a:endParaRPr lang="en-US" dirty="0"/>
                    </a:p>
                  </a:txBody>
                  <a:tcPr anchor="b"/>
                </a:tc>
                <a:tc>
                  <a:txBody>
                    <a:bodyPr/>
                    <a:lstStyle/>
                    <a:p>
                      <a:pPr algn="r"/>
                      <a:r>
                        <a:rPr lang="en-US" dirty="0">
                          <a:latin typeface="Times New Roman" panose="02020603050405020304" pitchFamily="18" charset="0"/>
                        </a:rPr>
                        <a:t>0.47</a:t>
                      </a:r>
                      <a:endParaRPr lang="en-US" dirty="0"/>
                    </a:p>
                  </a:txBody>
                  <a:tcPr anchor="b"/>
                </a:tc>
                <a:tc>
                  <a:txBody>
                    <a:bodyPr/>
                    <a:lstStyle/>
                    <a:p>
                      <a:pPr algn="r"/>
                      <a:r>
                        <a:rPr lang="en-US">
                          <a:latin typeface="Times New Roman" panose="02020603050405020304" pitchFamily="18" charset="0"/>
                        </a:rPr>
                        <a:t>0.47</a:t>
                      </a:r>
                      <a:endParaRPr lang="en-US"/>
                    </a:p>
                  </a:txBody>
                  <a:tcPr anchor="b"/>
                </a:tc>
                <a:tc>
                  <a:txBody>
                    <a:bodyPr/>
                    <a:lstStyle/>
                    <a:p>
                      <a:pPr algn="r"/>
                      <a:r>
                        <a:rPr lang="en-US">
                          <a:latin typeface="Times New Roman" panose="02020603050405020304" pitchFamily="18" charset="0"/>
                        </a:rPr>
                        <a:t>0.47</a:t>
                      </a:r>
                      <a:endParaRPr lang="en-US"/>
                    </a:p>
                  </a:txBody>
                  <a:tcPr anchor="b"/>
                </a:tc>
                <a:tc>
                  <a:txBody>
                    <a:bodyPr/>
                    <a:lstStyle/>
                    <a:p>
                      <a:pPr algn="r"/>
                      <a:r>
                        <a:rPr lang="en-US">
                          <a:latin typeface="Times New Roman" panose="02020603050405020304" pitchFamily="18" charset="0"/>
                        </a:rPr>
                        <a:t>0.47</a:t>
                      </a:r>
                      <a:endParaRPr lang="en-US"/>
                    </a:p>
                  </a:txBody>
                  <a:tcPr anchor="b"/>
                </a:tc>
                <a:tc>
                  <a:txBody>
                    <a:bodyPr/>
                    <a:lstStyle/>
                    <a:p>
                      <a:pPr algn="r"/>
                      <a:r>
                        <a:rPr lang="en-US">
                          <a:latin typeface="Times New Roman" panose="02020603050405020304" pitchFamily="18" charset="0"/>
                        </a:rPr>
                        <a:t>0.47</a:t>
                      </a:r>
                      <a:endParaRPr lang="en-US"/>
                    </a:p>
                  </a:txBody>
                  <a:tcPr anchor="b"/>
                </a:tc>
                <a:tc>
                  <a:txBody>
                    <a:bodyPr/>
                    <a:lstStyle/>
                    <a:p>
                      <a:pPr algn="r"/>
                      <a:r>
                        <a:rPr lang="en-US">
                          <a:latin typeface="Times New Roman" panose="02020603050405020304" pitchFamily="18" charset="0"/>
                        </a:rPr>
                        <a:t>0.47</a:t>
                      </a:r>
                      <a:endParaRPr lang="en-US"/>
                    </a:p>
                  </a:txBody>
                  <a:tcPr anchor="b"/>
                </a:tc>
                <a:extLst>
                  <a:ext uri="{0D108BD9-81ED-4DB2-BD59-A6C34878D82A}">
                    <a16:rowId xmlns:a16="http://schemas.microsoft.com/office/drawing/2014/main" val="10006"/>
                  </a:ext>
                </a:extLst>
              </a:tr>
              <a:tr h="366395">
                <a:tc>
                  <a:txBody>
                    <a:bodyPr/>
                    <a:lstStyle/>
                    <a:p>
                      <a:pPr algn="l"/>
                      <a:r>
                        <a:rPr lang="en-US" dirty="0">
                          <a:latin typeface="Times New Roman" panose="02020603050405020304" pitchFamily="18" charset="0"/>
                        </a:rPr>
                        <a:t>Insecticide</a:t>
                      </a:r>
                      <a:endParaRPr lang="en-US" dirty="0"/>
                    </a:p>
                  </a:txBody>
                  <a:tcPr anchor="b"/>
                </a:tc>
                <a:tc>
                  <a:txBody>
                    <a:bodyPr/>
                    <a:lstStyle/>
                    <a:p>
                      <a:pPr algn="r"/>
                      <a:r>
                        <a:rPr lang="en-US" dirty="0">
                          <a:latin typeface="Times New Roman" panose="02020603050405020304" pitchFamily="18" charset="0"/>
                        </a:rPr>
                        <a:t>11.00%</a:t>
                      </a:r>
                      <a:endParaRPr lang="en-US" dirty="0"/>
                    </a:p>
                  </a:txBody>
                  <a:tcPr anchor="b"/>
                </a:tc>
                <a:tc>
                  <a:txBody>
                    <a:bodyPr/>
                    <a:lstStyle/>
                    <a:p>
                      <a:pPr algn="r"/>
                      <a:r>
                        <a:rPr lang="en-US">
                          <a:latin typeface="Times New Roman" panose="02020603050405020304" pitchFamily="18" charset="0"/>
                        </a:rPr>
                        <a:t>0.84</a:t>
                      </a:r>
                      <a:endParaRPr lang="en-US"/>
                    </a:p>
                  </a:txBody>
                  <a:tcPr anchor="b"/>
                </a:tc>
                <a:tc>
                  <a:txBody>
                    <a:bodyPr/>
                    <a:lstStyle/>
                    <a:p>
                      <a:pPr algn="r"/>
                      <a:r>
                        <a:rPr lang="en-US">
                          <a:latin typeface="Times New Roman" panose="02020603050405020304" pitchFamily="18" charset="0"/>
                        </a:rPr>
                        <a:t>0.94</a:t>
                      </a:r>
                      <a:endParaRPr lang="en-US"/>
                    </a:p>
                  </a:txBody>
                  <a:tcPr anchor="b"/>
                </a:tc>
                <a:tc>
                  <a:txBody>
                    <a:bodyPr/>
                    <a:lstStyle/>
                    <a:p>
                      <a:pPr algn="r"/>
                      <a:r>
                        <a:rPr lang="en-US">
                          <a:latin typeface="Times New Roman" panose="02020603050405020304" pitchFamily="18" charset="0"/>
                        </a:rPr>
                        <a:t>1.68</a:t>
                      </a:r>
                      <a:endParaRPr lang="en-US"/>
                    </a:p>
                  </a:txBody>
                  <a:tcPr anchor="b"/>
                </a:tc>
                <a:tc>
                  <a:txBody>
                    <a:bodyPr/>
                    <a:lstStyle/>
                    <a:p>
                      <a:pPr algn="r"/>
                      <a:r>
                        <a:rPr lang="en-US">
                          <a:latin typeface="Times New Roman" panose="02020603050405020304" pitchFamily="18" charset="0"/>
                        </a:rPr>
                        <a:t>1.43</a:t>
                      </a:r>
                      <a:endParaRPr lang="en-US"/>
                    </a:p>
                  </a:txBody>
                  <a:tcPr anchor="b"/>
                </a:tc>
                <a:tc>
                  <a:txBody>
                    <a:bodyPr/>
                    <a:lstStyle/>
                    <a:p>
                      <a:pPr algn="r"/>
                      <a:r>
                        <a:rPr lang="en-US">
                          <a:latin typeface="Times New Roman" panose="02020603050405020304" pitchFamily="18" charset="0"/>
                        </a:rPr>
                        <a:t>1.64</a:t>
                      </a:r>
                      <a:endParaRPr lang="en-US"/>
                    </a:p>
                  </a:txBody>
                  <a:tcPr anchor="b"/>
                </a:tc>
                <a:tc>
                  <a:txBody>
                    <a:bodyPr/>
                    <a:lstStyle/>
                    <a:p>
                      <a:pPr algn="r"/>
                      <a:r>
                        <a:rPr lang="en-US">
                          <a:latin typeface="Times New Roman" panose="02020603050405020304" pitchFamily="18" charset="0"/>
                        </a:rPr>
                        <a:t>0.00</a:t>
                      </a:r>
                      <a:endParaRPr lang="en-US"/>
                    </a:p>
                  </a:txBody>
                  <a:tcPr anchor="b"/>
                </a:tc>
                <a:extLst>
                  <a:ext uri="{0D108BD9-81ED-4DB2-BD59-A6C34878D82A}">
                    <a16:rowId xmlns:a16="http://schemas.microsoft.com/office/drawing/2014/main" val="10007"/>
                  </a:ext>
                </a:extLst>
              </a:tr>
              <a:tr h="250800">
                <a:tc>
                  <a:txBody>
                    <a:bodyPr/>
                    <a:lstStyle/>
                    <a:p>
                      <a:pPr algn="l"/>
                      <a:r>
                        <a:rPr lang="en-US" dirty="0" smtClean="0">
                          <a:latin typeface="Times New Roman" panose="02020603050405020304" pitchFamily="18" charset="0"/>
                        </a:rPr>
                        <a:t>Insect App.</a:t>
                      </a:r>
                      <a:endParaRPr lang="en-US" dirty="0"/>
                    </a:p>
                  </a:txBody>
                  <a:tcPr anchor="b"/>
                </a:tc>
                <a:tc>
                  <a:txBody>
                    <a:bodyPr/>
                    <a:lstStyle/>
                    <a:p>
                      <a:pPr algn="r"/>
                      <a:r>
                        <a:rPr lang="en-US" dirty="0">
                          <a:latin typeface="Times New Roman" panose="02020603050405020304" pitchFamily="18" charset="0"/>
                        </a:rPr>
                        <a:t>3.93%</a:t>
                      </a:r>
                      <a:endParaRPr lang="en-US" dirty="0"/>
                    </a:p>
                  </a:txBody>
                  <a:tcPr anchor="b"/>
                </a:tc>
                <a:tc>
                  <a:txBody>
                    <a:bodyPr/>
                    <a:lstStyle/>
                    <a:p>
                      <a:pPr algn="r"/>
                      <a:r>
                        <a:rPr lang="en-US">
                          <a:latin typeface="Times New Roman" panose="02020603050405020304" pitchFamily="18" charset="0"/>
                        </a:rPr>
                        <a:t>0.22</a:t>
                      </a:r>
                      <a:endParaRPr lang="en-US"/>
                    </a:p>
                  </a:txBody>
                  <a:tcPr anchor="b"/>
                </a:tc>
                <a:tc>
                  <a:txBody>
                    <a:bodyPr/>
                    <a:lstStyle/>
                    <a:p>
                      <a:pPr algn="r"/>
                      <a:r>
                        <a:rPr lang="en-US">
                          <a:latin typeface="Times New Roman" panose="02020603050405020304" pitchFamily="18" charset="0"/>
                        </a:rPr>
                        <a:t>0.22</a:t>
                      </a:r>
                      <a:endParaRPr lang="en-US"/>
                    </a:p>
                  </a:txBody>
                  <a:tcPr anchor="b"/>
                </a:tc>
                <a:tc>
                  <a:txBody>
                    <a:bodyPr/>
                    <a:lstStyle/>
                    <a:p>
                      <a:pPr algn="r"/>
                      <a:r>
                        <a:rPr lang="en-US">
                          <a:latin typeface="Times New Roman" panose="02020603050405020304" pitchFamily="18" charset="0"/>
                        </a:rPr>
                        <a:t>0.22</a:t>
                      </a:r>
                      <a:endParaRPr lang="en-US"/>
                    </a:p>
                  </a:txBody>
                  <a:tcPr anchor="b"/>
                </a:tc>
                <a:tc>
                  <a:txBody>
                    <a:bodyPr/>
                    <a:lstStyle/>
                    <a:p>
                      <a:pPr algn="r"/>
                      <a:r>
                        <a:rPr lang="en-US">
                          <a:latin typeface="Times New Roman" panose="02020603050405020304" pitchFamily="18" charset="0"/>
                        </a:rPr>
                        <a:t>0.22</a:t>
                      </a:r>
                      <a:endParaRPr lang="en-US"/>
                    </a:p>
                  </a:txBody>
                  <a:tcPr anchor="b"/>
                </a:tc>
                <a:tc>
                  <a:txBody>
                    <a:bodyPr/>
                    <a:lstStyle/>
                    <a:p>
                      <a:pPr algn="r"/>
                      <a:r>
                        <a:rPr lang="en-US">
                          <a:latin typeface="Times New Roman" panose="02020603050405020304" pitchFamily="18" charset="0"/>
                        </a:rPr>
                        <a:t>0.22</a:t>
                      </a:r>
                      <a:endParaRPr lang="en-US"/>
                    </a:p>
                  </a:txBody>
                  <a:tcPr anchor="b"/>
                </a:tc>
                <a:tc>
                  <a:txBody>
                    <a:bodyPr/>
                    <a:lstStyle/>
                    <a:p>
                      <a:pPr algn="r"/>
                      <a:r>
                        <a:rPr lang="en-US">
                          <a:latin typeface="Times New Roman" panose="02020603050405020304" pitchFamily="18" charset="0"/>
                        </a:rPr>
                        <a:t>0.00</a:t>
                      </a:r>
                      <a:endParaRPr lang="en-US"/>
                    </a:p>
                  </a:txBody>
                  <a:tcPr anchor="b"/>
                </a:tc>
                <a:extLst>
                  <a:ext uri="{0D108BD9-81ED-4DB2-BD59-A6C34878D82A}">
                    <a16:rowId xmlns:a16="http://schemas.microsoft.com/office/drawing/2014/main" val="10008"/>
                  </a:ext>
                </a:extLst>
              </a:tr>
              <a:tr h="377971">
                <a:tc>
                  <a:txBody>
                    <a:bodyPr/>
                    <a:lstStyle/>
                    <a:p>
                      <a:pPr algn="l"/>
                      <a:r>
                        <a:rPr lang="en-US">
                          <a:latin typeface="Times New Roman" panose="02020603050405020304" pitchFamily="18" charset="0"/>
                        </a:rPr>
                        <a:t>Seed</a:t>
                      </a:r>
                      <a:endParaRPr lang="en-US"/>
                    </a:p>
                  </a:txBody>
                  <a:tcPr anchor="b"/>
                </a:tc>
                <a:tc>
                  <a:txBody>
                    <a:bodyPr/>
                    <a:lstStyle/>
                    <a:p>
                      <a:pPr algn="r"/>
                      <a:r>
                        <a:rPr lang="en-US" dirty="0">
                          <a:latin typeface="Times New Roman" panose="02020603050405020304" pitchFamily="18" charset="0"/>
                        </a:rPr>
                        <a:t>0.79%</a:t>
                      </a:r>
                      <a:endParaRPr lang="en-US" dirty="0"/>
                    </a:p>
                  </a:txBody>
                  <a:tcPr anchor="b"/>
                </a:tc>
                <a:tc>
                  <a:txBody>
                    <a:bodyPr/>
                    <a:lstStyle/>
                    <a:p>
                      <a:pPr algn="r"/>
                      <a:r>
                        <a:rPr lang="en-US">
                          <a:latin typeface="Times New Roman" panose="02020603050405020304" pitchFamily="18" charset="0"/>
                        </a:rPr>
                        <a:t>0.12</a:t>
                      </a:r>
                      <a:endParaRPr lang="en-US"/>
                    </a:p>
                  </a:txBody>
                  <a:tcPr anchor="b"/>
                </a:tc>
                <a:tc>
                  <a:txBody>
                    <a:bodyPr/>
                    <a:lstStyle/>
                    <a:p>
                      <a:pPr algn="r"/>
                      <a:r>
                        <a:rPr lang="en-US">
                          <a:latin typeface="Times New Roman" panose="02020603050405020304" pitchFamily="18" charset="0"/>
                        </a:rPr>
                        <a:t>0.11</a:t>
                      </a:r>
                      <a:endParaRPr lang="en-US"/>
                    </a:p>
                  </a:txBody>
                  <a:tcPr anchor="b"/>
                </a:tc>
                <a:tc>
                  <a:txBody>
                    <a:bodyPr/>
                    <a:lstStyle/>
                    <a:p>
                      <a:pPr algn="r"/>
                      <a:r>
                        <a:rPr lang="en-US">
                          <a:latin typeface="Times New Roman" panose="02020603050405020304" pitchFamily="18" charset="0"/>
                        </a:rPr>
                        <a:t>0.43</a:t>
                      </a:r>
                      <a:endParaRPr lang="en-US"/>
                    </a:p>
                  </a:txBody>
                  <a:tcPr anchor="b"/>
                </a:tc>
                <a:tc>
                  <a:txBody>
                    <a:bodyPr/>
                    <a:lstStyle/>
                    <a:p>
                      <a:pPr algn="r"/>
                      <a:r>
                        <a:rPr lang="en-US">
                          <a:latin typeface="Times New Roman" panose="02020603050405020304" pitchFamily="18" charset="0"/>
                        </a:rPr>
                        <a:t>0.42</a:t>
                      </a:r>
                      <a:endParaRPr lang="en-US"/>
                    </a:p>
                  </a:txBody>
                  <a:tcPr anchor="b"/>
                </a:tc>
                <a:tc>
                  <a:txBody>
                    <a:bodyPr/>
                    <a:lstStyle/>
                    <a:p>
                      <a:pPr algn="r"/>
                      <a:r>
                        <a:rPr lang="en-US">
                          <a:latin typeface="Times New Roman" panose="02020603050405020304" pitchFamily="18" charset="0"/>
                        </a:rPr>
                        <a:t>0.25</a:t>
                      </a:r>
                      <a:endParaRPr lang="en-US"/>
                    </a:p>
                  </a:txBody>
                  <a:tcPr anchor="b"/>
                </a:tc>
                <a:tc>
                  <a:txBody>
                    <a:bodyPr/>
                    <a:lstStyle/>
                    <a:p>
                      <a:pPr algn="r"/>
                      <a:r>
                        <a:rPr lang="en-US">
                          <a:latin typeface="Times New Roman" panose="02020603050405020304" pitchFamily="18" charset="0"/>
                        </a:rPr>
                        <a:t>0.00</a:t>
                      </a:r>
                      <a:endParaRPr lang="en-US"/>
                    </a:p>
                  </a:txBody>
                  <a:tcPr anchor="b"/>
                </a:tc>
                <a:extLst>
                  <a:ext uri="{0D108BD9-81ED-4DB2-BD59-A6C34878D82A}">
                    <a16:rowId xmlns:a16="http://schemas.microsoft.com/office/drawing/2014/main" val="10009"/>
                  </a:ext>
                </a:extLst>
              </a:tr>
              <a:tr h="278180">
                <a:tc>
                  <a:txBody>
                    <a:bodyPr/>
                    <a:lstStyle/>
                    <a:p>
                      <a:pPr algn="l"/>
                      <a:r>
                        <a:rPr lang="en-US">
                          <a:latin typeface="Times New Roman" panose="02020603050405020304" pitchFamily="18" charset="0"/>
                        </a:rPr>
                        <a:t>Harvesting</a:t>
                      </a:r>
                      <a:endParaRPr lang="en-US"/>
                    </a:p>
                  </a:txBody>
                  <a:tcPr anchor="b"/>
                </a:tc>
                <a:tc>
                  <a:txBody>
                    <a:bodyPr/>
                    <a:lstStyle/>
                    <a:p>
                      <a:pPr algn="r"/>
                      <a:r>
                        <a:rPr lang="en-US" dirty="0">
                          <a:latin typeface="Times New Roman" panose="02020603050405020304" pitchFamily="18" charset="0"/>
                        </a:rPr>
                        <a:t>0.79%</a:t>
                      </a:r>
                      <a:endParaRPr lang="en-US" dirty="0"/>
                    </a:p>
                  </a:txBody>
                  <a:tcPr anchor="b"/>
                </a:tc>
                <a:tc>
                  <a:txBody>
                    <a:bodyPr/>
                    <a:lstStyle/>
                    <a:p>
                      <a:pPr algn="r"/>
                      <a:r>
                        <a:rPr lang="en-US">
                          <a:latin typeface="Times New Roman" panose="02020603050405020304" pitchFamily="18" charset="0"/>
                        </a:rPr>
                        <a:t>0.19</a:t>
                      </a:r>
                      <a:endParaRPr lang="en-US"/>
                    </a:p>
                  </a:txBody>
                  <a:tcPr anchor="b"/>
                </a:tc>
                <a:tc>
                  <a:txBody>
                    <a:bodyPr/>
                    <a:lstStyle/>
                    <a:p>
                      <a:pPr algn="r"/>
                      <a:r>
                        <a:rPr lang="en-US">
                          <a:latin typeface="Times New Roman" panose="02020603050405020304" pitchFamily="18" charset="0"/>
                        </a:rPr>
                        <a:t>0.23</a:t>
                      </a:r>
                      <a:endParaRPr lang="en-US"/>
                    </a:p>
                  </a:txBody>
                  <a:tcPr anchor="b"/>
                </a:tc>
                <a:tc>
                  <a:txBody>
                    <a:bodyPr/>
                    <a:lstStyle/>
                    <a:p>
                      <a:pPr algn="r"/>
                      <a:r>
                        <a:rPr lang="en-US">
                          <a:latin typeface="Times New Roman" panose="02020603050405020304" pitchFamily="18" charset="0"/>
                        </a:rPr>
                        <a:t>0.23</a:t>
                      </a:r>
                      <a:endParaRPr lang="en-US"/>
                    </a:p>
                  </a:txBody>
                  <a:tcPr anchor="b"/>
                </a:tc>
                <a:tc>
                  <a:txBody>
                    <a:bodyPr/>
                    <a:lstStyle/>
                    <a:p>
                      <a:pPr algn="r"/>
                      <a:r>
                        <a:rPr lang="en-US">
                          <a:latin typeface="Times New Roman" panose="02020603050405020304" pitchFamily="18" charset="0"/>
                        </a:rPr>
                        <a:t>0.22</a:t>
                      </a:r>
                      <a:endParaRPr lang="en-US"/>
                    </a:p>
                  </a:txBody>
                  <a:tcPr anchor="b"/>
                </a:tc>
                <a:tc>
                  <a:txBody>
                    <a:bodyPr/>
                    <a:lstStyle/>
                    <a:p>
                      <a:pPr algn="r"/>
                      <a:r>
                        <a:rPr lang="en-US">
                          <a:latin typeface="Times New Roman" panose="02020603050405020304" pitchFamily="18" charset="0"/>
                        </a:rPr>
                        <a:t>0.21</a:t>
                      </a:r>
                      <a:endParaRPr lang="en-US"/>
                    </a:p>
                  </a:txBody>
                  <a:tcPr anchor="b"/>
                </a:tc>
                <a:tc>
                  <a:txBody>
                    <a:bodyPr/>
                    <a:lstStyle/>
                    <a:p>
                      <a:pPr algn="r"/>
                      <a:r>
                        <a:rPr lang="en-US">
                          <a:latin typeface="Times New Roman" panose="02020603050405020304" pitchFamily="18" charset="0"/>
                        </a:rPr>
                        <a:t>0.00</a:t>
                      </a:r>
                      <a:endParaRPr lang="en-US"/>
                    </a:p>
                  </a:txBody>
                  <a:tcPr anchor="b"/>
                </a:tc>
                <a:extLst>
                  <a:ext uri="{0D108BD9-81ED-4DB2-BD59-A6C34878D82A}">
                    <a16:rowId xmlns:a16="http://schemas.microsoft.com/office/drawing/2014/main" val="10010"/>
                  </a:ext>
                </a:extLst>
              </a:tr>
              <a:tr h="661449">
                <a:tc>
                  <a:txBody>
                    <a:bodyPr/>
                    <a:lstStyle/>
                    <a:p>
                      <a:pPr algn="l"/>
                      <a:r>
                        <a:rPr lang="en-US">
                          <a:latin typeface="Times New Roman" panose="02020603050405020304" pitchFamily="18" charset="0"/>
                        </a:rPr>
                        <a:t>Grain Hauling</a:t>
                      </a:r>
                      <a:endParaRPr lang="en-US"/>
                    </a:p>
                  </a:txBody>
                  <a:tcPr anchor="b"/>
                </a:tc>
                <a:tc>
                  <a:txBody>
                    <a:bodyPr/>
                    <a:lstStyle/>
                    <a:p>
                      <a:pPr algn="r"/>
                      <a:r>
                        <a:rPr lang="en-US" dirty="0">
                          <a:latin typeface="Times New Roman" panose="02020603050405020304" pitchFamily="18" charset="0"/>
                        </a:rPr>
                        <a:t>0.00%</a:t>
                      </a:r>
                      <a:endParaRPr lang="en-US" dirty="0"/>
                    </a:p>
                  </a:txBody>
                  <a:tcPr anchor="b"/>
                </a:tc>
                <a:tc>
                  <a:txBody>
                    <a:bodyPr/>
                    <a:lstStyle/>
                    <a:p>
                      <a:pPr algn="r"/>
                      <a:r>
                        <a:rPr lang="en-US">
                          <a:latin typeface="Times New Roman" panose="02020603050405020304" pitchFamily="18" charset="0"/>
                        </a:rPr>
                        <a:t>0.00</a:t>
                      </a:r>
                      <a:endParaRPr lang="en-US"/>
                    </a:p>
                  </a:txBody>
                  <a:tcPr anchor="b"/>
                </a:tc>
                <a:tc>
                  <a:txBody>
                    <a:bodyPr/>
                    <a:lstStyle/>
                    <a:p>
                      <a:pPr algn="r"/>
                      <a:r>
                        <a:rPr lang="en-US">
                          <a:latin typeface="Times New Roman" panose="02020603050405020304" pitchFamily="18" charset="0"/>
                        </a:rPr>
                        <a:t>0.00</a:t>
                      </a:r>
                      <a:endParaRPr lang="en-US"/>
                    </a:p>
                  </a:txBody>
                  <a:tcPr anchor="b"/>
                </a:tc>
                <a:tc>
                  <a:txBody>
                    <a:bodyPr/>
                    <a:lstStyle/>
                    <a:p>
                      <a:pPr algn="r"/>
                      <a:r>
                        <a:rPr lang="en-US">
                          <a:latin typeface="Times New Roman" panose="02020603050405020304" pitchFamily="18" charset="0"/>
                        </a:rPr>
                        <a:t>0.00</a:t>
                      </a:r>
                      <a:endParaRPr lang="en-US"/>
                    </a:p>
                  </a:txBody>
                  <a:tcPr anchor="b"/>
                </a:tc>
                <a:tc>
                  <a:txBody>
                    <a:bodyPr/>
                    <a:lstStyle/>
                    <a:p>
                      <a:pPr algn="r"/>
                      <a:r>
                        <a:rPr lang="en-US">
                          <a:latin typeface="Times New Roman" panose="02020603050405020304" pitchFamily="18" charset="0"/>
                        </a:rPr>
                        <a:t>0.00</a:t>
                      </a:r>
                      <a:endParaRPr lang="en-US"/>
                    </a:p>
                  </a:txBody>
                  <a:tcPr anchor="b"/>
                </a:tc>
                <a:tc>
                  <a:txBody>
                    <a:bodyPr/>
                    <a:lstStyle/>
                    <a:p>
                      <a:pPr algn="r"/>
                      <a:r>
                        <a:rPr lang="en-US">
                          <a:latin typeface="Times New Roman" panose="02020603050405020304" pitchFamily="18" charset="0"/>
                        </a:rPr>
                        <a:t>0.00</a:t>
                      </a:r>
                      <a:endParaRPr lang="en-US"/>
                    </a:p>
                  </a:txBody>
                  <a:tcPr anchor="b"/>
                </a:tc>
                <a:tc>
                  <a:txBody>
                    <a:bodyPr/>
                    <a:lstStyle/>
                    <a:p>
                      <a:pPr algn="r"/>
                      <a:r>
                        <a:rPr lang="en-US">
                          <a:latin typeface="Times New Roman" panose="02020603050405020304" pitchFamily="18" charset="0"/>
                        </a:rPr>
                        <a:t>0.00</a:t>
                      </a:r>
                      <a:endParaRPr lang="en-US"/>
                    </a:p>
                  </a:txBody>
                  <a:tcPr anchor="b"/>
                </a:tc>
                <a:extLst>
                  <a:ext uri="{0D108BD9-81ED-4DB2-BD59-A6C34878D82A}">
                    <a16:rowId xmlns:a16="http://schemas.microsoft.com/office/drawing/2014/main" val="10011"/>
                  </a:ext>
                </a:extLst>
              </a:tr>
              <a:tr h="535159">
                <a:tc>
                  <a:txBody>
                    <a:bodyPr/>
                    <a:lstStyle/>
                    <a:p>
                      <a:pPr algn="l"/>
                      <a:r>
                        <a:rPr lang="en-US">
                          <a:latin typeface="Times New Roman" panose="02020603050405020304" pitchFamily="18" charset="0"/>
                        </a:rPr>
                        <a:t>Gas-Fuel-Oil</a:t>
                      </a:r>
                      <a:endParaRPr lang="en-US"/>
                    </a:p>
                  </a:txBody>
                  <a:tcPr anchor="b"/>
                </a:tc>
                <a:tc>
                  <a:txBody>
                    <a:bodyPr/>
                    <a:lstStyle/>
                    <a:p>
                      <a:pPr algn="r"/>
                      <a:r>
                        <a:rPr lang="en-US" dirty="0">
                          <a:latin typeface="Times New Roman" panose="02020603050405020304" pitchFamily="18" charset="0"/>
                        </a:rPr>
                        <a:t>0.00%</a:t>
                      </a:r>
                      <a:endParaRPr lang="en-US" dirty="0"/>
                    </a:p>
                  </a:txBody>
                  <a:tcPr anchor="b"/>
                </a:tc>
                <a:tc>
                  <a:txBody>
                    <a:bodyPr/>
                    <a:lstStyle/>
                    <a:p>
                      <a:pPr algn="r"/>
                      <a:r>
                        <a:rPr lang="en-US">
                          <a:latin typeface="Times New Roman" panose="02020603050405020304" pitchFamily="18" charset="0"/>
                        </a:rPr>
                        <a:t>0.00</a:t>
                      </a:r>
                      <a:endParaRPr lang="en-US"/>
                    </a:p>
                  </a:txBody>
                  <a:tcPr anchor="b"/>
                </a:tc>
                <a:tc>
                  <a:txBody>
                    <a:bodyPr/>
                    <a:lstStyle/>
                    <a:p>
                      <a:pPr algn="r"/>
                      <a:r>
                        <a:rPr lang="en-US">
                          <a:latin typeface="Times New Roman" panose="02020603050405020304" pitchFamily="18" charset="0"/>
                        </a:rPr>
                        <a:t>0.00</a:t>
                      </a:r>
                      <a:endParaRPr lang="en-US"/>
                    </a:p>
                  </a:txBody>
                  <a:tcPr anchor="b"/>
                </a:tc>
                <a:tc>
                  <a:txBody>
                    <a:bodyPr/>
                    <a:lstStyle/>
                    <a:p>
                      <a:pPr algn="r"/>
                      <a:r>
                        <a:rPr lang="en-US" dirty="0">
                          <a:latin typeface="Times New Roman" panose="02020603050405020304" pitchFamily="18" charset="0"/>
                        </a:rPr>
                        <a:t>0.00</a:t>
                      </a:r>
                      <a:endParaRPr lang="en-US" dirty="0"/>
                    </a:p>
                  </a:txBody>
                  <a:tcPr anchor="b"/>
                </a:tc>
                <a:tc>
                  <a:txBody>
                    <a:bodyPr/>
                    <a:lstStyle/>
                    <a:p>
                      <a:pPr algn="r"/>
                      <a:r>
                        <a:rPr lang="en-US">
                          <a:latin typeface="Times New Roman" panose="02020603050405020304" pitchFamily="18" charset="0"/>
                        </a:rPr>
                        <a:t>0.00</a:t>
                      </a:r>
                      <a:endParaRPr lang="en-US"/>
                    </a:p>
                  </a:txBody>
                  <a:tcPr anchor="b"/>
                </a:tc>
                <a:tc>
                  <a:txBody>
                    <a:bodyPr/>
                    <a:lstStyle/>
                    <a:p>
                      <a:pPr algn="r"/>
                      <a:r>
                        <a:rPr lang="en-US">
                          <a:latin typeface="Times New Roman" panose="02020603050405020304" pitchFamily="18" charset="0"/>
                        </a:rPr>
                        <a:t>0.00</a:t>
                      </a:r>
                      <a:endParaRPr lang="en-US"/>
                    </a:p>
                  </a:txBody>
                  <a:tcPr anchor="b"/>
                </a:tc>
                <a:tc>
                  <a:txBody>
                    <a:bodyPr/>
                    <a:lstStyle/>
                    <a:p>
                      <a:pPr algn="r"/>
                      <a:r>
                        <a:rPr lang="en-US">
                          <a:latin typeface="Times New Roman" panose="02020603050405020304" pitchFamily="18" charset="0"/>
                        </a:rPr>
                        <a:t>0.00</a:t>
                      </a:r>
                      <a:endParaRPr lang="en-US"/>
                    </a:p>
                  </a:txBody>
                  <a:tcPr anchor="b"/>
                </a:tc>
                <a:extLst>
                  <a:ext uri="{0D108BD9-81ED-4DB2-BD59-A6C34878D82A}">
                    <a16:rowId xmlns:a16="http://schemas.microsoft.com/office/drawing/2014/main" val="10012"/>
                  </a:ext>
                </a:extLst>
              </a:tr>
              <a:tr h="377971">
                <a:tc>
                  <a:txBody>
                    <a:bodyPr/>
                    <a:lstStyle/>
                    <a:p>
                      <a:pPr algn="l"/>
                      <a:r>
                        <a:rPr lang="en-US">
                          <a:latin typeface="Times New Roman" panose="02020603050405020304" pitchFamily="18" charset="0"/>
                        </a:rPr>
                        <a:t>Repairs</a:t>
                      </a:r>
                      <a:endParaRPr lang="en-US"/>
                    </a:p>
                  </a:txBody>
                  <a:tcPr anchor="b"/>
                </a:tc>
                <a:tc>
                  <a:txBody>
                    <a:bodyPr/>
                    <a:lstStyle/>
                    <a:p>
                      <a:pPr algn="r"/>
                      <a:r>
                        <a:rPr lang="en-US" dirty="0">
                          <a:latin typeface="Times New Roman" panose="02020603050405020304" pitchFamily="18" charset="0"/>
                        </a:rPr>
                        <a:t>0.00%</a:t>
                      </a:r>
                      <a:endParaRPr lang="en-US" dirty="0"/>
                    </a:p>
                  </a:txBody>
                  <a:tcPr anchor="b"/>
                </a:tc>
                <a:tc>
                  <a:txBody>
                    <a:bodyPr/>
                    <a:lstStyle/>
                    <a:p>
                      <a:pPr algn="r"/>
                      <a:r>
                        <a:rPr lang="en-US">
                          <a:latin typeface="Times New Roman" panose="02020603050405020304" pitchFamily="18" charset="0"/>
                        </a:rPr>
                        <a:t>0.00</a:t>
                      </a:r>
                      <a:endParaRPr lang="en-US"/>
                    </a:p>
                  </a:txBody>
                  <a:tcPr anchor="b"/>
                </a:tc>
                <a:tc>
                  <a:txBody>
                    <a:bodyPr/>
                    <a:lstStyle/>
                    <a:p>
                      <a:pPr algn="r"/>
                      <a:r>
                        <a:rPr lang="en-US">
                          <a:latin typeface="Times New Roman" panose="02020603050405020304" pitchFamily="18" charset="0"/>
                        </a:rPr>
                        <a:t>0.00</a:t>
                      </a:r>
                      <a:endParaRPr lang="en-US"/>
                    </a:p>
                  </a:txBody>
                  <a:tcPr anchor="b"/>
                </a:tc>
                <a:tc>
                  <a:txBody>
                    <a:bodyPr/>
                    <a:lstStyle/>
                    <a:p>
                      <a:pPr algn="r"/>
                      <a:r>
                        <a:rPr lang="en-US">
                          <a:latin typeface="Times New Roman" panose="02020603050405020304" pitchFamily="18" charset="0"/>
                        </a:rPr>
                        <a:t>0.00</a:t>
                      </a:r>
                      <a:endParaRPr lang="en-US"/>
                    </a:p>
                  </a:txBody>
                  <a:tcPr anchor="b"/>
                </a:tc>
                <a:tc>
                  <a:txBody>
                    <a:bodyPr/>
                    <a:lstStyle/>
                    <a:p>
                      <a:pPr algn="r"/>
                      <a:r>
                        <a:rPr lang="en-US">
                          <a:latin typeface="Times New Roman" panose="02020603050405020304" pitchFamily="18" charset="0"/>
                        </a:rPr>
                        <a:t>0.00</a:t>
                      </a:r>
                      <a:endParaRPr lang="en-US"/>
                    </a:p>
                  </a:txBody>
                  <a:tcPr anchor="b"/>
                </a:tc>
                <a:tc>
                  <a:txBody>
                    <a:bodyPr/>
                    <a:lstStyle/>
                    <a:p>
                      <a:pPr algn="r"/>
                      <a:r>
                        <a:rPr lang="en-US">
                          <a:latin typeface="Times New Roman" panose="02020603050405020304" pitchFamily="18" charset="0"/>
                        </a:rPr>
                        <a:t>0.00</a:t>
                      </a:r>
                      <a:endParaRPr lang="en-US"/>
                    </a:p>
                  </a:txBody>
                  <a:tcPr anchor="b"/>
                </a:tc>
                <a:tc>
                  <a:txBody>
                    <a:bodyPr/>
                    <a:lstStyle/>
                    <a:p>
                      <a:pPr algn="r"/>
                      <a:r>
                        <a:rPr lang="en-US" dirty="0">
                          <a:latin typeface="Times New Roman" panose="02020603050405020304" pitchFamily="18" charset="0"/>
                        </a:rPr>
                        <a:t>0.00</a:t>
                      </a:r>
                      <a:endParaRPr lang="en-US" dirty="0"/>
                    </a:p>
                  </a:txBody>
                  <a:tcPr anchor="b"/>
                </a:tc>
                <a:extLst>
                  <a:ext uri="{0D108BD9-81ED-4DB2-BD59-A6C34878D82A}">
                    <a16:rowId xmlns:a16="http://schemas.microsoft.com/office/drawing/2014/main" val="10013"/>
                  </a:ext>
                </a:extLst>
              </a:tr>
              <a:tr h="377971">
                <a:tc>
                  <a:txBody>
                    <a:bodyPr/>
                    <a:lstStyle/>
                    <a:p>
                      <a:pPr algn="l"/>
                      <a:r>
                        <a:rPr lang="en-US" dirty="0" smtClean="0"/>
                        <a:t>Total</a:t>
                      </a:r>
                      <a:endParaRPr lang="en-US" dirty="0"/>
                    </a:p>
                  </a:txBody>
                  <a:tcPr anchor="b"/>
                </a:tc>
                <a:tc>
                  <a:txBody>
                    <a:bodyPr/>
                    <a:lstStyle/>
                    <a:p>
                      <a:endParaRPr lang="en-US" dirty="0"/>
                    </a:p>
                  </a:txBody>
                  <a:tcPr anchor="b"/>
                </a:tc>
                <a:tc>
                  <a:txBody>
                    <a:bodyPr/>
                    <a:lstStyle/>
                    <a:p>
                      <a:pPr algn="r"/>
                      <a:r>
                        <a:rPr lang="en-US" smtClean="0">
                          <a:latin typeface="Times New Roman" panose="02020603050405020304" pitchFamily="18" charset="0"/>
                        </a:rPr>
                        <a:t>$25.36</a:t>
                      </a:r>
                      <a:endParaRPr lang="en-US" dirty="0"/>
                    </a:p>
                  </a:txBody>
                  <a:tcPr anchor="b"/>
                </a:tc>
                <a:tc>
                  <a:txBody>
                    <a:bodyPr/>
                    <a:lstStyle/>
                    <a:p>
                      <a:pPr algn="r"/>
                      <a:r>
                        <a:rPr lang="en-US" smtClean="0">
                          <a:latin typeface="Times New Roman" panose="02020603050405020304" pitchFamily="18" charset="0"/>
                        </a:rPr>
                        <a:t>$34.16</a:t>
                      </a:r>
                      <a:endParaRPr lang="en-US" dirty="0"/>
                    </a:p>
                  </a:txBody>
                  <a:tcPr anchor="b"/>
                </a:tc>
                <a:tc>
                  <a:txBody>
                    <a:bodyPr/>
                    <a:lstStyle/>
                    <a:p>
                      <a:pPr algn="r"/>
                      <a:r>
                        <a:rPr lang="en-US" smtClean="0">
                          <a:solidFill>
                            <a:srgbClr val="FF0000"/>
                          </a:solidFill>
                          <a:latin typeface="Times New Roman" panose="02020603050405020304" pitchFamily="18" charset="0"/>
                        </a:rPr>
                        <a:t>$37.14</a:t>
                      </a:r>
                      <a:endParaRPr lang="en-US" dirty="0">
                        <a:solidFill>
                          <a:srgbClr val="FF0000"/>
                        </a:solidFill>
                      </a:endParaRPr>
                    </a:p>
                  </a:txBody>
                  <a:tcPr anchor="b"/>
                </a:tc>
                <a:tc>
                  <a:txBody>
                    <a:bodyPr/>
                    <a:lstStyle/>
                    <a:p>
                      <a:pPr algn="r"/>
                      <a:r>
                        <a:rPr lang="en-US" smtClean="0">
                          <a:latin typeface="Times New Roman" panose="02020603050405020304" pitchFamily="18" charset="0"/>
                        </a:rPr>
                        <a:t>$19.22</a:t>
                      </a:r>
                      <a:endParaRPr lang="en-US" dirty="0"/>
                    </a:p>
                  </a:txBody>
                  <a:tcPr anchor="b"/>
                </a:tc>
                <a:tc>
                  <a:txBody>
                    <a:bodyPr/>
                    <a:lstStyle/>
                    <a:p>
                      <a:pPr algn="r"/>
                      <a:r>
                        <a:rPr lang="en-US" smtClean="0">
                          <a:latin typeface="Times New Roman" panose="02020603050405020304" pitchFamily="18" charset="0"/>
                        </a:rPr>
                        <a:t>$24.31</a:t>
                      </a:r>
                      <a:endParaRPr lang="en-US" dirty="0"/>
                    </a:p>
                  </a:txBody>
                  <a:tcPr anchor="b"/>
                </a:tc>
                <a:tc>
                  <a:txBody>
                    <a:bodyPr/>
                    <a:lstStyle/>
                    <a:p>
                      <a:pPr algn="r"/>
                      <a:r>
                        <a:rPr lang="en-US" smtClean="0">
                          <a:latin typeface="Times New Roman" panose="02020603050405020304" pitchFamily="18" charset="0"/>
                        </a:rPr>
                        <a:t>$6.03</a:t>
                      </a:r>
                      <a:endParaRPr lang="en-US" dirty="0"/>
                    </a:p>
                  </a:txBody>
                  <a:tcPr anchor="b"/>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86110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415" y="367990"/>
            <a:ext cx="9846797" cy="1232210"/>
          </a:xfrm>
        </p:spPr>
        <p:txBody>
          <a:bodyPr>
            <a:normAutofit/>
          </a:bodyPr>
          <a:lstStyle/>
          <a:p>
            <a:r>
              <a:rPr lang="en-US" sz="3200" dirty="0" smtClean="0">
                <a:solidFill>
                  <a:srgbClr val="C00000"/>
                </a:solidFill>
              </a:rPr>
              <a:t>2014 County Production Costs—Page 8</a:t>
            </a:r>
            <a:endParaRPr lang="en-US" sz="3200"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1979105"/>
              </p:ext>
            </p:extLst>
          </p:nvPr>
        </p:nvGraphicFramePr>
        <p:xfrm>
          <a:off x="1361500" y="1981200"/>
          <a:ext cx="10371708" cy="1381760"/>
        </p:xfrm>
        <a:graphic>
          <a:graphicData uri="http://schemas.openxmlformats.org/drawingml/2006/table">
            <a:tbl>
              <a:tblPr firstRow="1" bandRow="1">
                <a:tableStyleId>{5C22544A-7EE6-4342-B048-85BDC9FD1C3A}</a:tableStyleId>
              </a:tblPr>
              <a:tblGrid>
                <a:gridCol w="999112">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990600">
                  <a:extLst>
                    <a:ext uri="{9D8B030D-6E8A-4147-A177-3AD203B41FA5}">
                      <a16:colId xmlns:a16="http://schemas.microsoft.com/office/drawing/2014/main" val="20006"/>
                    </a:ext>
                  </a:extLst>
                </a:gridCol>
                <a:gridCol w="1219200">
                  <a:extLst>
                    <a:ext uri="{9D8B030D-6E8A-4147-A177-3AD203B41FA5}">
                      <a16:colId xmlns:a16="http://schemas.microsoft.com/office/drawing/2014/main" val="20007"/>
                    </a:ext>
                  </a:extLst>
                </a:gridCol>
                <a:gridCol w="1523996">
                  <a:extLst>
                    <a:ext uri="{9D8B030D-6E8A-4147-A177-3AD203B41FA5}">
                      <a16:colId xmlns:a16="http://schemas.microsoft.com/office/drawing/2014/main" val="20008"/>
                    </a:ext>
                  </a:extLst>
                </a:gridCol>
              </a:tblGrid>
              <a:tr h="370840">
                <a:tc>
                  <a:txBody>
                    <a:bodyPr/>
                    <a:lstStyle/>
                    <a:p>
                      <a:pPr algn="l"/>
                      <a:endParaRPr lang="en-US" dirty="0"/>
                    </a:p>
                  </a:txBody>
                  <a:tcPr anchor="b"/>
                </a:tc>
                <a:tc>
                  <a:txBody>
                    <a:bodyPr/>
                    <a:lstStyle/>
                    <a:p>
                      <a:pPr algn="r"/>
                      <a:endParaRPr lang="en-US" dirty="0"/>
                    </a:p>
                  </a:txBody>
                  <a:tcPr anchor="b"/>
                </a:tc>
                <a:tc>
                  <a:txBody>
                    <a:bodyPr/>
                    <a:lstStyle/>
                    <a:p>
                      <a:pPr algn="r"/>
                      <a:endParaRPr lang="en-US" dirty="0"/>
                    </a:p>
                  </a:txBody>
                  <a:tcPr anchor="b"/>
                </a:tc>
                <a:tc>
                  <a:txBody>
                    <a:bodyPr/>
                    <a:lstStyle/>
                    <a:p>
                      <a:pPr algn="r"/>
                      <a:endParaRPr lang="en-US" dirty="0"/>
                    </a:p>
                  </a:txBody>
                  <a:tcPr anchor="b"/>
                </a:tc>
                <a:tc gridSpan="5">
                  <a:txBody>
                    <a:bodyPr/>
                    <a:lstStyle/>
                    <a:p>
                      <a:pPr algn="ctr"/>
                      <a:r>
                        <a:rPr lang="en-US" dirty="0" smtClean="0"/>
                        <a:t>Fallow</a:t>
                      </a:r>
                      <a:r>
                        <a:rPr lang="en-US" baseline="0" dirty="0" smtClean="0"/>
                        <a:t> Adjusted Landlord Share of Expense per Acre</a:t>
                      </a:r>
                      <a:endParaRPr lang="en-US" dirty="0"/>
                    </a:p>
                  </a:txBody>
                  <a:tcPr anchor="b"/>
                </a:tc>
                <a:tc hMerge="1">
                  <a:txBody>
                    <a:bodyPr/>
                    <a:lstStyle/>
                    <a:p>
                      <a:pPr algn="r"/>
                      <a:endParaRPr lang="en-US" dirty="0"/>
                    </a:p>
                  </a:txBody>
                  <a:tcPr anchor="b"/>
                </a:tc>
                <a:tc hMerge="1">
                  <a:txBody>
                    <a:bodyPr/>
                    <a:lstStyle/>
                    <a:p>
                      <a:pPr algn="r"/>
                      <a:endParaRPr lang="en-US" dirty="0"/>
                    </a:p>
                  </a:txBody>
                  <a:tcPr anchor="b"/>
                </a:tc>
                <a:tc hMerge="1">
                  <a:txBody>
                    <a:bodyPr/>
                    <a:lstStyle/>
                    <a:p>
                      <a:pPr algn="r"/>
                      <a:endParaRPr lang="en-US" dirty="0"/>
                    </a:p>
                  </a:txBody>
                  <a:tcPr anchor="b"/>
                </a:tc>
                <a:tc hMerge="1">
                  <a:txBody>
                    <a:bodyPr/>
                    <a:lstStyle/>
                    <a:p>
                      <a:pPr algn="r"/>
                      <a:endParaRPr lang="en-US" dirty="0"/>
                    </a:p>
                  </a:txBody>
                  <a:tcPr anchor="b"/>
                </a:tc>
                <a:extLst>
                  <a:ext uri="{0D108BD9-81ED-4DB2-BD59-A6C34878D82A}">
                    <a16:rowId xmlns:a16="http://schemas.microsoft.com/office/drawing/2014/main" val="10000"/>
                  </a:ext>
                </a:extLst>
              </a:tr>
              <a:tr h="370840">
                <a:tc>
                  <a:txBody>
                    <a:bodyPr/>
                    <a:lstStyle/>
                    <a:p>
                      <a:pPr algn="l"/>
                      <a:r>
                        <a:rPr lang="en-US" u="sng" dirty="0" smtClean="0">
                          <a:latin typeface="Times New Roman" panose="02020603050405020304" pitchFamily="18" charset="0"/>
                        </a:rPr>
                        <a:t>County</a:t>
                      </a:r>
                      <a:endParaRPr lang="en-US" dirty="0"/>
                    </a:p>
                  </a:txBody>
                  <a:tcPr anchor="b"/>
                </a:tc>
                <a:tc>
                  <a:txBody>
                    <a:bodyPr/>
                    <a:lstStyle/>
                    <a:p>
                      <a:pPr algn="r"/>
                      <a:r>
                        <a:rPr lang="en-US" u="sng" dirty="0" smtClean="0">
                          <a:latin typeface="Times New Roman" panose="02020603050405020304" pitchFamily="18" charset="0"/>
                        </a:rPr>
                        <a:t>County #</a:t>
                      </a:r>
                      <a:endParaRPr lang="en-US" dirty="0"/>
                    </a:p>
                  </a:txBody>
                  <a:tcPr anchor="b"/>
                </a:tc>
                <a:tc>
                  <a:txBody>
                    <a:bodyPr/>
                    <a:lstStyle/>
                    <a:p>
                      <a:pPr algn="r"/>
                      <a:r>
                        <a:rPr lang="en-US" u="sng" dirty="0" smtClean="0">
                          <a:latin typeface="Times New Roman" panose="02020603050405020304" pitchFamily="18" charset="0"/>
                        </a:rPr>
                        <a:t>Continuous Crop</a:t>
                      </a:r>
                      <a:endParaRPr lang="en-US" dirty="0"/>
                    </a:p>
                  </a:txBody>
                  <a:tcPr anchor="b"/>
                </a:tc>
                <a:tc>
                  <a:txBody>
                    <a:bodyPr/>
                    <a:lstStyle/>
                    <a:p>
                      <a:pPr algn="r"/>
                      <a:r>
                        <a:rPr lang="en-US" u="sng" dirty="0" smtClean="0">
                          <a:latin typeface="Times New Roman" panose="02020603050405020304" pitchFamily="18" charset="0"/>
                        </a:rPr>
                        <a:t>Summer Fallow</a:t>
                      </a:r>
                      <a:endParaRPr lang="en-US" dirty="0"/>
                    </a:p>
                  </a:txBody>
                  <a:tcPr anchor="b"/>
                </a:tc>
                <a:tc>
                  <a:txBody>
                    <a:bodyPr/>
                    <a:lstStyle/>
                    <a:p>
                      <a:pPr algn="r"/>
                      <a:r>
                        <a:rPr lang="en-US" u="sng" dirty="0" smtClean="0"/>
                        <a:t>Wheat</a:t>
                      </a:r>
                      <a:endParaRPr lang="en-US" u="sng" dirty="0"/>
                    </a:p>
                  </a:txBody>
                  <a:tcPr anchor="b"/>
                </a:tc>
                <a:tc>
                  <a:txBody>
                    <a:bodyPr/>
                    <a:lstStyle/>
                    <a:p>
                      <a:pPr algn="r"/>
                      <a:r>
                        <a:rPr lang="en-US" u="sng" dirty="0">
                          <a:latin typeface="Times New Roman" panose="02020603050405020304" pitchFamily="18" charset="0"/>
                        </a:rPr>
                        <a:t>Sorghum</a:t>
                      </a:r>
                      <a:endParaRPr lang="en-US" dirty="0"/>
                    </a:p>
                  </a:txBody>
                  <a:tcPr anchor="b"/>
                </a:tc>
                <a:tc>
                  <a:txBody>
                    <a:bodyPr/>
                    <a:lstStyle/>
                    <a:p>
                      <a:pPr algn="r"/>
                      <a:r>
                        <a:rPr lang="en-US" u="sng" dirty="0">
                          <a:latin typeface="Times New Roman" panose="02020603050405020304" pitchFamily="18" charset="0"/>
                        </a:rPr>
                        <a:t>Corn</a:t>
                      </a:r>
                      <a:endParaRPr lang="en-US" dirty="0"/>
                    </a:p>
                  </a:txBody>
                  <a:tcPr anchor="b"/>
                </a:tc>
                <a:tc>
                  <a:txBody>
                    <a:bodyPr/>
                    <a:lstStyle/>
                    <a:p>
                      <a:pPr algn="r"/>
                      <a:r>
                        <a:rPr lang="en-US" u="sng">
                          <a:latin typeface="Times New Roman" panose="02020603050405020304" pitchFamily="18" charset="0"/>
                        </a:rPr>
                        <a:t>Soybeans</a:t>
                      </a:r>
                      <a:endParaRPr lang="en-US"/>
                    </a:p>
                  </a:txBody>
                  <a:tcPr anchor="b"/>
                </a:tc>
                <a:tc>
                  <a:txBody>
                    <a:bodyPr/>
                    <a:lstStyle/>
                    <a:p>
                      <a:pPr algn="r"/>
                      <a:r>
                        <a:rPr lang="en-US" u="sng" dirty="0">
                          <a:latin typeface="Times New Roman" panose="02020603050405020304" pitchFamily="18" charset="0"/>
                        </a:rPr>
                        <a:t>Sunflowers</a:t>
                      </a:r>
                      <a:endParaRPr lang="en-US" dirty="0"/>
                    </a:p>
                  </a:txBody>
                  <a:tcPr anchor="b"/>
                </a:tc>
                <a:extLst>
                  <a:ext uri="{0D108BD9-81ED-4DB2-BD59-A6C34878D82A}">
                    <a16:rowId xmlns:a16="http://schemas.microsoft.com/office/drawing/2014/main" val="10001"/>
                  </a:ext>
                </a:extLst>
              </a:tr>
              <a:tr h="370840">
                <a:tc>
                  <a:txBody>
                    <a:bodyPr/>
                    <a:lstStyle/>
                    <a:p>
                      <a:pPr algn="l"/>
                      <a:r>
                        <a:rPr lang="en-US" dirty="0" smtClean="0">
                          <a:latin typeface="Times New Roman" panose="02020603050405020304" pitchFamily="18" charset="0"/>
                        </a:rPr>
                        <a:t>Sample</a:t>
                      </a:r>
                      <a:endParaRPr lang="en-US" dirty="0"/>
                    </a:p>
                  </a:txBody>
                  <a:tcPr anchor="b"/>
                </a:tc>
                <a:tc>
                  <a:txBody>
                    <a:bodyPr/>
                    <a:lstStyle/>
                    <a:p>
                      <a:pPr algn="r"/>
                      <a:r>
                        <a:rPr lang="en-US" dirty="0" smtClean="0">
                          <a:latin typeface="Times New Roman" panose="02020603050405020304" pitchFamily="18" charset="0"/>
                        </a:rPr>
                        <a:t>00</a:t>
                      </a:r>
                      <a:endParaRPr lang="en-US" dirty="0"/>
                    </a:p>
                  </a:txBody>
                  <a:tcPr anchor="b"/>
                </a:tc>
                <a:tc>
                  <a:txBody>
                    <a:bodyPr/>
                    <a:lstStyle/>
                    <a:p>
                      <a:pPr algn="r"/>
                      <a:r>
                        <a:rPr lang="en-US">
                          <a:latin typeface="Times New Roman" panose="02020603050405020304" pitchFamily="18" charset="0"/>
                        </a:rPr>
                        <a:t>0.216</a:t>
                      </a:r>
                      <a:endParaRPr lang="en-US"/>
                    </a:p>
                  </a:txBody>
                  <a:tcPr anchor="b"/>
                </a:tc>
                <a:tc>
                  <a:txBody>
                    <a:bodyPr/>
                    <a:lstStyle/>
                    <a:p>
                      <a:pPr algn="r"/>
                      <a:r>
                        <a:rPr lang="en-US">
                          <a:latin typeface="Times New Roman" panose="02020603050405020304" pitchFamily="18" charset="0"/>
                        </a:rPr>
                        <a:t>0.392</a:t>
                      </a:r>
                      <a:endParaRPr lang="en-US"/>
                    </a:p>
                  </a:txBody>
                  <a:tcPr anchor="b"/>
                </a:tc>
                <a:tc>
                  <a:txBody>
                    <a:bodyPr/>
                    <a:lstStyle/>
                    <a:p>
                      <a:pPr algn="r"/>
                      <a:r>
                        <a:rPr lang="en-US" smtClean="0">
                          <a:latin typeface="Times New Roman" panose="02020603050405020304" pitchFamily="18" charset="0"/>
                        </a:rPr>
                        <a:t>$17.78</a:t>
                      </a:r>
                      <a:endParaRPr lang="en-US" dirty="0"/>
                    </a:p>
                  </a:txBody>
                  <a:tcPr anchor="b"/>
                </a:tc>
                <a:tc>
                  <a:txBody>
                    <a:bodyPr/>
                    <a:lstStyle/>
                    <a:p>
                      <a:pPr algn="r"/>
                      <a:r>
                        <a:rPr lang="en-US" smtClean="0">
                          <a:latin typeface="Times New Roman" panose="02020603050405020304" pitchFamily="18" charset="0"/>
                        </a:rPr>
                        <a:t>$34.16</a:t>
                      </a:r>
                      <a:endParaRPr lang="en-US" dirty="0"/>
                    </a:p>
                  </a:txBody>
                  <a:tcPr anchor="b"/>
                </a:tc>
                <a:tc>
                  <a:txBody>
                    <a:bodyPr/>
                    <a:lstStyle/>
                    <a:p>
                      <a:pPr algn="r"/>
                      <a:r>
                        <a:rPr lang="en-US" smtClean="0">
                          <a:solidFill>
                            <a:srgbClr val="FF0000"/>
                          </a:solidFill>
                          <a:latin typeface="Times New Roman" panose="02020603050405020304" pitchFamily="18" charset="0"/>
                        </a:rPr>
                        <a:t>$37.14</a:t>
                      </a:r>
                      <a:endParaRPr lang="en-US" dirty="0">
                        <a:solidFill>
                          <a:srgbClr val="FF0000"/>
                        </a:solidFill>
                      </a:endParaRPr>
                    </a:p>
                  </a:txBody>
                  <a:tcPr anchor="b"/>
                </a:tc>
                <a:tc>
                  <a:txBody>
                    <a:bodyPr/>
                    <a:lstStyle/>
                    <a:p>
                      <a:pPr algn="r"/>
                      <a:r>
                        <a:rPr lang="en-US" smtClean="0">
                          <a:latin typeface="Times New Roman" panose="02020603050405020304" pitchFamily="18" charset="0"/>
                        </a:rPr>
                        <a:t>$19.22</a:t>
                      </a:r>
                      <a:endParaRPr lang="en-US" dirty="0"/>
                    </a:p>
                  </a:txBody>
                  <a:tcPr anchor="b"/>
                </a:tc>
                <a:tc>
                  <a:txBody>
                    <a:bodyPr/>
                    <a:lstStyle/>
                    <a:p>
                      <a:pPr algn="r"/>
                      <a:r>
                        <a:rPr lang="en-US" smtClean="0">
                          <a:latin typeface="Times New Roman" panose="02020603050405020304" pitchFamily="18" charset="0"/>
                        </a:rPr>
                        <a:t>$24.31</a:t>
                      </a:r>
                      <a:endParaRPr lang="en-US" dirty="0"/>
                    </a:p>
                  </a:txBody>
                  <a:tcPr anchor="b"/>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09784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365695"/>
            <a:ext cx="9846797" cy="1232210"/>
          </a:xfrm>
        </p:spPr>
        <p:txBody>
          <a:bodyPr>
            <a:normAutofit/>
          </a:bodyPr>
          <a:lstStyle/>
          <a:p>
            <a:r>
              <a:rPr lang="en-US" sz="3200" dirty="0" smtClean="0">
                <a:solidFill>
                  <a:srgbClr val="C00000"/>
                </a:solidFill>
              </a:rPr>
              <a:t>2014 Average County Non-Irrigated LNI Calculation</a:t>
            </a:r>
            <a:r>
              <a:rPr lang="en-US" sz="3200" dirty="0">
                <a:solidFill>
                  <a:srgbClr val="C00000"/>
                </a:solidFill>
              </a:rPr>
              <a:t/>
            </a:r>
            <a:br>
              <a:rPr lang="en-US" sz="3200" dirty="0">
                <a:solidFill>
                  <a:srgbClr val="C00000"/>
                </a:solidFill>
              </a:rPr>
            </a:br>
            <a:r>
              <a:rPr lang="en-US" sz="3200" dirty="0">
                <a:solidFill>
                  <a:srgbClr val="C00000"/>
                </a:solidFill>
              </a:rPr>
              <a:t>Example </a:t>
            </a:r>
            <a:r>
              <a:rPr lang="en-US" sz="3200" dirty="0" smtClean="0">
                <a:solidFill>
                  <a:srgbClr val="C00000"/>
                </a:solidFill>
              </a:rPr>
              <a:t>County—Soil Productivity</a:t>
            </a:r>
            <a:endParaRPr lang="en-US" sz="3200" dirty="0">
              <a:solidFill>
                <a:srgbClr val="C00000"/>
              </a:solidFill>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948776779"/>
              </p:ext>
            </p:extLst>
          </p:nvPr>
        </p:nvGraphicFramePr>
        <p:xfrm>
          <a:off x="1141414" y="1828804"/>
          <a:ext cx="10896597" cy="4935012"/>
        </p:xfrm>
        <a:graphic>
          <a:graphicData uri="http://schemas.openxmlformats.org/drawingml/2006/table">
            <a:tbl>
              <a:tblPr firstRow="1" bandRow="1">
                <a:tableStyleId>{5C22544A-7EE6-4342-B048-85BDC9FD1C3A}</a:tableStyleId>
              </a:tblPr>
              <a:tblGrid>
                <a:gridCol w="1210733">
                  <a:extLst>
                    <a:ext uri="{9D8B030D-6E8A-4147-A177-3AD203B41FA5}">
                      <a16:colId xmlns:a16="http://schemas.microsoft.com/office/drawing/2014/main" val="20000"/>
                    </a:ext>
                  </a:extLst>
                </a:gridCol>
                <a:gridCol w="770465">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gridCol w="1998133">
                  <a:extLst>
                    <a:ext uri="{9D8B030D-6E8A-4147-A177-3AD203B41FA5}">
                      <a16:colId xmlns:a16="http://schemas.microsoft.com/office/drawing/2014/main" val="20006"/>
                    </a:ext>
                  </a:extLst>
                </a:gridCol>
                <a:gridCol w="1210733">
                  <a:extLst>
                    <a:ext uri="{9D8B030D-6E8A-4147-A177-3AD203B41FA5}">
                      <a16:colId xmlns:a16="http://schemas.microsoft.com/office/drawing/2014/main" val="20007"/>
                    </a:ext>
                  </a:extLst>
                </a:gridCol>
                <a:gridCol w="1210733">
                  <a:extLst>
                    <a:ext uri="{9D8B030D-6E8A-4147-A177-3AD203B41FA5}">
                      <a16:colId xmlns:a16="http://schemas.microsoft.com/office/drawing/2014/main" val="20008"/>
                    </a:ext>
                  </a:extLst>
                </a:gridCol>
              </a:tblGrid>
              <a:tr h="382169">
                <a:tc>
                  <a:txBody>
                    <a:bodyPr/>
                    <a:lstStyle/>
                    <a:p>
                      <a:pPr algn="r"/>
                      <a:r>
                        <a:rPr lang="en-US" dirty="0">
                          <a:latin typeface="Times New Roman" panose="02020603050405020304" pitchFamily="18" charset="0"/>
                        </a:rPr>
                        <a:t> </a:t>
                      </a:r>
                      <a:endParaRPr lang="en-US" dirty="0"/>
                    </a:p>
                  </a:txBody>
                  <a:tcPr anchor="b"/>
                </a:tc>
                <a:tc>
                  <a:txBody>
                    <a:bodyPr/>
                    <a:lstStyle/>
                    <a:p>
                      <a:pPr algn="ctr"/>
                      <a:r>
                        <a:rPr lang="en-US">
                          <a:latin typeface="Times New Roman" panose="02020603050405020304" pitchFamily="18" charset="0"/>
                        </a:rPr>
                        <a:t>(1)</a:t>
                      </a:r>
                      <a:endParaRPr lang="en-US"/>
                    </a:p>
                  </a:txBody>
                  <a:tcPr anchor="b"/>
                </a:tc>
                <a:tc>
                  <a:txBody>
                    <a:bodyPr/>
                    <a:lstStyle/>
                    <a:p>
                      <a:pPr algn="ctr"/>
                      <a:r>
                        <a:rPr lang="en-US">
                          <a:latin typeface="Times New Roman" panose="02020603050405020304" pitchFamily="18" charset="0"/>
                        </a:rPr>
                        <a:t>(2)</a:t>
                      </a:r>
                      <a:endParaRPr lang="en-US"/>
                    </a:p>
                  </a:txBody>
                  <a:tcPr anchor="b"/>
                </a:tc>
                <a:tc>
                  <a:txBody>
                    <a:bodyPr/>
                    <a:lstStyle/>
                    <a:p>
                      <a:pPr algn="ctr"/>
                      <a:r>
                        <a:rPr lang="en-US">
                          <a:latin typeface="Times New Roman" panose="02020603050405020304" pitchFamily="18" charset="0"/>
                        </a:rPr>
                        <a:t>(3)</a:t>
                      </a:r>
                      <a:endParaRPr lang="en-US"/>
                    </a:p>
                  </a:txBody>
                  <a:tcPr anchor="b"/>
                </a:tc>
                <a:tc>
                  <a:txBody>
                    <a:bodyPr/>
                    <a:lstStyle/>
                    <a:p>
                      <a:pPr algn="ctr"/>
                      <a:r>
                        <a:rPr lang="en-US">
                          <a:latin typeface="Times New Roman" panose="02020603050405020304" pitchFamily="18" charset="0"/>
                        </a:rPr>
                        <a:t>(4)</a:t>
                      </a:r>
                      <a:endParaRPr lang="en-US"/>
                    </a:p>
                  </a:txBody>
                  <a:tcPr anchor="b"/>
                </a:tc>
                <a:tc>
                  <a:txBody>
                    <a:bodyPr/>
                    <a:lstStyle/>
                    <a:p>
                      <a:pPr algn="ctr"/>
                      <a:r>
                        <a:rPr lang="en-US" dirty="0">
                          <a:latin typeface="Times New Roman" panose="02020603050405020304" pitchFamily="18" charset="0"/>
                        </a:rPr>
                        <a:t>(5)</a:t>
                      </a:r>
                      <a:endParaRPr lang="en-US" dirty="0"/>
                    </a:p>
                  </a:txBody>
                  <a:tcPr anchor="b"/>
                </a:tc>
                <a:tc>
                  <a:txBody>
                    <a:bodyPr/>
                    <a:lstStyle/>
                    <a:p>
                      <a:pPr algn="ctr"/>
                      <a:r>
                        <a:rPr lang="en-US">
                          <a:latin typeface="Times New Roman" panose="02020603050405020304" pitchFamily="18" charset="0"/>
                        </a:rPr>
                        <a:t>(6)</a:t>
                      </a:r>
                      <a:endParaRPr lang="en-US"/>
                    </a:p>
                  </a:txBody>
                  <a:tcPr anchor="b"/>
                </a:tc>
                <a:tc>
                  <a:txBody>
                    <a:bodyPr/>
                    <a:lstStyle/>
                    <a:p>
                      <a:pPr algn="ctr"/>
                      <a:r>
                        <a:rPr lang="en-US">
                          <a:latin typeface="Times New Roman" panose="02020603050405020304" pitchFamily="18" charset="0"/>
                        </a:rPr>
                        <a:t>(7)</a:t>
                      </a:r>
                      <a:endParaRPr lang="en-US"/>
                    </a:p>
                  </a:txBody>
                  <a:tcPr anchor="b"/>
                </a:tc>
                <a:tc>
                  <a:txBody>
                    <a:bodyPr/>
                    <a:lstStyle/>
                    <a:p>
                      <a:pPr algn="ctr"/>
                      <a:r>
                        <a:rPr lang="en-US">
                          <a:latin typeface="Times New Roman" panose="02020603050405020304" pitchFamily="18" charset="0"/>
                        </a:rPr>
                        <a:t>(8)</a:t>
                      </a:r>
                      <a:endParaRPr lang="en-US"/>
                    </a:p>
                  </a:txBody>
                  <a:tcPr anchor="b"/>
                </a:tc>
                <a:extLst>
                  <a:ext uri="{0D108BD9-81ED-4DB2-BD59-A6C34878D82A}">
                    <a16:rowId xmlns:a16="http://schemas.microsoft.com/office/drawing/2014/main" val="10000"/>
                  </a:ext>
                </a:extLst>
              </a:tr>
              <a:tr h="382169">
                <a:tc>
                  <a:txBody>
                    <a:bodyPr/>
                    <a:lstStyle/>
                    <a:p>
                      <a:pPr algn="l"/>
                      <a:r>
                        <a:rPr lang="en-US">
                          <a:latin typeface="Times New Roman" panose="02020603050405020304" pitchFamily="18" charset="0"/>
                        </a:rPr>
                        <a:t>Co:</a:t>
                      </a:r>
                      <a:endParaRPr lang="en-US"/>
                    </a:p>
                  </a:txBody>
                  <a:tcPr anchor="b"/>
                </a:tc>
                <a:tc>
                  <a:txBody>
                    <a:bodyPr/>
                    <a:lstStyle/>
                    <a:p>
                      <a:pPr algn="r"/>
                      <a:r>
                        <a:rPr lang="en-US">
                          <a:latin typeface="SWISS"/>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Weighted</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Weighted</a:t>
                      </a:r>
                      <a:endParaRPr lang="en-US"/>
                    </a:p>
                  </a:txBody>
                  <a:tcPr anchor="b"/>
                </a:tc>
                <a:extLst>
                  <a:ext uri="{0D108BD9-81ED-4DB2-BD59-A6C34878D82A}">
                    <a16:rowId xmlns:a16="http://schemas.microsoft.com/office/drawing/2014/main" val="10001"/>
                  </a:ext>
                </a:extLst>
              </a:tr>
              <a:tr h="382169">
                <a:tc>
                  <a:txBody>
                    <a:bodyPr/>
                    <a:lstStyle/>
                    <a:p>
                      <a:pPr algn="l"/>
                      <a:r>
                        <a:rPr lang="en-US">
                          <a:latin typeface="Times New Roman" panose="02020603050405020304" pitchFamily="18" charset="0"/>
                        </a:rPr>
                        <a:t>Sample</a:t>
                      </a:r>
                      <a:endParaRPr lang="en-US"/>
                    </a:p>
                  </a:txBody>
                  <a:tcPr anchor="b"/>
                </a:tc>
                <a:tc>
                  <a:txBody>
                    <a:bodyPr/>
                    <a:lstStyle/>
                    <a:p>
                      <a:pPr algn="r"/>
                      <a:r>
                        <a:rPr lang="en-US">
                          <a:latin typeface="SWISS"/>
                        </a:rPr>
                        <a:t> </a:t>
                      </a:r>
                      <a:endParaRPr lang="en-US"/>
                    </a:p>
                  </a:txBody>
                  <a:tcPr anchor="b"/>
                </a:tc>
                <a:tc>
                  <a:txBody>
                    <a:bodyPr/>
                    <a:lstStyle/>
                    <a:p>
                      <a:pPr algn="r"/>
                      <a:r>
                        <a:rPr lang="en-US">
                          <a:latin typeface="SWISS"/>
                        </a:rPr>
                        <a:t> </a:t>
                      </a:r>
                      <a:endParaRPr lang="en-US"/>
                    </a:p>
                  </a:txBody>
                  <a:tcPr anchor="b"/>
                </a:tc>
                <a:tc>
                  <a:txBody>
                    <a:bodyPr/>
                    <a:lstStyle/>
                    <a:p>
                      <a:pPr algn="r"/>
                      <a:r>
                        <a:rPr lang="en-US">
                          <a:latin typeface="SWISS"/>
                        </a:rPr>
                        <a:t> </a:t>
                      </a:r>
                      <a:endParaRPr lang="en-US"/>
                    </a:p>
                  </a:txBody>
                  <a:tcPr anchor="b"/>
                </a:tc>
                <a:tc>
                  <a:txBody>
                    <a:bodyPr/>
                    <a:lstStyle/>
                    <a:p>
                      <a:pPr algn="r"/>
                      <a:r>
                        <a:rPr lang="en-US">
                          <a:latin typeface="SWISS"/>
                        </a:rPr>
                        <a:t> </a:t>
                      </a:r>
                      <a:endParaRPr lang="en-US"/>
                    </a:p>
                  </a:txBody>
                  <a:tcPr anchor="b"/>
                </a:tc>
                <a:tc>
                  <a:txBody>
                    <a:bodyPr/>
                    <a:lstStyle/>
                    <a:p>
                      <a:pPr algn="r"/>
                      <a:r>
                        <a:rPr lang="en-US">
                          <a:latin typeface="SWISS"/>
                        </a:rPr>
                        <a:t> </a:t>
                      </a:r>
                      <a:endParaRPr lang="en-US"/>
                    </a:p>
                  </a:txBody>
                  <a:tcPr anchor="b"/>
                </a:tc>
                <a:tc>
                  <a:txBody>
                    <a:bodyPr/>
                    <a:lstStyle/>
                    <a:p>
                      <a:pPr algn="r"/>
                      <a:r>
                        <a:rPr lang="en-US">
                          <a:latin typeface="Times New Roman" panose="02020603050405020304" pitchFamily="18" charset="0"/>
                        </a:rPr>
                        <a:t>Landlord</a:t>
                      </a:r>
                      <a:endParaRPr lang="en-US"/>
                    </a:p>
                  </a:txBody>
                  <a:tcPr anchor="b"/>
                </a:tc>
                <a:tc>
                  <a:txBody>
                    <a:bodyPr/>
                    <a:lstStyle/>
                    <a:p>
                      <a:pPr algn="r"/>
                      <a:r>
                        <a:rPr lang="en-US">
                          <a:latin typeface="Times New Roman" panose="02020603050405020304" pitchFamily="18" charset="0"/>
                        </a:rPr>
                        <a:t>Landlord</a:t>
                      </a:r>
                      <a:endParaRPr lang="en-US"/>
                    </a:p>
                  </a:txBody>
                  <a:tcPr anchor="b"/>
                </a:tc>
                <a:tc>
                  <a:txBody>
                    <a:bodyPr/>
                    <a:lstStyle/>
                    <a:p>
                      <a:pPr algn="r"/>
                      <a:r>
                        <a:rPr lang="en-US">
                          <a:latin typeface="Times New Roman" panose="02020603050405020304" pitchFamily="18" charset="0"/>
                        </a:rPr>
                        <a:t>Landlord</a:t>
                      </a:r>
                      <a:endParaRPr lang="en-US"/>
                    </a:p>
                  </a:txBody>
                  <a:tcPr anchor="b"/>
                </a:tc>
                <a:extLst>
                  <a:ext uri="{0D108BD9-81ED-4DB2-BD59-A6C34878D82A}">
                    <a16:rowId xmlns:a16="http://schemas.microsoft.com/office/drawing/2014/main" val="10002"/>
                  </a:ext>
                </a:extLst>
              </a:tr>
              <a:tr h="453689">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Gross</a:t>
                      </a:r>
                      <a:endParaRPr lang="en-US"/>
                    </a:p>
                  </a:txBody>
                  <a:tcPr anchor="b"/>
                </a:tc>
                <a:tc>
                  <a:txBody>
                    <a:bodyPr/>
                    <a:lstStyle/>
                    <a:p>
                      <a:pPr algn="r"/>
                      <a:r>
                        <a:rPr lang="en-US">
                          <a:latin typeface="Times New Roman" panose="02020603050405020304" pitchFamily="18" charset="0"/>
                        </a:rPr>
                        <a:t>Crop</a:t>
                      </a:r>
                      <a:endParaRPr lang="en-US"/>
                    </a:p>
                  </a:txBody>
                  <a:tcPr anchor="b"/>
                </a:tc>
                <a:tc>
                  <a:txBody>
                    <a:bodyPr/>
                    <a:lstStyle/>
                    <a:p>
                      <a:pPr algn="r"/>
                      <a:r>
                        <a:rPr lang="en-US">
                          <a:latin typeface="Times New Roman" panose="02020603050405020304" pitchFamily="18" charset="0"/>
                        </a:rPr>
                        <a:t>Landlord</a:t>
                      </a:r>
                      <a:endParaRPr lang="en-US"/>
                    </a:p>
                  </a:txBody>
                  <a:tcPr anchor="b"/>
                </a:tc>
                <a:tc>
                  <a:txBody>
                    <a:bodyPr/>
                    <a:lstStyle/>
                    <a:p>
                      <a:pPr algn="r"/>
                      <a:r>
                        <a:rPr lang="en-US">
                          <a:latin typeface="Times New Roman" panose="02020603050405020304" pitchFamily="18" charset="0"/>
                        </a:rPr>
                        <a:t>Gross</a:t>
                      </a:r>
                      <a:endParaRPr lang="en-US"/>
                    </a:p>
                  </a:txBody>
                  <a:tcPr anchor="b"/>
                </a:tc>
                <a:tc>
                  <a:txBody>
                    <a:bodyPr/>
                    <a:lstStyle/>
                    <a:p>
                      <a:pPr algn="r"/>
                      <a:r>
                        <a:rPr lang="en-US">
                          <a:latin typeface="Times New Roman" panose="02020603050405020304" pitchFamily="18" charset="0"/>
                        </a:rPr>
                        <a:t>Production</a:t>
                      </a:r>
                      <a:endParaRPr lang="en-US"/>
                    </a:p>
                  </a:txBody>
                  <a:tcPr anchor="b"/>
                </a:tc>
                <a:tc>
                  <a:txBody>
                    <a:bodyPr/>
                    <a:lstStyle/>
                    <a:p>
                      <a:pPr algn="r"/>
                      <a:r>
                        <a:rPr lang="en-US">
                          <a:latin typeface="Times New Roman" panose="02020603050405020304" pitchFamily="18" charset="0"/>
                        </a:rPr>
                        <a:t>Production</a:t>
                      </a:r>
                      <a:endParaRPr lang="en-US"/>
                    </a:p>
                  </a:txBody>
                  <a:tcPr anchor="b"/>
                </a:tc>
                <a:extLst>
                  <a:ext uri="{0D108BD9-81ED-4DB2-BD59-A6C34878D82A}">
                    <a16:rowId xmlns:a16="http://schemas.microsoft.com/office/drawing/2014/main" val="10003"/>
                  </a:ext>
                </a:extLst>
              </a:tr>
              <a:tr h="382169">
                <a:tc>
                  <a:txBody>
                    <a:bodyPr/>
                    <a:lstStyle/>
                    <a:p>
                      <a:pPr algn="r"/>
                      <a:r>
                        <a:rPr lang="en-US" dirty="0">
                          <a:latin typeface="Times New Roman" panose="02020603050405020304" pitchFamily="18" charset="0"/>
                        </a:rPr>
                        <a:t>Crop</a:t>
                      </a:r>
                      <a:endParaRPr lang="en-US" dirty="0"/>
                    </a:p>
                  </a:txBody>
                  <a:tcPr anchor="b"/>
                </a:tc>
                <a:tc>
                  <a:txBody>
                    <a:bodyPr/>
                    <a:lstStyle/>
                    <a:p>
                      <a:pPr algn="r"/>
                      <a:r>
                        <a:rPr lang="en-US" dirty="0">
                          <a:latin typeface="Times New Roman" panose="02020603050405020304" pitchFamily="18" charset="0"/>
                        </a:rPr>
                        <a:t>Yield</a:t>
                      </a:r>
                      <a:endParaRPr lang="en-US" dirty="0"/>
                    </a:p>
                  </a:txBody>
                  <a:tcPr anchor="b"/>
                </a:tc>
                <a:tc>
                  <a:txBody>
                    <a:bodyPr/>
                    <a:lstStyle/>
                    <a:p>
                      <a:pPr algn="r"/>
                      <a:r>
                        <a:rPr lang="en-US" dirty="0">
                          <a:latin typeface="Times New Roman" panose="02020603050405020304" pitchFamily="18" charset="0"/>
                        </a:rPr>
                        <a:t>Price</a:t>
                      </a:r>
                      <a:endParaRPr lang="en-US" dirty="0"/>
                    </a:p>
                  </a:txBody>
                  <a:tcPr anchor="b"/>
                </a:tc>
                <a:tc>
                  <a:txBody>
                    <a:bodyPr/>
                    <a:lstStyle/>
                    <a:p>
                      <a:pPr algn="r"/>
                      <a:r>
                        <a:rPr lang="en-US">
                          <a:latin typeface="Times New Roman" panose="02020603050405020304" pitchFamily="18" charset="0"/>
                        </a:rPr>
                        <a:t>Income</a:t>
                      </a:r>
                      <a:endParaRPr lang="en-US"/>
                    </a:p>
                  </a:txBody>
                  <a:tcPr anchor="b"/>
                </a:tc>
                <a:tc>
                  <a:txBody>
                    <a:bodyPr/>
                    <a:lstStyle/>
                    <a:p>
                      <a:pPr algn="r"/>
                      <a:r>
                        <a:rPr lang="en-US">
                          <a:latin typeface="Times New Roman" panose="02020603050405020304" pitchFamily="18" charset="0"/>
                        </a:rPr>
                        <a:t>Mix</a:t>
                      </a:r>
                      <a:endParaRPr lang="en-US"/>
                    </a:p>
                  </a:txBody>
                  <a:tcPr anchor="b"/>
                </a:tc>
                <a:tc>
                  <a:txBody>
                    <a:bodyPr/>
                    <a:lstStyle/>
                    <a:p>
                      <a:pPr algn="r"/>
                      <a:r>
                        <a:rPr lang="en-US" dirty="0">
                          <a:latin typeface="Times New Roman" panose="02020603050405020304" pitchFamily="18" charset="0"/>
                        </a:rPr>
                        <a:t>Share</a:t>
                      </a:r>
                      <a:endParaRPr lang="en-US" dirty="0"/>
                    </a:p>
                  </a:txBody>
                  <a:tcPr anchor="b"/>
                </a:tc>
                <a:tc>
                  <a:txBody>
                    <a:bodyPr/>
                    <a:lstStyle/>
                    <a:p>
                      <a:pPr algn="r"/>
                      <a:r>
                        <a:rPr lang="en-US" dirty="0">
                          <a:latin typeface="Times New Roman" panose="02020603050405020304" pitchFamily="18" charset="0"/>
                        </a:rPr>
                        <a:t>Income</a:t>
                      </a:r>
                      <a:endParaRPr lang="en-US" dirty="0"/>
                    </a:p>
                  </a:txBody>
                  <a:tcPr anchor="b"/>
                </a:tc>
                <a:tc>
                  <a:txBody>
                    <a:bodyPr/>
                    <a:lstStyle/>
                    <a:p>
                      <a:pPr algn="r"/>
                      <a:r>
                        <a:rPr lang="en-US" dirty="0">
                          <a:latin typeface="Times New Roman" panose="02020603050405020304" pitchFamily="18" charset="0"/>
                        </a:rPr>
                        <a:t>Costs</a:t>
                      </a:r>
                      <a:endParaRPr lang="en-US" dirty="0"/>
                    </a:p>
                  </a:txBody>
                  <a:tcPr anchor="b"/>
                </a:tc>
                <a:tc>
                  <a:txBody>
                    <a:bodyPr/>
                    <a:lstStyle/>
                    <a:p>
                      <a:pPr algn="r"/>
                      <a:r>
                        <a:rPr lang="en-US" dirty="0">
                          <a:latin typeface="Times New Roman" panose="02020603050405020304" pitchFamily="18" charset="0"/>
                        </a:rPr>
                        <a:t>Costs</a:t>
                      </a:r>
                      <a:endParaRPr lang="en-US" dirty="0"/>
                    </a:p>
                  </a:txBody>
                  <a:tcPr anchor="b"/>
                </a:tc>
                <a:extLst>
                  <a:ext uri="{0D108BD9-81ED-4DB2-BD59-A6C34878D82A}">
                    <a16:rowId xmlns:a16="http://schemas.microsoft.com/office/drawing/2014/main" val="10004"/>
                  </a:ext>
                </a:extLst>
              </a:tr>
              <a:tr h="382169">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dirty="0">
                          <a:latin typeface="Times New Roman" panose="02020603050405020304" pitchFamily="18" charset="0"/>
                        </a:rPr>
                        <a:t> </a:t>
                      </a:r>
                      <a:endParaRPr lang="en-US" dirty="0"/>
                    </a:p>
                  </a:txBody>
                  <a:tcPr anchor="b"/>
                </a:tc>
                <a:extLst>
                  <a:ext uri="{0D108BD9-81ED-4DB2-BD59-A6C34878D82A}">
                    <a16:rowId xmlns:a16="http://schemas.microsoft.com/office/drawing/2014/main" val="10005"/>
                  </a:ext>
                </a:extLst>
              </a:tr>
              <a:tr h="382169">
                <a:tc>
                  <a:txBody>
                    <a:bodyPr/>
                    <a:lstStyle/>
                    <a:p>
                      <a:pPr algn="r"/>
                      <a:r>
                        <a:rPr lang="en-US">
                          <a:latin typeface="Times New Roman" panose="02020603050405020304" pitchFamily="18" charset="0"/>
                        </a:rPr>
                        <a:t>wheat</a:t>
                      </a:r>
                      <a:endParaRPr lang="en-US"/>
                    </a:p>
                  </a:txBody>
                  <a:tcPr anchor="b"/>
                </a:tc>
                <a:tc>
                  <a:txBody>
                    <a:bodyPr/>
                    <a:lstStyle/>
                    <a:p>
                      <a:pPr algn="r"/>
                      <a:r>
                        <a:rPr lang="en-US">
                          <a:latin typeface="Times New Roman" panose="02020603050405020304" pitchFamily="18" charset="0"/>
                        </a:rPr>
                        <a:t>24.9</a:t>
                      </a:r>
                      <a:endParaRPr lang="en-US"/>
                    </a:p>
                  </a:txBody>
                  <a:tcPr anchor="b"/>
                </a:tc>
                <a:tc>
                  <a:txBody>
                    <a:bodyPr/>
                    <a:lstStyle/>
                    <a:p>
                      <a:pPr algn="r"/>
                      <a:r>
                        <a:rPr lang="en-US" smtClean="0">
                          <a:latin typeface="Times New Roman" panose="02020603050405020304" pitchFamily="18" charset="0"/>
                        </a:rPr>
                        <a:t>$6.34</a:t>
                      </a:r>
                      <a:endParaRPr lang="en-US" dirty="0"/>
                    </a:p>
                  </a:txBody>
                  <a:tcPr anchor="b"/>
                </a:tc>
                <a:tc>
                  <a:txBody>
                    <a:bodyPr/>
                    <a:lstStyle/>
                    <a:p>
                      <a:pPr algn="r"/>
                      <a:r>
                        <a:rPr lang="en-US" smtClean="0">
                          <a:latin typeface="Times New Roman" panose="02020603050405020304" pitchFamily="18" charset="0"/>
                        </a:rPr>
                        <a:t>$157.95</a:t>
                      </a:r>
                      <a:endParaRPr lang="en-US" dirty="0"/>
                    </a:p>
                  </a:txBody>
                  <a:tcPr anchor="b"/>
                </a:tc>
                <a:tc>
                  <a:txBody>
                    <a:bodyPr/>
                    <a:lstStyle/>
                    <a:p>
                      <a:pPr algn="r"/>
                      <a:r>
                        <a:rPr lang="en-US">
                          <a:latin typeface="Times New Roman" panose="02020603050405020304" pitchFamily="18" charset="0"/>
                        </a:rPr>
                        <a:t>0.518</a:t>
                      </a:r>
                      <a:endParaRPr lang="en-US"/>
                    </a:p>
                  </a:txBody>
                  <a:tcPr anchor="b"/>
                </a:tc>
                <a:tc>
                  <a:txBody>
                    <a:bodyPr/>
                    <a:lstStyle/>
                    <a:p>
                      <a:pPr algn="r"/>
                      <a:r>
                        <a:rPr lang="en-US">
                          <a:latin typeface="Times New Roman" panose="02020603050405020304" pitchFamily="18" charset="0"/>
                        </a:rPr>
                        <a:t>0.33</a:t>
                      </a:r>
                      <a:endParaRPr lang="en-US"/>
                    </a:p>
                  </a:txBody>
                  <a:tcPr anchor="b"/>
                </a:tc>
                <a:tc>
                  <a:txBody>
                    <a:bodyPr/>
                    <a:lstStyle/>
                    <a:p>
                      <a:pPr algn="r"/>
                      <a:r>
                        <a:rPr lang="en-US" smtClean="0">
                          <a:latin typeface="Times New Roman" panose="02020603050405020304" pitchFamily="18" charset="0"/>
                        </a:rPr>
                        <a:t>$27.29</a:t>
                      </a:r>
                      <a:endParaRPr lang="en-US" dirty="0"/>
                    </a:p>
                  </a:txBody>
                  <a:tcPr anchor="b"/>
                </a:tc>
                <a:tc>
                  <a:txBody>
                    <a:bodyPr/>
                    <a:lstStyle/>
                    <a:p>
                      <a:pPr algn="r"/>
                      <a:r>
                        <a:rPr lang="en-US" smtClean="0">
                          <a:latin typeface="Times New Roman" panose="02020603050405020304" pitchFamily="18" charset="0"/>
                        </a:rPr>
                        <a:t>$17.78</a:t>
                      </a:r>
                      <a:endParaRPr lang="en-US" dirty="0"/>
                    </a:p>
                  </a:txBody>
                  <a:tcPr anchor="b"/>
                </a:tc>
                <a:tc>
                  <a:txBody>
                    <a:bodyPr/>
                    <a:lstStyle/>
                    <a:p>
                      <a:pPr algn="r"/>
                      <a:r>
                        <a:rPr lang="en-US" smtClean="0">
                          <a:latin typeface="Times New Roman" panose="02020603050405020304" pitchFamily="18" charset="0"/>
                        </a:rPr>
                        <a:t>$9.21</a:t>
                      </a:r>
                      <a:endParaRPr lang="en-US" dirty="0"/>
                    </a:p>
                  </a:txBody>
                  <a:tcPr anchor="b"/>
                </a:tc>
                <a:extLst>
                  <a:ext uri="{0D108BD9-81ED-4DB2-BD59-A6C34878D82A}">
                    <a16:rowId xmlns:a16="http://schemas.microsoft.com/office/drawing/2014/main" val="10006"/>
                  </a:ext>
                </a:extLst>
              </a:tr>
              <a:tr h="382169">
                <a:tc>
                  <a:txBody>
                    <a:bodyPr/>
                    <a:lstStyle/>
                    <a:p>
                      <a:pPr algn="r"/>
                      <a:r>
                        <a:rPr lang="en-US">
                          <a:latin typeface="Times New Roman" panose="02020603050405020304" pitchFamily="18" charset="0"/>
                        </a:rPr>
                        <a:t>sorghum</a:t>
                      </a:r>
                      <a:endParaRPr lang="en-US"/>
                    </a:p>
                  </a:txBody>
                  <a:tcPr anchor="b"/>
                </a:tc>
                <a:tc>
                  <a:txBody>
                    <a:bodyPr/>
                    <a:lstStyle/>
                    <a:p>
                      <a:pPr algn="r"/>
                      <a:r>
                        <a:rPr lang="en-US">
                          <a:latin typeface="Times New Roman" panose="02020603050405020304" pitchFamily="18" charset="0"/>
                        </a:rPr>
                        <a:t>54.3</a:t>
                      </a:r>
                      <a:endParaRPr lang="en-US"/>
                    </a:p>
                  </a:txBody>
                  <a:tcPr anchor="b"/>
                </a:tc>
                <a:tc>
                  <a:txBody>
                    <a:bodyPr/>
                    <a:lstStyle/>
                    <a:p>
                      <a:pPr algn="r"/>
                      <a:r>
                        <a:rPr lang="en-US">
                          <a:latin typeface="Times New Roman" panose="02020603050405020304" pitchFamily="18" charset="0"/>
                        </a:rPr>
                        <a:t>4.86</a:t>
                      </a:r>
                      <a:endParaRPr lang="en-US"/>
                    </a:p>
                  </a:txBody>
                  <a:tcPr anchor="b"/>
                </a:tc>
                <a:tc>
                  <a:txBody>
                    <a:bodyPr/>
                    <a:lstStyle/>
                    <a:p>
                      <a:pPr algn="r"/>
                      <a:r>
                        <a:rPr lang="en-US" smtClean="0">
                          <a:latin typeface="Times New Roman" panose="02020603050405020304" pitchFamily="18" charset="0"/>
                        </a:rPr>
                        <a:t>$263.72</a:t>
                      </a:r>
                      <a:endParaRPr lang="en-US" dirty="0"/>
                    </a:p>
                  </a:txBody>
                  <a:tcPr anchor="b"/>
                </a:tc>
                <a:tc>
                  <a:txBody>
                    <a:bodyPr/>
                    <a:lstStyle/>
                    <a:p>
                      <a:pPr algn="r"/>
                      <a:r>
                        <a:rPr lang="en-US">
                          <a:latin typeface="Times New Roman" panose="02020603050405020304" pitchFamily="18" charset="0"/>
                        </a:rPr>
                        <a:t>0.066</a:t>
                      </a:r>
                      <a:endParaRPr lang="en-US"/>
                    </a:p>
                  </a:txBody>
                  <a:tcPr anchor="b"/>
                </a:tc>
                <a:tc>
                  <a:txBody>
                    <a:bodyPr/>
                    <a:lstStyle/>
                    <a:p>
                      <a:pPr algn="r"/>
                      <a:r>
                        <a:rPr lang="en-US" dirty="0">
                          <a:latin typeface="Times New Roman" panose="02020603050405020304" pitchFamily="18" charset="0"/>
                        </a:rPr>
                        <a:t>0.33</a:t>
                      </a:r>
                      <a:endParaRPr lang="en-US" dirty="0"/>
                    </a:p>
                  </a:txBody>
                  <a:tcPr anchor="b"/>
                </a:tc>
                <a:tc>
                  <a:txBody>
                    <a:bodyPr/>
                    <a:lstStyle/>
                    <a:p>
                      <a:pPr algn="r"/>
                      <a:r>
                        <a:rPr lang="en-US">
                          <a:latin typeface="Times New Roman" panose="02020603050405020304" pitchFamily="18" charset="0"/>
                        </a:rPr>
                        <a:t>5.85</a:t>
                      </a:r>
                      <a:endParaRPr lang="en-US"/>
                    </a:p>
                  </a:txBody>
                  <a:tcPr anchor="b"/>
                </a:tc>
                <a:tc>
                  <a:txBody>
                    <a:bodyPr/>
                    <a:lstStyle/>
                    <a:p>
                      <a:pPr algn="r"/>
                      <a:r>
                        <a:rPr lang="en-US">
                          <a:latin typeface="Times New Roman" panose="02020603050405020304" pitchFamily="18" charset="0"/>
                        </a:rPr>
                        <a:t>34.16</a:t>
                      </a:r>
                      <a:endParaRPr lang="en-US"/>
                    </a:p>
                  </a:txBody>
                  <a:tcPr anchor="b"/>
                </a:tc>
                <a:tc>
                  <a:txBody>
                    <a:bodyPr/>
                    <a:lstStyle/>
                    <a:p>
                      <a:pPr algn="r"/>
                      <a:r>
                        <a:rPr lang="en-US">
                          <a:latin typeface="Times New Roman" panose="02020603050405020304" pitchFamily="18" charset="0"/>
                        </a:rPr>
                        <a:t>2.27</a:t>
                      </a:r>
                      <a:endParaRPr lang="en-US"/>
                    </a:p>
                  </a:txBody>
                  <a:tcPr anchor="b"/>
                </a:tc>
                <a:extLst>
                  <a:ext uri="{0D108BD9-81ED-4DB2-BD59-A6C34878D82A}">
                    <a16:rowId xmlns:a16="http://schemas.microsoft.com/office/drawing/2014/main" val="10007"/>
                  </a:ext>
                </a:extLst>
              </a:tr>
              <a:tr h="382169">
                <a:tc>
                  <a:txBody>
                    <a:bodyPr/>
                    <a:lstStyle/>
                    <a:p>
                      <a:pPr algn="r"/>
                      <a:r>
                        <a:rPr lang="en-US">
                          <a:latin typeface="Times New Roman" panose="02020603050405020304" pitchFamily="18" charset="0"/>
                        </a:rPr>
                        <a:t>corn</a:t>
                      </a:r>
                      <a:endParaRPr lang="en-US"/>
                    </a:p>
                  </a:txBody>
                  <a:tcPr anchor="b"/>
                </a:tc>
                <a:tc>
                  <a:txBody>
                    <a:bodyPr/>
                    <a:lstStyle/>
                    <a:p>
                      <a:pPr algn="r"/>
                      <a:r>
                        <a:rPr lang="en-US" dirty="0">
                          <a:solidFill>
                            <a:schemeClr val="tx1"/>
                          </a:solidFill>
                          <a:latin typeface="Times New Roman" panose="02020603050405020304" pitchFamily="18" charset="0"/>
                        </a:rPr>
                        <a:t>71.4</a:t>
                      </a:r>
                      <a:endParaRPr lang="en-US" dirty="0">
                        <a:solidFill>
                          <a:schemeClr val="tx1"/>
                        </a:solidFill>
                      </a:endParaRPr>
                    </a:p>
                  </a:txBody>
                  <a:tcPr anchor="b"/>
                </a:tc>
                <a:tc>
                  <a:txBody>
                    <a:bodyPr/>
                    <a:lstStyle/>
                    <a:p>
                      <a:pPr algn="r"/>
                      <a:r>
                        <a:rPr lang="en-US" dirty="0">
                          <a:solidFill>
                            <a:schemeClr val="tx1"/>
                          </a:solidFill>
                          <a:latin typeface="Times New Roman" panose="02020603050405020304" pitchFamily="18" charset="0"/>
                        </a:rPr>
                        <a:t>4.72</a:t>
                      </a:r>
                      <a:endParaRPr lang="en-US" dirty="0">
                        <a:solidFill>
                          <a:schemeClr val="tx1"/>
                        </a:solidFill>
                      </a:endParaRPr>
                    </a:p>
                  </a:txBody>
                  <a:tcPr anchor="b"/>
                </a:tc>
                <a:tc>
                  <a:txBody>
                    <a:bodyPr/>
                    <a:lstStyle/>
                    <a:p>
                      <a:pPr algn="r"/>
                      <a:r>
                        <a:rPr lang="en-US" dirty="0">
                          <a:solidFill>
                            <a:schemeClr val="tx1"/>
                          </a:solidFill>
                          <a:latin typeface="Times New Roman" panose="02020603050405020304" pitchFamily="18" charset="0"/>
                        </a:rPr>
                        <a:t>337.05</a:t>
                      </a:r>
                      <a:endParaRPr lang="en-US" dirty="0">
                        <a:solidFill>
                          <a:schemeClr val="tx1"/>
                        </a:solidFill>
                      </a:endParaRPr>
                    </a:p>
                  </a:txBody>
                  <a:tcPr anchor="b"/>
                </a:tc>
                <a:tc>
                  <a:txBody>
                    <a:bodyPr/>
                    <a:lstStyle/>
                    <a:p>
                      <a:pPr algn="r"/>
                      <a:r>
                        <a:rPr lang="en-US" dirty="0">
                          <a:solidFill>
                            <a:schemeClr val="tx1"/>
                          </a:solidFill>
                          <a:latin typeface="Times New Roman" panose="02020603050405020304" pitchFamily="18" charset="0"/>
                        </a:rPr>
                        <a:t>0.415</a:t>
                      </a:r>
                      <a:endParaRPr lang="en-US" dirty="0">
                        <a:solidFill>
                          <a:schemeClr val="tx1"/>
                        </a:solidFill>
                      </a:endParaRPr>
                    </a:p>
                  </a:txBody>
                  <a:tcPr anchor="b"/>
                </a:tc>
                <a:tc>
                  <a:txBody>
                    <a:bodyPr/>
                    <a:lstStyle/>
                    <a:p>
                      <a:pPr algn="r"/>
                      <a:r>
                        <a:rPr lang="en-US" dirty="0">
                          <a:solidFill>
                            <a:schemeClr val="tx1"/>
                          </a:solidFill>
                          <a:latin typeface="Times New Roman" panose="02020603050405020304" pitchFamily="18" charset="0"/>
                        </a:rPr>
                        <a:t>0.33</a:t>
                      </a:r>
                      <a:endParaRPr lang="en-US" dirty="0">
                        <a:solidFill>
                          <a:schemeClr val="tx1"/>
                        </a:solidFill>
                      </a:endParaRPr>
                    </a:p>
                  </a:txBody>
                  <a:tcPr anchor="b"/>
                </a:tc>
                <a:tc>
                  <a:txBody>
                    <a:bodyPr/>
                    <a:lstStyle/>
                    <a:p>
                      <a:pPr algn="r"/>
                      <a:r>
                        <a:rPr lang="en-US" dirty="0">
                          <a:solidFill>
                            <a:schemeClr val="tx1"/>
                          </a:solidFill>
                          <a:latin typeface="Times New Roman" panose="02020603050405020304" pitchFamily="18" charset="0"/>
                        </a:rPr>
                        <a:t>46.65</a:t>
                      </a:r>
                      <a:endParaRPr lang="en-US" dirty="0">
                        <a:solidFill>
                          <a:schemeClr val="tx1"/>
                        </a:solidFill>
                      </a:endParaRPr>
                    </a:p>
                  </a:txBody>
                  <a:tcPr anchor="b"/>
                </a:tc>
                <a:tc>
                  <a:txBody>
                    <a:bodyPr/>
                    <a:lstStyle/>
                    <a:p>
                      <a:pPr algn="r"/>
                      <a:r>
                        <a:rPr lang="en-US" dirty="0">
                          <a:solidFill>
                            <a:schemeClr val="tx1"/>
                          </a:solidFill>
                          <a:latin typeface="Times New Roman" panose="02020603050405020304" pitchFamily="18" charset="0"/>
                        </a:rPr>
                        <a:t>37.14</a:t>
                      </a:r>
                      <a:endParaRPr lang="en-US" dirty="0">
                        <a:solidFill>
                          <a:schemeClr val="tx1"/>
                        </a:solidFill>
                      </a:endParaRPr>
                    </a:p>
                  </a:txBody>
                  <a:tcPr anchor="b"/>
                </a:tc>
                <a:tc>
                  <a:txBody>
                    <a:bodyPr/>
                    <a:lstStyle/>
                    <a:p>
                      <a:pPr algn="r"/>
                      <a:r>
                        <a:rPr lang="en-US" dirty="0">
                          <a:latin typeface="Times New Roman" panose="02020603050405020304" pitchFamily="18" charset="0"/>
                        </a:rPr>
                        <a:t>15.42</a:t>
                      </a:r>
                      <a:endParaRPr lang="en-US" dirty="0"/>
                    </a:p>
                  </a:txBody>
                  <a:tcPr anchor="b"/>
                </a:tc>
                <a:extLst>
                  <a:ext uri="{0D108BD9-81ED-4DB2-BD59-A6C34878D82A}">
                    <a16:rowId xmlns:a16="http://schemas.microsoft.com/office/drawing/2014/main" val="10008"/>
                  </a:ext>
                </a:extLst>
              </a:tr>
              <a:tr h="382169">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smtClean="0">
                          <a:solidFill>
                            <a:srgbClr val="FF0000"/>
                          </a:solidFill>
                          <a:latin typeface="Times New Roman" panose="02020603050405020304" pitchFamily="18" charset="0"/>
                        </a:rPr>
                        <a:t>$79.78</a:t>
                      </a:r>
                      <a:endParaRPr lang="en-US" dirty="0">
                        <a:solidFill>
                          <a:srgbClr val="FF0000"/>
                        </a:solidFill>
                      </a:endParaRPr>
                    </a:p>
                  </a:txBody>
                  <a:tcPr anchor="b"/>
                </a:tc>
                <a:tc>
                  <a:txBody>
                    <a:bodyPr/>
                    <a:lstStyle/>
                    <a:p>
                      <a:pPr algn="r"/>
                      <a:r>
                        <a:rPr lang="en-US" dirty="0">
                          <a:solidFill>
                            <a:srgbClr val="FF0000"/>
                          </a:solidFill>
                          <a:latin typeface="Times New Roman" panose="02020603050405020304" pitchFamily="18" charset="0"/>
                        </a:rPr>
                        <a:t> </a:t>
                      </a:r>
                      <a:endParaRPr lang="en-US" dirty="0">
                        <a:solidFill>
                          <a:srgbClr val="FF0000"/>
                        </a:solidFill>
                      </a:endParaRPr>
                    </a:p>
                  </a:txBody>
                  <a:tcPr anchor="b"/>
                </a:tc>
                <a:tc>
                  <a:txBody>
                    <a:bodyPr/>
                    <a:lstStyle/>
                    <a:p>
                      <a:pPr algn="r"/>
                      <a:r>
                        <a:rPr lang="en-US" smtClean="0">
                          <a:solidFill>
                            <a:srgbClr val="FF0000"/>
                          </a:solidFill>
                          <a:latin typeface="Times New Roman" panose="02020603050405020304" pitchFamily="18" charset="0"/>
                        </a:rPr>
                        <a:t>$26.91</a:t>
                      </a:r>
                      <a:endParaRPr lang="en-US" dirty="0">
                        <a:solidFill>
                          <a:srgbClr val="FF0000"/>
                        </a:solidFill>
                      </a:endParaRPr>
                    </a:p>
                  </a:txBody>
                  <a:tcPr anchor="b"/>
                </a:tc>
                <a:extLst>
                  <a:ext uri="{0D108BD9-81ED-4DB2-BD59-A6C34878D82A}">
                    <a16:rowId xmlns:a16="http://schemas.microsoft.com/office/drawing/2014/main" val="10009"/>
                  </a:ext>
                </a:extLst>
              </a:tr>
              <a:tr h="382169">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SWISS"/>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extLst>
                  <a:ext uri="{0D108BD9-81ED-4DB2-BD59-A6C34878D82A}">
                    <a16:rowId xmlns:a16="http://schemas.microsoft.com/office/drawing/2014/main" val="10010"/>
                  </a:ext>
                </a:extLst>
              </a:tr>
              <a:tr h="659633">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ctr"/>
                      <a:r>
                        <a:rPr lang="en-US">
                          <a:latin typeface="SWISS"/>
                        </a:rPr>
                        <a:t>=(1) * (2)</a:t>
                      </a:r>
                      <a:endParaRPr lang="en-US"/>
                    </a:p>
                  </a:txBody>
                  <a:tcPr anchor="b"/>
                </a:tc>
                <a:tc>
                  <a:txBody>
                    <a:bodyPr/>
                    <a:lstStyle/>
                    <a:p>
                      <a:pPr algn="ctr"/>
                      <a:r>
                        <a:rPr lang="en-US">
                          <a:latin typeface="Times New Roman" panose="02020603050405020304" pitchFamily="18" charset="0"/>
                        </a:rPr>
                        <a:t> </a:t>
                      </a:r>
                      <a:endParaRPr lang="en-US"/>
                    </a:p>
                  </a:txBody>
                  <a:tcPr anchor="b"/>
                </a:tc>
                <a:tc>
                  <a:txBody>
                    <a:bodyPr/>
                    <a:lstStyle/>
                    <a:p>
                      <a:pPr algn="ctr"/>
                      <a:r>
                        <a:rPr lang="en-US">
                          <a:latin typeface="Times New Roman" panose="02020603050405020304" pitchFamily="18" charset="0"/>
                        </a:rPr>
                        <a:t> </a:t>
                      </a:r>
                      <a:endParaRPr lang="en-US"/>
                    </a:p>
                  </a:txBody>
                  <a:tcPr anchor="b"/>
                </a:tc>
                <a:tc>
                  <a:txBody>
                    <a:bodyPr/>
                    <a:lstStyle/>
                    <a:p>
                      <a:pPr algn="ctr"/>
                      <a:r>
                        <a:rPr lang="en-US">
                          <a:latin typeface="SWISS"/>
                        </a:rPr>
                        <a:t>=(3) * (4) * (5)</a:t>
                      </a:r>
                      <a:endParaRPr lang="en-US"/>
                    </a:p>
                  </a:txBody>
                  <a:tcPr anchor="b"/>
                </a:tc>
                <a:tc>
                  <a:txBody>
                    <a:bodyPr/>
                    <a:lstStyle/>
                    <a:p>
                      <a:pPr algn="ctr"/>
                      <a:r>
                        <a:rPr lang="en-US">
                          <a:latin typeface="Times New Roman" panose="02020603050405020304" pitchFamily="18" charset="0"/>
                        </a:rPr>
                        <a:t> </a:t>
                      </a:r>
                      <a:endParaRPr lang="en-US"/>
                    </a:p>
                  </a:txBody>
                  <a:tcPr anchor="b"/>
                </a:tc>
                <a:tc>
                  <a:txBody>
                    <a:bodyPr/>
                    <a:lstStyle/>
                    <a:p>
                      <a:pPr algn="ctr"/>
                      <a:r>
                        <a:rPr lang="en-US" dirty="0">
                          <a:latin typeface="Times New Roman" panose="02020603050405020304" pitchFamily="18" charset="0"/>
                        </a:rPr>
                        <a:t>=(7) * (4)</a:t>
                      </a:r>
                      <a:endParaRPr lang="en-US" dirty="0"/>
                    </a:p>
                  </a:txBody>
                  <a:tcPr anchor="b"/>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77983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Objectives</a:t>
            </a:r>
            <a:endParaRPr lang="en-US" dirty="0">
              <a:solidFill>
                <a:schemeClr val="accent6"/>
              </a:solidFill>
            </a:endParaRPr>
          </a:p>
        </p:txBody>
      </p:sp>
      <p:sp>
        <p:nvSpPr>
          <p:cNvPr id="3" name="Content Placeholder 2"/>
          <p:cNvSpPr>
            <a:spLocks noGrp="1"/>
          </p:cNvSpPr>
          <p:nvPr>
            <p:ph idx="1"/>
          </p:nvPr>
        </p:nvSpPr>
        <p:spPr/>
        <p:txBody>
          <a:bodyPr>
            <a:normAutofit/>
          </a:bodyPr>
          <a:lstStyle/>
          <a:p>
            <a:r>
              <a:rPr lang="en-US" sz="3600" dirty="0" smtClean="0"/>
              <a:t>Provide </a:t>
            </a:r>
            <a:r>
              <a:rPr lang="en-US" sz="3600" dirty="0" smtClean="0"/>
              <a:t>an understanding </a:t>
            </a:r>
            <a:r>
              <a:rPr lang="en-US" sz="3600" dirty="0" smtClean="0"/>
              <a:t>of </a:t>
            </a:r>
            <a:r>
              <a:rPr lang="en-US" sz="3600" dirty="0" smtClean="0"/>
              <a:t>the property owner net return computation</a:t>
            </a:r>
          </a:p>
          <a:p>
            <a:endParaRPr lang="en-US" sz="3600" dirty="0" smtClean="0"/>
          </a:p>
          <a:p>
            <a:r>
              <a:rPr lang="en-US" sz="3600" dirty="0" smtClean="0"/>
              <a:t>Answer frequently asked questions about property tax appraisals</a:t>
            </a:r>
            <a:endParaRPr lang="en-US" sz="3600" dirty="0"/>
          </a:p>
        </p:txBody>
      </p:sp>
    </p:spTree>
    <p:extLst>
      <p:ext uri="{BB962C8B-B14F-4D97-AF65-F5344CB8AC3E}">
        <p14:creationId xmlns:p14="http://schemas.microsoft.com/office/powerpoint/2010/main" val="372344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415" y="367990"/>
            <a:ext cx="9846797" cy="1232210"/>
          </a:xfrm>
        </p:spPr>
        <p:txBody>
          <a:bodyPr>
            <a:normAutofit/>
          </a:bodyPr>
          <a:lstStyle/>
          <a:p>
            <a:r>
              <a:rPr lang="en-US" sz="3200" dirty="0" smtClean="0">
                <a:solidFill>
                  <a:srgbClr val="C00000"/>
                </a:solidFill>
              </a:rPr>
              <a:t>2014 Relative Soil Productivity—Page 4</a:t>
            </a:r>
            <a:endParaRPr lang="en-US" sz="3200"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9814494"/>
              </p:ext>
            </p:extLst>
          </p:nvPr>
        </p:nvGraphicFramePr>
        <p:xfrm>
          <a:off x="1522413" y="1808480"/>
          <a:ext cx="9829800" cy="4897120"/>
        </p:xfrm>
        <a:graphic>
          <a:graphicData uri="http://schemas.openxmlformats.org/drawingml/2006/table">
            <a:tbl>
              <a:tblPr firstRow="1" bandRow="1">
                <a:tableStyleId>{5C22544A-7EE6-4342-B048-85BDC9FD1C3A}</a:tableStyleId>
              </a:tblPr>
              <a:tblGrid>
                <a:gridCol w="16383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1638300">
                  <a:extLst>
                    <a:ext uri="{9D8B030D-6E8A-4147-A177-3AD203B41FA5}">
                      <a16:colId xmlns:a16="http://schemas.microsoft.com/office/drawing/2014/main" val="20002"/>
                    </a:ext>
                  </a:extLst>
                </a:gridCol>
                <a:gridCol w="1638300">
                  <a:extLst>
                    <a:ext uri="{9D8B030D-6E8A-4147-A177-3AD203B41FA5}">
                      <a16:colId xmlns:a16="http://schemas.microsoft.com/office/drawing/2014/main" val="20003"/>
                    </a:ext>
                  </a:extLst>
                </a:gridCol>
                <a:gridCol w="1638300">
                  <a:extLst>
                    <a:ext uri="{9D8B030D-6E8A-4147-A177-3AD203B41FA5}">
                      <a16:colId xmlns:a16="http://schemas.microsoft.com/office/drawing/2014/main" val="20004"/>
                    </a:ext>
                  </a:extLst>
                </a:gridCol>
                <a:gridCol w="1638300">
                  <a:extLst>
                    <a:ext uri="{9D8B030D-6E8A-4147-A177-3AD203B41FA5}">
                      <a16:colId xmlns:a16="http://schemas.microsoft.com/office/drawing/2014/main" val="20005"/>
                    </a:ext>
                  </a:extLst>
                </a:gridCol>
              </a:tblGrid>
              <a:tr h="370840">
                <a:tc>
                  <a:txBody>
                    <a:bodyPr/>
                    <a:lstStyle/>
                    <a:p>
                      <a:pPr algn="l"/>
                      <a:r>
                        <a:rPr lang="en-US" dirty="0">
                          <a:latin typeface="Times New Roman" panose="02020603050405020304" pitchFamily="18" charset="0"/>
                        </a:rPr>
                        <a:t> </a:t>
                      </a:r>
                      <a:endParaRPr lang="en-US" dirty="0"/>
                    </a:p>
                  </a:txBody>
                  <a:tcPr anchor="b"/>
                </a:tc>
                <a:tc>
                  <a:txBody>
                    <a:bodyPr/>
                    <a:lstStyle/>
                    <a:p>
                      <a:pPr algn="ctr"/>
                      <a:r>
                        <a:rPr lang="en-US" dirty="0">
                          <a:latin typeface="Times New Roman" panose="02020603050405020304" pitchFamily="18" charset="0"/>
                        </a:rPr>
                        <a:t>(1)</a:t>
                      </a:r>
                      <a:endParaRPr lang="en-US" dirty="0"/>
                    </a:p>
                  </a:txBody>
                  <a:tcPr anchor="b"/>
                </a:tc>
                <a:tc>
                  <a:txBody>
                    <a:bodyPr/>
                    <a:lstStyle/>
                    <a:p>
                      <a:pPr algn="ctr"/>
                      <a:r>
                        <a:rPr lang="en-US">
                          <a:latin typeface="Times New Roman" panose="02020603050405020304" pitchFamily="18" charset="0"/>
                        </a:rPr>
                        <a:t>(2)</a:t>
                      </a:r>
                      <a:endParaRPr lang="en-US"/>
                    </a:p>
                  </a:txBody>
                  <a:tcPr anchor="b"/>
                </a:tc>
                <a:tc>
                  <a:txBody>
                    <a:bodyPr/>
                    <a:lstStyle/>
                    <a:p>
                      <a:pPr algn="ctr"/>
                      <a:r>
                        <a:rPr lang="en-US">
                          <a:latin typeface="Times New Roman" panose="02020603050405020304" pitchFamily="18" charset="0"/>
                        </a:rPr>
                        <a:t>(3)</a:t>
                      </a:r>
                      <a:endParaRPr lang="en-US"/>
                    </a:p>
                  </a:txBody>
                  <a:tcPr anchor="b"/>
                </a:tc>
                <a:tc>
                  <a:txBody>
                    <a:bodyPr/>
                    <a:lstStyle/>
                    <a:p>
                      <a:pPr algn="ctr"/>
                      <a:r>
                        <a:rPr lang="en-US">
                          <a:latin typeface="Times New Roman" panose="02020603050405020304" pitchFamily="18" charset="0"/>
                        </a:rPr>
                        <a:t>(4)</a:t>
                      </a:r>
                      <a:endParaRPr lang="en-US"/>
                    </a:p>
                  </a:txBody>
                  <a:tcPr anchor="b"/>
                </a:tc>
                <a:tc>
                  <a:txBody>
                    <a:bodyPr/>
                    <a:lstStyle/>
                    <a:p>
                      <a:pPr algn="ctr"/>
                      <a:r>
                        <a:rPr lang="en-US">
                          <a:latin typeface="Times New Roman" panose="02020603050405020304" pitchFamily="18" charset="0"/>
                        </a:rPr>
                        <a:t>(5)</a:t>
                      </a:r>
                      <a:endParaRPr lang="en-US"/>
                    </a:p>
                  </a:txBody>
                  <a:tcPr anchor="b"/>
                </a:tc>
                <a:extLst>
                  <a:ext uri="{0D108BD9-81ED-4DB2-BD59-A6C34878D82A}">
                    <a16:rowId xmlns:a16="http://schemas.microsoft.com/office/drawing/2014/main" val="10000"/>
                  </a:ext>
                </a:extLst>
              </a:tr>
              <a:tr h="370840">
                <a:tc>
                  <a:txBody>
                    <a:bodyPr/>
                    <a:lstStyle/>
                    <a:p>
                      <a:pPr algn="l"/>
                      <a:r>
                        <a:rPr lang="en-US">
                          <a:latin typeface="Times New Roman" panose="02020603050405020304" pitchFamily="18" charset="0"/>
                        </a:rPr>
                        <a:t>Co:</a:t>
                      </a:r>
                      <a:endParaRPr lang="en-US"/>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ctr"/>
                      <a:r>
                        <a:rPr lang="en-US">
                          <a:latin typeface="Times New Roman" panose="02020603050405020304" pitchFamily="18" charset="0"/>
                        </a:rPr>
                        <a:t> </a:t>
                      </a:r>
                      <a:endParaRPr lang="en-US"/>
                    </a:p>
                  </a:txBody>
                  <a:tcPr anchor="b"/>
                </a:tc>
                <a:tc>
                  <a:txBody>
                    <a:bodyPr/>
                    <a:lstStyle/>
                    <a:p>
                      <a:pPr algn="r"/>
                      <a:r>
                        <a:rPr lang="en-US" dirty="0" smtClean="0">
                          <a:latin typeface="Times New Roman" panose="02020603050405020304" pitchFamily="18" charset="0"/>
                        </a:rPr>
                        <a:t>=(3) * (1)</a:t>
                      </a:r>
                      <a:r>
                        <a:rPr lang="en-US" dirty="0">
                          <a:latin typeface="Times New Roman" panose="02020603050405020304" pitchFamily="18" charset="0"/>
                        </a:rPr>
                        <a:t> </a:t>
                      </a:r>
                      <a:endParaRPr lang="en-US" dirty="0"/>
                    </a:p>
                  </a:txBody>
                  <a:tcPr anchor="b"/>
                </a:tc>
                <a:tc>
                  <a:txBody>
                    <a:bodyPr/>
                    <a:lstStyle/>
                    <a:p>
                      <a:pPr algn="r"/>
                      <a:r>
                        <a:rPr lang="en-US">
                          <a:latin typeface="Times New Roman" panose="02020603050405020304" pitchFamily="18" charset="0"/>
                        </a:rPr>
                        <a:t> </a:t>
                      </a:r>
                      <a:endParaRPr lang="en-US"/>
                    </a:p>
                  </a:txBody>
                  <a:tcPr anchor="b"/>
                </a:tc>
                <a:extLst>
                  <a:ext uri="{0D108BD9-81ED-4DB2-BD59-A6C34878D82A}">
                    <a16:rowId xmlns:a16="http://schemas.microsoft.com/office/drawing/2014/main" val="10001"/>
                  </a:ext>
                </a:extLst>
              </a:tr>
              <a:tr h="370840">
                <a:tc>
                  <a:txBody>
                    <a:bodyPr/>
                    <a:lstStyle/>
                    <a:p>
                      <a:pPr algn="l"/>
                      <a:r>
                        <a:rPr lang="en-US">
                          <a:latin typeface="Times New Roman" panose="02020603050405020304" pitchFamily="18" charset="0"/>
                        </a:rPr>
                        <a:t>Sample</a:t>
                      </a:r>
                      <a:endParaRPr lang="en-US"/>
                    </a:p>
                  </a:txBody>
                  <a:tcPr anchor="b"/>
                </a:tc>
                <a:tc>
                  <a:txBody>
                    <a:bodyPr/>
                    <a:lstStyle/>
                    <a:p>
                      <a:pPr algn="r"/>
                      <a:r>
                        <a:rPr lang="en-US">
                          <a:latin typeface="Times New Roman" panose="02020603050405020304" pitchFamily="18" charset="0"/>
                        </a:rPr>
                        <a:t>Nonirrigated</a:t>
                      </a:r>
                      <a:endParaRPr lang="en-US"/>
                    </a:p>
                  </a:txBody>
                  <a:tcPr anchor="b"/>
                </a:tc>
                <a:tc>
                  <a:txBody>
                    <a:bodyPr/>
                    <a:lstStyle/>
                    <a:p>
                      <a:pPr algn="r"/>
                      <a:r>
                        <a:rPr lang="en-US" dirty="0">
                          <a:latin typeface="Times New Roman" panose="02020603050405020304" pitchFamily="18" charset="0"/>
                        </a:rPr>
                        <a:t>M.U. Acres</a:t>
                      </a:r>
                      <a:endParaRPr lang="en-US" dirty="0"/>
                    </a:p>
                  </a:txBody>
                  <a:tcPr anchor="b"/>
                </a:tc>
                <a:tc>
                  <a:txBody>
                    <a:bodyPr/>
                    <a:lstStyle/>
                    <a:p>
                      <a:pPr algn="ct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dirty="0">
                          <a:latin typeface="Times New Roman" panose="02020603050405020304" pitchFamily="18" charset="0"/>
                        </a:rPr>
                        <a:t>Indexed</a:t>
                      </a:r>
                      <a:endParaRPr lang="en-US" dirty="0"/>
                    </a:p>
                  </a:txBody>
                  <a:tcPr anchor="b"/>
                </a:tc>
                <a:extLst>
                  <a:ext uri="{0D108BD9-81ED-4DB2-BD59-A6C34878D82A}">
                    <a16:rowId xmlns:a16="http://schemas.microsoft.com/office/drawing/2014/main" val="10002"/>
                  </a:ext>
                </a:extLst>
              </a:tr>
              <a:tr h="370840">
                <a:tc>
                  <a:txBody>
                    <a:bodyPr/>
                    <a:lstStyle/>
                    <a:p>
                      <a:pPr algn="l"/>
                      <a:r>
                        <a:rPr lang="en-US">
                          <a:latin typeface="Times New Roman" panose="02020603050405020304" pitchFamily="18" charset="0"/>
                        </a:rPr>
                        <a:t>M.U.</a:t>
                      </a:r>
                      <a:endParaRPr lang="en-US"/>
                    </a:p>
                  </a:txBody>
                  <a:tcPr anchor="b"/>
                </a:tc>
                <a:tc>
                  <a:txBody>
                    <a:bodyPr/>
                    <a:lstStyle/>
                    <a:p>
                      <a:pPr algn="r"/>
                      <a:r>
                        <a:rPr lang="en-US">
                          <a:latin typeface="Times New Roman" panose="02020603050405020304" pitchFamily="18" charset="0"/>
                        </a:rPr>
                        <a:t>M.U.</a:t>
                      </a:r>
                      <a:endParaRPr lang="en-US"/>
                    </a:p>
                  </a:txBody>
                  <a:tcPr anchor="b"/>
                </a:tc>
                <a:tc>
                  <a:txBody>
                    <a:bodyPr/>
                    <a:lstStyle/>
                    <a:p>
                      <a:pPr algn="r"/>
                      <a:r>
                        <a:rPr lang="en-US" dirty="0">
                          <a:latin typeface="Times New Roman" panose="02020603050405020304" pitchFamily="18" charset="0"/>
                        </a:rPr>
                        <a:t>As % of</a:t>
                      </a:r>
                      <a:endParaRPr lang="en-US" dirty="0"/>
                    </a:p>
                  </a:txBody>
                  <a:tcPr anchor="b"/>
                </a:tc>
                <a:tc>
                  <a:txBody>
                    <a:bodyPr/>
                    <a:lstStyle/>
                    <a:p>
                      <a:pPr algn="ctr"/>
                      <a:r>
                        <a:rPr lang="en-US">
                          <a:latin typeface="Times New Roman" panose="02020603050405020304" pitchFamily="18" charset="0"/>
                        </a:rPr>
                        <a:t>Nonirrigated</a:t>
                      </a:r>
                      <a:endParaRPr lang="en-US"/>
                    </a:p>
                  </a:txBody>
                  <a:tcPr anchor="b"/>
                </a:tc>
                <a:tc>
                  <a:txBody>
                    <a:bodyPr/>
                    <a:lstStyle/>
                    <a:p>
                      <a:pPr algn="r"/>
                      <a:r>
                        <a:rPr lang="en-US">
                          <a:latin typeface="Times New Roman" panose="02020603050405020304" pitchFamily="18" charset="0"/>
                        </a:rPr>
                        <a:t>KS SRPG</a:t>
                      </a:r>
                      <a:endParaRPr lang="en-US"/>
                    </a:p>
                  </a:txBody>
                  <a:tcPr anchor="b"/>
                </a:tc>
                <a:tc>
                  <a:txBody>
                    <a:bodyPr/>
                    <a:lstStyle/>
                    <a:p>
                      <a:pPr algn="r"/>
                      <a:r>
                        <a:rPr lang="en-US">
                          <a:latin typeface="Times New Roman" panose="02020603050405020304" pitchFamily="18" charset="0"/>
                        </a:rPr>
                        <a:t>Nonirrigated</a:t>
                      </a:r>
                      <a:endParaRPr lang="en-US"/>
                    </a:p>
                  </a:txBody>
                  <a:tcPr anchor="b"/>
                </a:tc>
                <a:extLst>
                  <a:ext uri="{0D108BD9-81ED-4DB2-BD59-A6C34878D82A}">
                    <a16:rowId xmlns:a16="http://schemas.microsoft.com/office/drawing/2014/main" val="10003"/>
                  </a:ext>
                </a:extLst>
              </a:tr>
              <a:tr h="370840">
                <a:tc>
                  <a:txBody>
                    <a:bodyPr/>
                    <a:lstStyle/>
                    <a:p>
                      <a:pPr algn="l"/>
                      <a:r>
                        <a:rPr lang="en-US">
                          <a:latin typeface="Times New Roman" panose="02020603050405020304" pitchFamily="18" charset="0"/>
                        </a:rPr>
                        <a:t>Symbol</a:t>
                      </a:r>
                      <a:endParaRPr lang="en-US"/>
                    </a:p>
                  </a:txBody>
                  <a:tcPr anchor="b"/>
                </a:tc>
                <a:tc>
                  <a:txBody>
                    <a:bodyPr/>
                    <a:lstStyle/>
                    <a:p>
                      <a:pPr algn="r"/>
                      <a:r>
                        <a:rPr lang="en-US">
                          <a:latin typeface="Times New Roman" panose="02020603050405020304" pitchFamily="18" charset="0"/>
                        </a:rPr>
                        <a:t>Acres</a:t>
                      </a:r>
                      <a:endParaRPr lang="en-US"/>
                    </a:p>
                  </a:txBody>
                  <a:tcPr anchor="b"/>
                </a:tc>
                <a:tc>
                  <a:txBody>
                    <a:bodyPr/>
                    <a:lstStyle/>
                    <a:p>
                      <a:pPr algn="r"/>
                      <a:r>
                        <a:rPr lang="en-US" dirty="0">
                          <a:latin typeface="Times New Roman" panose="02020603050405020304" pitchFamily="18" charset="0"/>
                        </a:rPr>
                        <a:t>Total Acres:</a:t>
                      </a:r>
                      <a:endParaRPr lang="en-US" dirty="0"/>
                    </a:p>
                  </a:txBody>
                  <a:tcPr anchor="b"/>
                </a:tc>
                <a:tc>
                  <a:txBody>
                    <a:bodyPr/>
                    <a:lstStyle/>
                    <a:p>
                      <a:pPr algn="ctr"/>
                      <a:r>
                        <a:rPr lang="en-US">
                          <a:latin typeface="Times New Roman" panose="02020603050405020304" pitchFamily="18" charset="0"/>
                        </a:rPr>
                        <a:t>KS SRPG</a:t>
                      </a:r>
                      <a:endParaRPr lang="en-US"/>
                    </a:p>
                  </a:txBody>
                  <a:tcPr anchor="b"/>
                </a:tc>
                <a:tc>
                  <a:txBody>
                    <a:bodyPr/>
                    <a:lstStyle/>
                    <a:p>
                      <a:pPr algn="r"/>
                      <a:r>
                        <a:rPr lang="en-US">
                          <a:latin typeface="Times New Roman" panose="02020603050405020304" pitchFamily="18" charset="0"/>
                        </a:rPr>
                        <a:t>* MU Ac.</a:t>
                      </a:r>
                      <a:endParaRPr lang="en-US"/>
                    </a:p>
                  </a:txBody>
                  <a:tcPr anchor="b"/>
                </a:tc>
                <a:tc>
                  <a:txBody>
                    <a:bodyPr/>
                    <a:lstStyle/>
                    <a:p>
                      <a:pPr algn="r"/>
                      <a:r>
                        <a:rPr lang="en-US">
                          <a:latin typeface="Times New Roman" panose="02020603050405020304" pitchFamily="18" charset="0"/>
                        </a:rPr>
                        <a:t>KS SRPG</a:t>
                      </a:r>
                      <a:endParaRPr lang="en-US"/>
                    </a:p>
                  </a:txBody>
                  <a:tcPr anchor="b"/>
                </a:tc>
                <a:extLst>
                  <a:ext uri="{0D108BD9-81ED-4DB2-BD59-A6C34878D82A}">
                    <a16:rowId xmlns:a16="http://schemas.microsoft.com/office/drawing/2014/main" val="10004"/>
                  </a:ext>
                </a:extLst>
              </a:tr>
              <a:tr h="370840">
                <a:tc>
                  <a:txBody>
                    <a:bodyPr/>
                    <a:lstStyle/>
                    <a:p>
                      <a:pPr algn="l"/>
                      <a:r>
                        <a:rPr lang="en-US" dirty="0" smtClean="0"/>
                        <a:t>…</a:t>
                      </a:r>
                      <a:endParaRPr lang="en-US" dirty="0"/>
                    </a:p>
                  </a:txBody>
                  <a:tcPr anchor="b"/>
                </a:tc>
                <a:tc>
                  <a:txBody>
                    <a:bodyPr/>
                    <a:lstStyle/>
                    <a:p>
                      <a:pPr algn="r"/>
                      <a:endParaRPr lang="en-US"/>
                    </a:p>
                  </a:txBody>
                  <a:tcPr anchor="b"/>
                </a:tc>
                <a:tc>
                  <a:txBody>
                    <a:bodyPr/>
                    <a:lstStyle/>
                    <a:p>
                      <a:pPr algn="r"/>
                      <a:endParaRPr lang="en-US" dirty="0"/>
                    </a:p>
                  </a:txBody>
                  <a:tcPr anchor="b"/>
                </a:tc>
                <a:tc>
                  <a:txBody>
                    <a:bodyPr/>
                    <a:lstStyle/>
                    <a:p>
                      <a:pPr algn="ctr"/>
                      <a:endParaRPr lang="en-US"/>
                    </a:p>
                  </a:txBody>
                  <a:tcPr anchor="b"/>
                </a:tc>
                <a:tc>
                  <a:txBody>
                    <a:bodyPr/>
                    <a:lstStyle/>
                    <a:p>
                      <a:pPr algn="r"/>
                      <a:endParaRPr lang="en-US"/>
                    </a:p>
                  </a:txBody>
                  <a:tcPr anchor="b"/>
                </a:tc>
                <a:tc>
                  <a:txBody>
                    <a:bodyPr/>
                    <a:lstStyle/>
                    <a:p>
                      <a:pPr algn="r"/>
                      <a:endParaRPr lang="en-US" dirty="0"/>
                    </a:p>
                  </a:txBody>
                  <a:tcPr anchor="b"/>
                </a:tc>
                <a:extLst>
                  <a:ext uri="{0D108BD9-81ED-4DB2-BD59-A6C34878D82A}">
                    <a16:rowId xmlns:a16="http://schemas.microsoft.com/office/drawing/2014/main" val="10005"/>
                  </a:ext>
                </a:extLst>
              </a:tr>
              <a:tr h="370840">
                <a:tc>
                  <a:txBody>
                    <a:bodyPr/>
                    <a:lstStyle/>
                    <a:p>
                      <a:pPr algn="l"/>
                      <a:r>
                        <a:rPr lang="en-US" dirty="0">
                          <a:latin typeface="Arial" panose="020B0604020202020204" pitchFamily="34" charset="0"/>
                        </a:rPr>
                        <a:t>2668</a:t>
                      </a:r>
                      <a:endParaRPr lang="en-US" dirty="0"/>
                    </a:p>
                  </a:txBody>
                  <a:tcPr anchor="b"/>
                </a:tc>
                <a:tc>
                  <a:txBody>
                    <a:bodyPr/>
                    <a:lstStyle/>
                    <a:p>
                      <a:pPr algn="r"/>
                      <a:r>
                        <a:rPr lang="en-US">
                          <a:latin typeface="Times New Roman" panose="02020603050405020304" pitchFamily="18" charset="0"/>
                        </a:rPr>
                        <a:t>206,496.18</a:t>
                      </a:r>
                      <a:endParaRPr lang="en-US"/>
                    </a:p>
                  </a:txBody>
                  <a:tcPr anchor="b"/>
                </a:tc>
                <a:tc>
                  <a:txBody>
                    <a:bodyPr/>
                    <a:lstStyle/>
                    <a:p>
                      <a:pPr algn="r"/>
                      <a:r>
                        <a:rPr lang="en-US" dirty="0">
                          <a:latin typeface="Times New Roman" panose="02020603050405020304" pitchFamily="18" charset="0"/>
                        </a:rPr>
                        <a:t>64.39%</a:t>
                      </a:r>
                      <a:endParaRPr lang="en-US" dirty="0"/>
                    </a:p>
                  </a:txBody>
                  <a:tcPr anchor="b"/>
                </a:tc>
                <a:tc>
                  <a:txBody>
                    <a:bodyPr/>
                    <a:lstStyle/>
                    <a:p>
                      <a:pPr algn="ctr"/>
                      <a:r>
                        <a:rPr lang="en-US" dirty="0">
                          <a:latin typeface="Times New Roman" panose="02020603050405020304" pitchFamily="18" charset="0"/>
                        </a:rPr>
                        <a:t>67</a:t>
                      </a:r>
                      <a:endParaRPr lang="en-US" dirty="0"/>
                    </a:p>
                  </a:txBody>
                  <a:tcPr anchor="b"/>
                </a:tc>
                <a:tc>
                  <a:txBody>
                    <a:bodyPr/>
                    <a:lstStyle/>
                    <a:p>
                      <a:pPr algn="r"/>
                      <a:r>
                        <a:rPr lang="en-US" dirty="0">
                          <a:latin typeface="Times New Roman" panose="02020603050405020304" pitchFamily="18" charset="0"/>
                        </a:rPr>
                        <a:t>13,835,244.06</a:t>
                      </a:r>
                      <a:endParaRPr lang="en-US" dirty="0"/>
                    </a:p>
                  </a:txBody>
                  <a:tcPr anchor="b"/>
                </a:tc>
                <a:tc>
                  <a:txBody>
                    <a:bodyPr/>
                    <a:lstStyle/>
                    <a:p>
                      <a:pPr algn="r"/>
                      <a:r>
                        <a:rPr lang="en-US" dirty="0">
                          <a:solidFill>
                            <a:srgbClr val="FF0000"/>
                          </a:solidFill>
                          <a:latin typeface="Times New Roman" panose="02020603050405020304" pitchFamily="18" charset="0"/>
                        </a:rPr>
                        <a:t>1.040</a:t>
                      </a:r>
                      <a:endParaRPr lang="en-US" dirty="0">
                        <a:solidFill>
                          <a:srgbClr val="FF0000"/>
                        </a:solidFill>
                      </a:endParaRPr>
                    </a:p>
                  </a:txBody>
                  <a:tcPr anchor="b"/>
                </a:tc>
                <a:extLst>
                  <a:ext uri="{0D108BD9-81ED-4DB2-BD59-A6C34878D82A}">
                    <a16:rowId xmlns:a16="http://schemas.microsoft.com/office/drawing/2014/main" val="10006"/>
                  </a:ext>
                </a:extLst>
              </a:tr>
              <a:tr h="370840">
                <a:tc>
                  <a:txBody>
                    <a:bodyPr/>
                    <a:lstStyle/>
                    <a:p>
                      <a:pPr algn="l"/>
                      <a:r>
                        <a:rPr lang="en-US">
                          <a:latin typeface="Arial" panose="020B0604020202020204" pitchFamily="34" charset="0"/>
                        </a:rPr>
                        <a:t>2669</a:t>
                      </a:r>
                      <a:endParaRPr lang="en-US"/>
                    </a:p>
                  </a:txBody>
                  <a:tcPr anchor="b"/>
                </a:tc>
                <a:tc>
                  <a:txBody>
                    <a:bodyPr/>
                    <a:lstStyle/>
                    <a:p>
                      <a:pPr algn="r"/>
                      <a:r>
                        <a:rPr lang="en-US">
                          <a:latin typeface="Times New Roman" panose="02020603050405020304" pitchFamily="18" charset="0"/>
                        </a:rPr>
                        <a:t>7.10</a:t>
                      </a:r>
                      <a:endParaRPr lang="en-US"/>
                    </a:p>
                  </a:txBody>
                  <a:tcPr anchor="b"/>
                </a:tc>
                <a:tc>
                  <a:txBody>
                    <a:bodyPr/>
                    <a:lstStyle/>
                    <a:p>
                      <a:pPr algn="r"/>
                      <a:r>
                        <a:rPr lang="en-US">
                          <a:latin typeface="Times New Roman" panose="02020603050405020304" pitchFamily="18" charset="0"/>
                        </a:rPr>
                        <a:t>0.00%</a:t>
                      </a:r>
                      <a:endParaRPr lang="en-US"/>
                    </a:p>
                  </a:txBody>
                  <a:tcPr anchor="b"/>
                </a:tc>
                <a:tc>
                  <a:txBody>
                    <a:bodyPr/>
                    <a:lstStyle/>
                    <a:p>
                      <a:pPr algn="ctr"/>
                      <a:r>
                        <a:rPr lang="en-US" dirty="0">
                          <a:latin typeface="Times New Roman" panose="02020603050405020304" pitchFamily="18" charset="0"/>
                        </a:rPr>
                        <a:t>58</a:t>
                      </a:r>
                      <a:endParaRPr lang="en-US" dirty="0"/>
                    </a:p>
                  </a:txBody>
                  <a:tcPr anchor="b"/>
                </a:tc>
                <a:tc>
                  <a:txBody>
                    <a:bodyPr/>
                    <a:lstStyle/>
                    <a:p>
                      <a:pPr algn="r"/>
                      <a:r>
                        <a:rPr lang="en-US">
                          <a:latin typeface="Times New Roman" panose="02020603050405020304" pitchFamily="18" charset="0"/>
                        </a:rPr>
                        <a:t>411.80</a:t>
                      </a:r>
                      <a:endParaRPr lang="en-US"/>
                    </a:p>
                  </a:txBody>
                  <a:tcPr anchor="b"/>
                </a:tc>
                <a:tc>
                  <a:txBody>
                    <a:bodyPr/>
                    <a:lstStyle/>
                    <a:p>
                      <a:pPr algn="r"/>
                      <a:r>
                        <a:rPr lang="en-US" dirty="0">
                          <a:solidFill>
                            <a:srgbClr val="FF0000"/>
                          </a:solidFill>
                          <a:latin typeface="Times New Roman" panose="02020603050405020304" pitchFamily="18" charset="0"/>
                        </a:rPr>
                        <a:t>0.900</a:t>
                      </a:r>
                      <a:endParaRPr lang="en-US" dirty="0">
                        <a:solidFill>
                          <a:srgbClr val="FF0000"/>
                        </a:solidFill>
                      </a:endParaRPr>
                    </a:p>
                  </a:txBody>
                  <a:tcPr anchor="b"/>
                </a:tc>
                <a:extLst>
                  <a:ext uri="{0D108BD9-81ED-4DB2-BD59-A6C34878D82A}">
                    <a16:rowId xmlns:a16="http://schemas.microsoft.com/office/drawing/2014/main" val="10007"/>
                  </a:ext>
                </a:extLst>
              </a:tr>
              <a:tr h="370840">
                <a:tc>
                  <a:txBody>
                    <a:bodyPr/>
                    <a:lstStyle/>
                    <a:p>
                      <a:pPr algn="l"/>
                      <a:r>
                        <a:rPr lang="en-US">
                          <a:latin typeface="Arial" panose="020B0604020202020204" pitchFamily="34" charset="0"/>
                        </a:rPr>
                        <a:t>2760</a:t>
                      </a:r>
                      <a:endParaRPr lang="en-US"/>
                    </a:p>
                  </a:txBody>
                  <a:tcPr anchor="b"/>
                </a:tc>
                <a:tc>
                  <a:txBody>
                    <a:bodyPr/>
                    <a:lstStyle/>
                    <a:p>
                      <a:pPr algn="r"/>
                      <a:r>
                        <a:rPr lang="en-US">
                          <a:latin typeface="Times New Roman" panose="02020603050405020304" pitchFamily="18" charset="0"/>
                        </a:rPr>
                        <a:t>332.96</a:t>
                      </a:r>
                      <a:endParaRPr lang="en-US"/>
                    </a:p>
                  </a:txBody>
                  <a:tcPr anchor="b"/>
                </a:tc>
                <a:tc>
                  <a:txBody>
                    <a:bodyPr/>
                    <a:lstStyle/>
                    <a:p>
                      <a:pPr algn="r"/>
                      <a:r>
                        <a:rPr lang="en-US">
                          <a:latin typeface="Times New Roman" panose="02020603050405020304" pitchFamily="18" charset="0"/>
                        </a:rPr>
                        <a:t>0.10%</a:t>
                      </a:r>
                      <a:endParaRPr lang="en-US"/>
                    </a:p>
                  </a:txBody>
                  <a:tcPr anchor="b"/>
                </a:tc>
                <a:tc>
                  <a:txBody>
                    <a:bodyPr/>
                    <a:lstStyle/>
                    <a:p>
                      <a:pPr algn="ctr"/>
                      <a:r>
                        <a:rPr lang="en-US" dirty="0">
                          <a:latin typeface="Times New Roman" panose="02020603050405020304" pitchFamily="18" charset="0"/>
                        </a:rPr>
                        <a:t>19</a:t>
                      </a:r>
                      <a:endParaRPr lang="en-US" dirty="0"/>
                    </a:p>
                  </a:txBody>
                  <a:tcPr anchor="b"/>
                </a:tc>
                <a:tc>
                  <a:txBody>
                    <a:bodyPr/>
                    <a:lstStyle/>
                    <a:p>
                      <a:pPr algn="r"/>
                      <a:r>
                        <a:rPr lang="en-US">
                          <a:latin typeface="Times New Roman" panose="02020603050405020304" pitchFamily="18" charset="0"/>
                        </a:rPr>
                        <a:t>6,326.24</a:t>
                      </a:r>
                      <a:endParaRPr lang="en-US"/>
                    </a:p>
                  </a:txBody>
                  <a:tcPr anchor="b"/>
                </a:tc>
                <a:tc>
                  <a:txBody>
                    <a:bodyPr/>
                    <a:lstStyle/>
                    <a:p>
                      <a:pPr algn="r"/>
                      <a:r>
                        <a:rPr lang="en-US" dirty="0">
                          <a:solidFill>
                            <a:srgbClr val="FF0000"/>
                          </a:solidFill>
                          <a:latin typeface="Times New Roman" panose="02020603050405020304" pitchFamily="18" charset="0"/>
                        </a:rPr>
                        <a:t>0.295</a:t>
                      </a:r>
                      <a:endParaRPr lang="en-US" dirty="0">
                        <a:solidFill>
                          <a:srgbClr val="FF0000"/>
                        </a:solidFill>
                      </a:endParaRPr>
                    </a:p>
                  </a:txBody>
                  <a:tcPr anchor="b"/>
                </a:tc>
                <a:extLst>
                  <a:ext uri="{0D108BD9-81ED-4DB2-BD59-A6C34878D82A}">
                    <a16:rowId xmlns:a16="http://schemas.microsoft.com/office/drawing/2014/main" val="10008"/>
                  </a:ext>
                </a:extLst>
              </a:tr>
              <a:tr h="370840">
                <a:tc>
                  <a:txBody>
                    <a:bodyPr/>
                    <a:lstStyle/>
                    <a:p>
                      <a:pPr algn="l"/>
                      <a:r>
                        <a:rPr lang="en-US" dirty="0" smtClean="0">
                          <a:latin typeface="Arial" panose="020B0604020202020204" pitchFamily="34" charset="0"/>
                        </a:rPr>
                        <a:t>…</a:t>
                      </a:r>
                      <a:endParaRPr lang="en-US" dirty="0"/>
                    </a:p>
                  </a:txBody>
                  <a:tcPr anchor="b"/>
                </a:tc>
                <a:tc>
                  <a:txBody>
                    <a:bodyPr/>
                    <a:lstStyle/>
                    <a:p>
                      <a:pPr algn="r"/>
                      <a:endParaRPr lang="en-US" dirty="0"/>
                    </a:p>
                  </a:txBody>
                  <a:tcPr anchor="b"/>
                </a:tc>
                <a:tc>
                  <a:txBody>
                    <a:bodyPr/>
                    <a:lstStyle/>
                    <a:p>
                      <a:pPr algn="r"/>
                      <a:endParaRPr lang="en-US" dirty="0"/>
                    </a:p>
                  </a:txBody>
                  <a:tcPr anchor="b"/>
                </a:tc>
                <a:tc>
                  <a:txBody>
                    <a:bodyPr/>
                    <a:lstStyle/>
                    <a:p>
                      <a:pPr algn="ctr"/>
                      <a:endParaRPr lang="en-US" dirty="0"/>
                    </a:p>
                  </a:txBody>
                  <a:tcPr anchor="b"/>
                </a:tc>
                <a:tc>
                  <a:txBody>
                    <a:bodyPr/>
                    <a:lstStyle/>
                    <a:p>
                      <a:pPr algn="r"/>
                      <a:endParaRPr lang="en-US" dirty="0"/>
                    </a:p>
                  </a:txBody>
                  <a:tcPr anchor="b"/>
                </a:tc>
                <a:tc>
                  <a:txBody>
                    <a:bodyPr/>
                    <a:lstStyle/>
                    <a:p>
                      <a:pPr algn="r"/>
                      <a:endParaRPr lang="en-US" dirty="0"/>
                    </a:p>
                  </a:txBody>
                  <a:tcPr anchor="b"/>
                </a:tc>
                <a:extLst>
                  <a:ext uri="{0D108BD9-81ED-4DB2-BD59-A6C34878D82A}">
                    <a16:rowId xmlns:a16="http://schemas.microsoft.com/office/drawing/2014/main" val="10009"/>
                  </a:ext>
                </a:extLst>
              </a:tr>
              <a:tr h="370840">
                <a:tc>
                  <a:txBody>
                    <a:bodyPr/>
                    <a:lstStyle/>
                    <a:p>
                      <a:pPr algn="l"/>
                      <a:r>
                        <a:rPr lang="en-US" dirty="0">
                          <a:latin typeface="Times New Roman" panose="02020603050405020304" pitchFamily="18" charset="0"/>
                        </a:rPr>
                        <a:t> </a:t>
                      </a:r>
                      <a:endParaRPr lang="en-US" dirty="0"/>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ctr"/>
                      <a:r>
                        <a:rPr lang="en-US">
                          <a:latin typeface="Times New Roman" panose="02020603050405020304" pitchFamily="18" charset="0"/>
                        </a:rPr>
                        <a:t> </a:t>
                      </a:r>
                      <a:endParaRPr lang="en-US"/>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extLst>
                  <a:ext uri="{0D108BD9-81ED-4DB2-BD59-A6C34878D82A}">
                    <a16:rowId xmlns:a16="http://schemas.microsoft.com/office/drawing/2014/main" val="10010"/>
                  </a:ext>
                </a:extLst>
              </a:tr>
              <a:tr h="370840">
                <a:tc>
                  <a:txBody>
                    <a:bodyPr/>
                    <a:lstStyle/>
                    <a:p>
                      <a:pPr algn="l"/>
                      <a:r>
                        <a:rPr lang="en-US" b="1" dirty="0" smtClean="0">
                          <a:latin typeface="Times New Roman" panose="02020603050405020304" pitchFamily="18" charset="0"/>
                        </a:rPr>
                        <a:t>County Total</a:t>
                      </a:r>
                      <a:endParaRPr lang="en-US" dirty="0"/>
                    </a:p>
                  </a:txBody>
                  <a:tcPr anchor="b"/>
                </a:tc>
                <a:tc>
                  <a:txBody>
                    <a:bodyPr/>
                    <a:lstStyle/>
                    <a:p>
                      <a:pPr algn="r"/>
                      <a:r>
                        <a:rPr lang="en-US">
                          <a:latin typeface="Times New Roman" panose="02020603050405020304" pitchFamily="18" charset="0"/>
                        </a:rPr>
                        <a:t>320,705</a:t>
                      </a:r>
                      <a:endParaRPr lang="en-US"/>
                    </a:p>
                  </a:txBody>
                  <a:tcPr anchor="b"/>
                </a:tc>
                <a:tc>
                  <a:txBody>
                    <a:bodyPr/>
                    <a:lstStyle/>
                    <a:p>
                      <a:pPr algn="r"/>
                      <a:endParaRPr lang="en-US" dirty="0"/>
                    </a:p>
                  </a:txBody>
                  <a:tcPr anchor="b"/>
                </a:tc>
                <a:tc>
                  <a:txBody>
                    <a:bodyPr/>
                    <a:lstStyle/>
                    <a:p>
                      <a:pPr algn="ctr"/>
                      <a:r>
                        <a:rPr lang="en-US" dirty="0">
                          <a:latin typeface="Times New Roman" panose="02020603050405020304" pitchFamily="18" charset="0"/>
                        </a:rPr>
                        <a:t> </a:t>
                      </a:r>
                      <a:endParaRPr lang="en-US" dirty="0"/>
                    </a:p>
                  </a:txBody>
                  <a:tcPr anchor="b"/>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rPr>
                        <a:t>20,664,797</a:t>
                      </a: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extLst>
                  <a:ext uri="{0D108BD9-81ED-4DB2-BD59-A6C34878D82A}">
                    <a16:rowId xmlns:a16="http://schemas.microsoft.com/office/drawing/2014/main" val="10011"/>
                  </a:ext>
                </a:extLst>
              </a:tr>
              <a:tr h="44704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Times New Roman" panose="02020603050405020304" pitchFamily="18" charset="0"/>
                        </a:rPr>
                        <a:t>Weighted Average Soil Rating Productivity Index (SRPG):</a:t>
                      </a:r>
                      <a:r>
                        <a:rPr lang="en-US" dirty="0">
                          <a:latin typeface="Times New Roman" panose="02020603050405020304" pitchFamily="18" charset="0"/>
                        </a:rPr>
                        <a:t> </a:t>
                      </a:r>
                      <a:r>
                        <a:rPr lang="en-US" dirty="0" smtClean="0">
                          <a:latin typeface="Times New Roman" panose="02020603050405020304" pitchFamily="18" charset="0"/>
                        </a:rPr>
                        <a:t>=(4) / (1)</a:t>
                      </a:r>
                      <a:endParaRPr lang="en-US" dirty="0"/>
                    </a:p>
                  </a:txBody>
                  <a:tcPr anchor="b"/>
                </a:tc>
                <a:tc hMerge="1">
                  <a:txBody>
                    <a:bodyPr/>
                    <a:lstStyle/>
                    <a:p>
                      <a:pPr algn="r"/>
                      <a:endParaRPr lang="en-US" dirty="0"/>
                    </a:p>
                  </a:txBody>
                  <a:tcPr anchor="b"/>
                </a:tc>
                <a:tc hMerge="1">
                  <a:txBody>
                    <a:bodyPr/>
                    <a:lstStyle/>
                    <a:p>
                      <a:pPr algn="r"/>
                      <a:endParaRPr lang="en-US" dirty="0"/>
                    </a:p>
                  </a:txBody>
                  <a:tcPr anchor="b"/>
                </a:tc>
                <a:tc hMerge="1">
                  <a:txBody>
                    <a:bodyPr/>
                    <a:lstStyle/>
                    <a:p>
                      <a:pPr algn="ctr"/>
                      <a:endParaRPr lang="en-US" dirty="0"/>
                    </a:p>
                  </a:txBody>
                  <a:tcPr anchor="b"/>
                </a:tc>
                <a:tc hMerge="1">
                  <a:txBody>
                    <a:bodyPr/>
                    <a:lstStyle/>
                    <a:p>
                      <a:pPr algn="r"/>
                      <a:endParaRPr lang="en-US" dirty="0"/>
                    </a:p>
                  </a:txBody>
                  <a:tcPr anchor="b"/>
                </a:tc>
                <a:tc>
                  <a:txBody>
                    <a:bodyPr/>
                    <a:lstStyle/>
                    <a:p>
                      <a:pPr algn="r"/>
                      <a:r>
                        <a:rPr lang="en-US" dirty="0" smtClean="0">
                          <a:latin typeface="Times New Roman" panose="02020603050405020304" pitchFamily="18" charset="0"/>
                        </a:rPr>
                        <a:t>64.436</a:t>
                      </a:r>
                      <a:r>
                        <a:rPr lang="en-US" dirty="0">
                          <a:latin typeface="Times New Roman" panose="02020603050405020304" pitchFamily="18" charset="0"/>
                        </a:rPr>
                        <a:t> </a:t>
                      </a:r>
                      <a:endParaRPr lang="en-US" dirty="0"/>
                    </a:p>
                  </a:txBody>
                  <a:tcPr anchor="b"/>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894569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415" y="367990"/>
            <a:ext cx="9846797" cy="1232210"/>
          </a:xfrm>
        </p:spPr>
        <p:txBody>
          <a:bodyPr>
            <a:normAutofit/>
          </a:bodyPr>
          <a:lstStyle/>
          <a:p>
            <a:r>
              <a:rPr lang="en-US" sz="3200" dirty="0" smtClean="0">
                <a:solidFill>
                  <a:srgbClr val="C00000"/>
                </a:solidFill>
              </a:rPr>
              <a:t>2014 Non-Irrigated LNI by Soil</a:t>
            </a:r>
            <a:endParaRPr lang="en-US" sz="3200"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03522580"/>
              </p:ext>
            </p:extLst>
          </p:nvPr>
        </p:nvGraphicFramePr>
        <p:xfrm>
          <a:off x="1522413" y="1808480"/>
          <a:ext cx="9829800" cy="4251960"/>
        </p:xfrm>
        <a:graphic>
          <a:graphicData uri="http://schemas.openxmlformats.org/drawingml/2006/table">
            <a:tbl>
              <a:tblPr firstRow="1" bandRow="1">
                <a:tableStyleId>{5C22544A-7EE6-4342-B048-85BDC9FD1C3A}</a:tableStyleId>
              </a:tblPr>
              <a:tblGrid>
                <a:gridCol w="16383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1638300">
                  <a:extLst>
                    <a:ext uri="{9D8B030D-6E8A-4147-A177-3AD203B41FA5}">
                      <a16:colId xmlns:a16="http://schemas.microsoft.com/office/drawing/2014/main" val="20002"/>
                    </a:ext>
                  </a:extLst>
                </a:gridCol>
                <a:gridCol w="1638300">
                  <a:extLst>
                    <a:ext uri="{9D8B030D-6E8A-4147-A177-3AD203B41FA5}">
                      <a16:colId xmlns:a16="http://schemas.microsoft.com/office/drawing/2014/main" val="20003"/>
                    </a:ext>
                  </a:extLst>
                </a:gridCol>
                <a:gridCol w="1638300">
                  <a:extLst>
                    <a:ext uri="{9D8B030D-6E8A-4147-A177-3AD203B41FA5}">
                      <a16:colId xmlns:a16="http://schemas.microsoft.com/office/drawing/2014/main" val="20004"/>
                    </a:ext>
                  </a:extLst>
                </a:gridCol>
                <a:gridCol w="1638300">
                  <a:extLst>
                    <a:ext uri="{9D8B030D-6E8A-4147-A177-3AD203B41FA5}">
                      <a16:colId xmlns:a16="http://schemas.microsoft.com/office/drawing/2014/main" val="20005"/>
                    </a:ext>
                  </a:extLst>
                </a:gridCol>
              </a:tblGrid>
              <a:tr h="370840">
                <a:tc>
                  <a:txBody>
                    <a:bodyPr/>
                    <a:lstStyle/>
                    <a:p>
                      <a:pPr algn="l"/>
                      <a:r>
                        <a:rPr lang="en-US" dirty="0">
                          <a:latin typeface="Times New Roman" panose="02020603050405020304" pitchFamily="18" charset="0"/>
                        </a:rPr>
                        <a:t> </a:t>
                      </a:r>
                      <a:endParaRPr lang="en-US" dirty="0"/>
                    </a:p>
                  </a:txBody>
                  <a:tcPr anchor="b"/>
                </a:tc>
                <a:tc>
                  <a:txBody>
                    <a:bodyPr/>
                    <a:lstStyle/>
                    <a:p>
                      <a:pPr algn="ctr"/>
                      <a:r>
                        <a:rPr lang="en-US">
                          <a:latin typeface="Times New Roman" panose="02020603050405020304" pitchFamily="18" charset="0"/>
                        </a:rPr>
                        <a:t>(1)</a:t>
                      </a:r>
                      <a:endParaRPr lang="en-US"/>
                    </a:p>
                  </a:txBody>
                  <a:tcPr anchor="b"/>
                </a:tc>
                <a:tc>
                  <a:txBody>
                    <a:bodyPr/>
                    <a:lstStyle/>
                    <a:p>
                      <a:pPr algn="ctr"/>
                      <a:r>
                        <a:rPr lang="en-US">
                          <a:latin typeface="Times New Roman" panose="02020603050405020304" pitchFamily="18" charset="0"/>
                        </a:rPr>
                        <a:t>(2)</a:t>
                      </a:r>
                      <a:endParaRPr lang="en-US"/>
                    </a:p>
                  </a:txBody>
                  <a:tcPr anchor="b"/>
                </a:tc>
                <a:tc>
                  <a:txBody>
                    <a:bodyPr/>
                    <a:lstStyle/>
                    <a:p>
                      <a:pPr algn="ctr"/>
                      <a:r>
                        <a:rPr lang="en-US">
                          <a:latin typeface="Times New Roman" panose="02020603050405020304" pitchFamily="18" charset="0"/>
                        </a:rPr>
                        <a:t>(3)</a:t>
                      </a:r>
                      <a:endParaRPr lang="en-US"/>
                    </a:p>
                  </a:txBody>
                  <a:tcPr anchor="b"/>
                </a:tc>
                <a:tc>
                  <a:txBody>
                    <a:bodyPr/>
                    <a:lstStyle/>
                    <a:p>
                      <a:pPr algn="ctr"/>
                      <a:r>
                        <a:rPr lang="en-US">
                          <a:latin typeface="Times New Roman" panose="02020603050405020304" pitchFamily="18" charset="0"/>
                        </a:rPr>
                        <a:t>(4)</a:t>
                      </a:r>
                      <a:endParaRPr lang="en-US"/>
                    </a:p>
                  </a:txBody>
                  <a:tcPr anchor="b"/>
                </a:tc>
                <a:tc>
                  <a:txBody>
                    <a:bodyPr/>
                    <a:lstStyle/>
                    <a:p>
                      <a:pPr algn="ctr"/>
                      <a:r>
                        <a:rPr lang="en-US">
                          <a:latin typeface="Times New Roman" panose="02020603050405020304" pitchFamily="18" charset="0"/>
                        </a:rPr>
                        <a:t>(5)</a:t>
                      </a:r>
                      <a:endParaRPr lang="en-US"/>
                    </a:p>
                  </a:txBody>
                  <a:tcPr anchor="b"/>
                </a:tc>
                <a:extLst>
                  <a:ext uri="{0D108BD9-81ED-4DB2-BD59-A6C34878D82A}">
                    <a16:rowId xmlns:a16="http://schemas.microsoft.com/office/drawing/2014/main" val="10000"/>
                  </a:ext>
                </a:extLst>
              </a:tr>
              <a:tr h="370840">
                <a:tc>
                  <a:txBody>
                    <a:bodyPr/>
                    <a:lstStyle/>
                    <a:p>
                      <a:pPr algn="l"/>
                      <a:r>
                        <a:rPr lang="en-US">
                          <a:latin typeface="Times New Roman" panose="02020603050405020304" pitchFamily="18" charset="0"/>
                        </a:rPr>
                        <a:t>Co:</a:t>
                      </a:r>
                      <a:endParaRPr lang="en-US"/>
                    </a:p>
                  </a:txBody>
                  <a:tcPr anchor="b"/>
                </a:tc>
                <a:tc>
                  <a:txBody>
                    <a:bodyPr/>
                    <a:lstStyle/>
                    <a:p>
                      <a:pPr algn="r"/>
                      <a:r>
                        <a:rPr lang="en-US" dirty="0">
                          <a:latin typeface="Times New Roman" panose="02020603050405020304" pitchFamily="18" charset="0"/>
                        </a:rPr>
                        <a:t>Weighted</a:t>
                      </a:r>
                      <a:endParaRPr lang="en-US" dirty="0"/>
                    </a:p>
                  </a:txBody>
                  <a:tcPr anchor="b"/>
                </a:tc>
                <a:tc>
                  <a:txBody>
                    <a:bodyPr/>
                    <a:lstStyle/>
                    <a:p>
                      <a:pPr algn="r"/>
                      <a:r>
                        <a:rPr lang="en-US" dirty="0">
                          <a:latin typeface="Times New Roman" panose="02020603050405020304" pitchFamily="18" charset="0"/>
                        </a:rPr>
                        <a:t>Indexed</a:t>
                      </a:r>
                      <a:endParaRPr lang="en-US" dirty="0"/>
                    </a:p>
                  </a:txBody>
                  <a:tcPr anchor="b"/>
                </a:tc>
                <a:tc>
                  <a:txBody>
                    <a:bodyPr/>
                    <a:lstStyle/>
                    <a:p>
                      <a:pPr algn="r"/>
                      <a:r>
                        <a:rPr lang="en-US" dirty="0">
                          <a:latin typeface="Times New Roman" panose="02020603050405020304" pitchFamily="18" charset="0"/>
                        </a:rPr>
                        <a:t>Weighted</a:t>
                      </a:r>
                      <a:endParaRPr lang="en-US" dirty="0"/>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dirty="0" smtClean="0">
                          <a:latin typeface="Times New Roman" panose="02020603050405020304" pitchFamily="18" charset="0"/>
                        </a:rPr>
                        <a:t>2014</a:t>
                      </a:r>
                      <a:r>
                        <a:rPr lang="en-US" dirty="0">
                          <a:latin typeface="Times New Roman" panose="02020603050405020304" pitchFamily="18" charset="0"/>
                        </a:rPr>
                        <a:t> </a:t>
                      </a:r>
                      <a:endParaRPr lang="en-US" dirty="0"/>
                    </a:p>
                  </a:txBody>
                  <a:tcPr anchor="b"/>
                </a:tc>
                <a:extLst>
                  <a:ext uri="{0D108BD9-81ED-4DB2-BD59-A6C34878D82A}">
                    <a16:rowId xmlns:a16="http://schemas.microsoft.com/office/drawing/2014/main" val="10001"/>
                  </a:ext>
                </a:extLst>
              </a:tr>
              <a:tr h="370840">
                <a:tc>
                  <a:txBody>
                    <a:bodyPr/>
                    <a:lstStyle/>
                    <a:p>
                      <a:pPr algn="l"/>
                      <a:r>
                        <a:rPr lang="en-US" dirty="0">
                          <a:latin typeface="Times New Roman" panose="02020603050405020304" pitchFamily="18" charset="0"/>
                        </a:rPr>
                        <a:t>Sample</a:t>
                      </a:r>
                      <a:endParaRPr lang="en-US" dirty="0"/>
                    </a:p>
                  </a:txBody>
                  <a:tcPr anchor="b"/>
                </a:tc>
                <a:tc>
                  <a:txBody>
                    <a:bodyPr/>
                    <a:lstStyle/>
                    <a:p>
                      <a:pPr algn="r"/>
                      <a:r>
                        <a:rPr lang="en-US">
                          <a:latin typeface="Times New Roman" panose="02020603050405020304" pitchFamily="18" charset="0"/>
                        </a:rPr>
                        <a:t>Landlord</a:t>
                      </a:r>
                      <a:endParaRPr lang="en-US"/>
                    </a:p>
                  </a:txBody>
                  <a:tcPr anchor="b"/>
                </a:tc>
                <a:tc>
                  <a:txBody>
                    <a:bodyPr/>
                    <a:lstStyle/>
                    <a:p>
                      <a:pPr algn="r"/>
                      <a:r>
                        <a:rPr lang="en-US">
                          <a:latin typeface="Times New Roman" panose="02020603050405020304" pitchFamily="18" charset="0"/>
                        </a:rPr>
                        <a:t>Landlord</a:t>
                      </a:r>
                      <a:endParaRPr lang="en-US"/>
                    </a:p>
                  </a:txBody>
                  <a:tcPr anchor="b"/>
                </a:tc>
                <a:tc>
                  <a:txBody>
                    <a:bodyPr/>
                    <a:lstStyle/>
                    <a:p>
                      <a:pPr algn="r"/>
                      <a:r>
                        <a:rPr lang="en-US">
                          <a:latin typeface="Times New Roman" panose="02020603050405020304" pitchFamily="18" charset="0"/>
                        </a:rPr>
                        <a:t>Landlord</a:t>
                      </a:r>
                      <a:endParaRPr lang="en-US"/>
                    </a:p>
                  </a:txBody>
                  <a:tcPr anchor="b"/>
                </a:tc>
                <a:tc>
                  <a:txBody>
                    <a:bodyPr/>
                    <a:lstStyle/>
                    <a:p>
                      <a:pPr algn="r"/>
                      <a:r>
                        <a:rPr lang="en-US" dirty="0">
                          <a:latin typeface="Times New Roman" panose="02020603050405020304" pitchFamily="18" charset="0"/>
                        </a:rPr>
                        <a:t> </a:t>
                      </a:r>
                      <a:r>
                        <a:rPr lang="en-US" dirty="0" smtClean="0">
                          <a:latin typeface="Times New Roman" panose="02020603050405020304" pitchFamily="18" charset="0"/>
                        </a:rPr>
                        <a:t>10%</a:t>
                      </a:r>
                      <a:endParaRPr lang="en-US" dirty="0"/>
                    </a:p>
                  </a:txBody>
                  <a:tcPr anchor="b"/>
                </a:tc>
                <a:tc>
                  <a:txBody>
                    <a:bodyPr/>
                    <a:lstStyle/>
                    <a:p>
                      <a:pPr algn="r"/>
                      <a:r>
                        <a:rPr lang="en-US" dirty="0">
                          <a:latin typeface="Times New Roman" panose="02020603050405020304" pitchFamily="18" charset="0"/>
                        </a:rPr>
                        <a:t>Landlord</a:t>
                      </a:r>
                      <a:endParaRPr lang="en-US" dirty="0"/>
                    </a:p>
                  </a:txBody>
                  <a:tcPr anchor="b"/>
                </a:tc>
                <a:extLst>
                  <a:ext uri="{0D108BD9-81ED-4DB2-BD59-A6C34878D82A}">
                    <a16:rowId xmlns:a16="http://schemas.microsoft.com/office/drawing/2014/main" val="10002"/>
                  </a:ext>
                </a:extLst>
              </a:tr>
              <a:tr h="370840">
                <a:tc>
                  <a:txBody>
                    <a:bodyPr/>
                    <a:lstStyle/>
                    <a:p>
                      <a:pPr algn="l"/>
                      <a:r>
                        <a:rPr lang="en-US">
                          <a:latin typeface="Times New Roman" panose="02020603050405020304" pitchFamily="18" charset="0"/>
                        </a:rPr>
                        <a:t>M.U.</a:t>
                      </a:r>
                      <a:endParaRPr lang="en-US"/>
                    </a:p>
                  </a:txBody>
                  <a:tcPr anchor="b"/>
                </a:tc>
                <a:tc>
                  <a:txBody>
                    <a:bodyPr/>
                    <a:lstStyle/>
                    <a:p>
                      <a:pPr algn="r"/>
                      <a:r>
                        <a:rPr lang="en-US">
                          <a:latin typeface="Times New Roman" panose="02020603050405020304" pitchFamily="18" charset="0"/>
                        </a:rPr>
                        <a:t>Gross</a:t>
                      </a:r>
                      <a:endParaRPr lang="en-US"/>
                    </a:p>
                  </a:txBody>
                  <a:tcPr anchor="b"/>
                </a:tc>
                <a:tc>
                  <a:txBody>
                    <a:bodyPr/>
                    <a:lstStyle/>
                    <a:p>
                      <a:pPr algn="r"/>
                      <a:r>
                        <a:rPr lang="en-US">
                          <a:latin typeface="Times New Roman" panose="02020603050405020304" pitchFamily="18" charset="0"/>
                        </a:rPr>
                        <a:t>Gross</a:t>
                      </a:r>
                      <a:endParaRPr lang="en-US"/>
                    </a:p>
                  </a:txBody>
                  <a:tcPr anchor="b"/>
                </a:tc>
                <a:tc>
                  <a:txBody>
                    <a:bodyPr/>
                    <a:lstStyle/>
                    <a:p>
                      <a:pPr algn="r"/>
                      <a:r>
                        <a:rPr lang="en-US">
                          <a:latin typeface="Times New Roman" panose="02020603050405020304" pitchFamily="18" charset="0"/>
                        </a:rPr>
                        <a:t>Production</a:t>
                      </a:r>
                      <a:endParaRPr lang="en-US"/>
                    </a:p>
                  </a:txBody>
                  <a:tcPr anchor="b"/>
                </a:tc>
                <a:tc>
                  <a:txBody>
                    <a:bodyPr/>
                    <a:lstStyle/>
                    <a:p>
                      <a:pPr algn="r"/>
                      <a:r>
                        <a:rPr lang="en-US" dirty="0" smtClean="0">
                          <a:latin typeface="Times New Roman" panose="02020603050405020304" pitchFamily="18" charset="0"/>
                        </a:rPr>
                        <a:t>Management</a:t>
                      </a:r>
                      <a:endParaRPr lang="en-US" dirty="0"/>
                    </a:p>
                  </a:txBody>
                  <a:tcPr anchor="b"/>
                </a:tc>
                <a:tc>
                  <a:txBody>
                    <a:bodyPr/>
                    <a:lstStyle/>
                    <a:p>
                      <a:pPr algn="r"/>
                      <a:r>
                        <a:rPr lang="en-US" dirty="0">
                          <a:latin typeface="Times New Roman" panose="02020603050405020304" pitchFamily="18" charset="0"/>
                        </a:rPr>
                        <a:t>Net</a:t>
                      </a:r>
                      <a:endParaRPr lang="en-US" dirty="0"/>
                    </a:p>
                  </a:txBody>
                  <a:tcPr anchor="b"/>
                </a:tc>
                <a:extLst>
                  <a:ext uri="{0D108BD9-81ED-4DB2-BD59-A6C34878D82A}">
                    <a16:rowId xmlns:a16="http://schemas.microsoft.com/office/drawing/2014/main" val="10003"/>
                  </a:ext>
                </a:extLst>
              </a:tr>
              <a:tr h="370840">
                <a:tc>
                  <a:txBody>
                    <a:bodyPr/>
                    <a:lstStyle/>
                    <a:p>
                      <a:pPr algn="l"/>
                      <a:r>
                        <a:rPr lang="en-US">
                          <a:latin typeface="Times New Roman" panose="02020603050405020304" pitchFamily="18" charset="0"/>
                        </a:rPr>
                        <a:t>Symbol</a:t>
                      </a:r>
                      <a:endParaRPr lang="en-US"/>
                    </a:p>
                  </a:txBody>
                  <a:tcPr anchor="b"/>
                </a:tc>
                <a:tc>
                  <a:txBody>
                    <a:bodyPr/>
                    <a:lstStyle/>
                    <a:p>
                      <a:pPr algn="r"/>
                      <a:r>
                        <a:rPr lang="en-US">
                          <a:latin typeface="Times New Roman" panose="02020603050405020304" pitchFamily="18" charset="0"/>
                        </a:rPr>
                        <a:t>Income</a:t>
                      </a:r>
                      <a:endParaRPr lang="en-US"/>
                    </a:p>
                  </a:txBody>
                  <a:tcPr anchor="b"/>
                </a:tc>
                <a:tc>
                  <a:txBody>
                    <a:bodyPr/>
                    <a:lstStyle/>
                    <a:p>
                      <a:pPr algn="r"/>
                      <a:r>
                        <a:rPr lang="en-US" dirty="0">
                          <a:latin typeface="Times New Roman" panose="02020603050405020304" pitchFamily="18" charset="0"/>
                        </a:rPr>
                        <a:t>Income</a:t>
                      </a:r>
                      <a:endParaRPr lang="en-US" dirty="0"/>
                    </a:p>
                  </a:txBody>
                  <a:tcPr anchor="b"/>
                </a:tc>
                <a:tc>
                  <a:txBody>
                    <a:bodyPr/>
                    <a:lstStyle/>
                    <a:p>
                      <a:pPr algn="r"/>
                      <a:r>
                        <a:rPr lang="en-US">
                          <a:latin typeface="Times New Roman" panose="02020603050405020304" pitchFamily="18" charset="0"/>
                        </a:rPr>
                        <a:t>Costs</a:t>
                      </a:r>
                      <a:endParaRPr lang="en-US"/>
                    </a:p>
                  </a:txBody>
                  <a:tcPr anchor="b"/>
                </a:tc>
                <a:tc>
                  <a:txBody>
                    <a:bodyPr/>
                    <a:lstStyle/>
                    <a:p>
                      <a:pPr algn="r"/>
                      <a:r>
                        <a:rPr lang="en-US" dirty="0" smtClean="0">
                          <a:latin typeface="Times New Roman" panose="02020603050405020304" pitchFamily="18" charset="0"/>
                        </a:rPr>
                        <a:t>Charge</a:t>
                      </a:r>
                      <a:endParaRPr lang="en-US" dirty="0"/>
                    </a:p>
                  </a:txBody>
                  <a:tcPr anchor="b"/>
                </a:tc>
                <a:tc>
                  <a:txBody>
                    <a:bodyPr/>
                    <a:lstStyle/>
                    <a:p>
                      <a:pPr algn="r"/>
                      <a:r>
                        <a:rPr lang="en-US" dirty="0">
                          <a:latin typeface="Times New Roman" panose="02020603050405020304" pitchFamily="18" charset="0"/>
                        </a:rPr>
                        <a:t>Income</a:t>
                      </a:r>
                      <a:endParaRPr lang="en-US" dirty="0"/>
                    </a:p>
                  </a:txBody>
                  <a:tcPr anchor="b"/>
                </a:tc>
                <a:extLst>
                  <a:ext uri="{0D108BD9-81ED-4DB2-BD59-A6C34878D82A}">
                    <a16:rowId xmlns:a16="http://schemas.microsoft.com/office/drawing/2014/main" val="10004"/>
                  </a:ext>
                </a:extLst>
              </a:tr>
              <a:tr h="370840">
                <a:tc>
                  <a:txBody>
                    <a:bodyPr/>
                    <a:lstStyle/>
                    <a:p>
                      <a:pPr algn="l"/>
                      <a:r>
                        <a:rPr lang="en-US" dirty="0" smtClean="0"/>
                        <a:t>…</a:t>
                      </a:r>
                      <a:endParaRPr lang="en-US" dirty="0"/>
                    </a:p>
                  </a:txBody>
                  <a:tcPr anchor="b"/>
                </a:tc>
                <a:tc>
                  <a:txBody>
                    <a:bodyPr/>
                    <a:lstStyle/>
                    <a:p>
                      <a:pPr algn="r"/>
                      <a:r>
                        <a:rPr lang="en-US" smtClean="0">
                          <a:solidFill>
                            <a:srgbClr val="FF0000"/>
                          </a:solidFill>
                          <a:latin typeface="Times New Roman" panose="02020603050405020304" pitchFamily="18" charset="0"/>
                        </a:rPr>
                        <a:t>$79.78</a:t>
                      </a:r>
                      <a:endParaRPr lang="en-US" dirty="0">
                        <a:solidFill>
                          <a:srgbClr val="FF0000"/>
                        </a:solidFill>
                      </a:endParaRPr>
                    </a:p>
                  </a:txBody>
                  <a:tcPr anchor="b"/>
                </a:tc>
                <a:tc>
                  <a:txBody>
                    <a:bodyPr/>
                    <a:lstStyle/>
                    <a:p>
                      <a:pPr algn="r"/>
                      <a:endParaRPr lang="en-US" dirty="0">
                        <a:solidFill>
                          <a:srgbClr val="FF0000"/>
                        </a:solidFill>
                      </a:endParaRPr>
                    </a:p>
                  </a:txBody>
                  <a:tcPr anchor="b"/>
                </a:tc>
                <a:tc>
                  <a:txBody>
                    <a:bodyPr/>
                    <a:lstStyle/>
                    <a:p>
                      <a:pPr algn="r"/>
                      <a:r>
                        <a:rPr lang="en-US" smtClean="0">
                          <a:solidFill>
                            <a:srgbClr val="FF0000"/>
                          </a:solidFill>
                          <a:latin typeface="Times New Roman" panose="02020603050405020304" pitchFamily="18" charset="0"/>
                        </a:rPr>
                        <a:t>$26.91</a:t>
                      </a:r>
                      <a:endParaRPr lang="en-US" dirty="0">
                        <a:solidFill>
                          <a:srgbClr val="FF0000"/>
                        </a:solidFill>
                      </a:endParaRPr>
                    </a:p>
                  </a:txBody>
                  <a:tcPr anchor="b"/>
                </a:tc>
                <a:tc>
                  <a:txBody>
                    <a:bodyPr/>
                    <a:lstStyle/>
                    <a:p>
                      <a:pPr algn="r"/>
                      <a:endParaRPr lang="en-US"/>
                    </a:p>
                  </a:txBody>
                  <a:tcPr anchor="b"/>
                </a:tc>
                <a:tc>
                  <a:txBody>
                    <a:bodyPr/>
                    <a:lstStyle/>
                    <a:p>
                      <a:pPr algn="r"/>
                      <a:endParaRPr lang="en-US" dirty="0"/>
                    </a:p>
                  </a:txBody>
                  <a:tcPr anchor="b"/>
                </a:tc>
                <a:extLst>
                  <a:ext uri="{0D108BD9-81ED-4DB2-BD59-A6C34878D82A}">
                    <a16:rowId xmlns:a16="http://schemas.microsoft.com/office/drawing/2014/main" val="10005"/>
                  </a:ext>
                </a:extLst>
              </a:tr>
              <a:tr h="370840">
                <a:tc>
                  <a:txBody>
                    <a:bodyPr/>
                    <a:lstStyle/>
                    <a:p>
                      <a:pPr algn="l"/>
                      <a:r>
                        <a:rPr lang="en-US" dirty="0">
                          <a:latin typeface="Arial" panose="020B0604020202020204" pitchFamily="34" charset="0"/>
                        </a:rPr>
                        <a:t>2668</a:t>
                      </a:r>
                      <a:endParaRPr lang="en-US" dirty="0"/>
                    </a:p>
                  </a:txBody>
                  <a:tcPr anchor="b"/>
                </a:tc>
                <a:tc>
                  <a:txBody>
                    <a:bodyPr/>
                    <a:lstStyle/>
                    <a:p>
                      <a:pPr algn="r"/>
                      <a:endParaRPr lang="en-US" dirty="0"/>
                    </a:p>
                  </a:txBody>
                  <a:tcPr anchor="b"/>
                </a:tc>
                <a:tc>
                  <a:txBody>
                    <a:bodyPr/>
                    <a:lstStyle/>
                    <a:p>
                      <a:pPr algn="r"/>
                      <a:r>
                        <a:rPr lang="en-US" dirty="0">
                          <a:latin typeface="Times New Roman" panose="02020603050405020304" pitchFamily="18" charset="0"/>
                        </a:rPr>
                        <a:t>82.96</a:t>
                      </a:r>
                      <a:endParaRPr lang="en-US" dirty="0"/>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8.30</a:t>
                      </a:r>
                      <a:endParaRPr lang="en-US"/>
                    </a:p>
                  </a:txBody>
                  <a:tcPr anchor="b"/>
                </a:tc>
                <a:tc>
                  <a:txBody>
                    <a:bodyPr/>
                    <a:lstStyle/>
                    <a:p>
                      <a:pPr algn="r"/>
                      <a:r>
                        <a:rPr lang="en-US" dirty="0">
                          <a:latin typeface="Times New Roman" panose="02020603050405020304" pitchFamily="18" charset="0"/>
                        </a:rPr>
                        <a:t>47.76</a:t>
                      </a:r>
                      <a:endParaRPr lang="en-US" dirty="0"/>
                    </a:p>
                  </a:txBody>
                  <a:tcPr anchor="b"/>
                </a:tc>
                <a:extLst>
                  <a:ext uri="{0D108BD9-81ED-4DB2-BD59-A6C34878D82A}">
                    <a16:rowId xmlns:a16="http://schemas.microsoft.com/office/drawing/2014/main" val="10006"/>
                  </a:ext>
                </a:extLst>
              </a:tr>
              <a:tr h="370840">
                <a:tc>
                  <a:txBody>
                    <a:bodyPr/>
                    <a:lstStyle/>
                    <a:p>
                      <a:pPr algn="l"/>
                      <a:r>
                        <a:rPr lang="en-US">
                          <a:latin typeface="Arial" panose="020B0604020202020204" pitchFamily="34" charset="0"/>
                        </a:rPr>
                        <a:t>2669</a:t>
                      </a:r>
                      <a:endParaRPr lang="en-US"/>
                    </a:p>
                  </a:txBody>
                  <a:tcPr anchor="b"/>
                </a:tc>
                <a:tc>
                  <a:txBody>
                    <a:bodyPr/>
                    <a:lstStyle/>
                    <a:p>
                      <a:pPr algn="r"/>
                      <a:endParaRPr lang="en-US" dirty="0"/>
                    </a:p>
                  </a:txBody>
                  <a:tcPr anchor="b"/>
                </a:tc>
                <a:tc>
                  <a:txBody>
                    <a:bodyPr/>
                    <a:lstStyle/>
                    <a:p>
                      <a:pPr algn="r"/>
                      <a:r>
                        <a:rPr lang="en-US">
                          <a:latin typeface="Times New Roman" panose="02020603050405020304" pitchFamily="18" charset="0"/>
                        </a:rPr>
                        <a:t>71.81</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7.18</a:t>
                      </a:r>
                      <a:endParaRPr lang="en-US"/>
                    </a:p>
                  </a:txBody>
                  <a:tcPr anchor="b"/>
                </a:tc>
                <a:tc>
                  <a:txBody>
                    <a:bodyPr/>
                    <a:lstStyle/>
                    <a:p>
                      <a:pPr algn="r"/>
                      <a:r>
                        <a:rPr lang="en-US">
                          <a:latin typeface="Times New Roman" panose="02020603050405020304" pitchFamily="18" charset="0"/>
                        </a:rPr>
                        <a:t>37.73</a:t>
                      </a:r>
                      <a:endParaRPr lang="en-US"/>
                    </a:p>
                  </a:txBody>
                  <a:tcPr anchor="b"/>
                </a:tc>
                <a:extLst>
                  <a:ext uri="{0D108BD9-81ED-4DB2-BD59-A6C34878D82A}">
                    <a16:rowId xmlns:a16="http://schemas.microsoft.com/office/drawing/2014/main" val="10007"/>
                  </a:ext>
                </a:extLst>
              </a:tr>
              <a:tr h="370840">
                <a:tc>
                  <a:txBody>
                    <a:bodyPr/>
                    <a:lstStyle/>
                    <a:p>
                      <a:pPr algn="l"/>
                      <a:r>
                        <a:rPr lang="en-US">
                          <a:latin typeface="Arial" panose="020B0604020202020204" pitchFamily="34" charset="0"/>
                        </a:rPr>
                        <a:t>2760</a:t>
                      </a:r>
                      <a:endParaRPr lang="en-US"/>
                    </a:p>
                  </a:txBody>
                  <a:tcPr anchor="b"/>
                </a:tc>
                <a:tc>
                  <a:txBody>
                    <a:bodyPr/>
                    <a:lstStyle/>
                    <a:p>
                      <a:pPr algn="r"/>
                      <a:endParaRPr lang="en-US" dirty="0"/>
                    </a:p>
                  </a:txBody>
                  <a:tcPr anchor="b"/>
                </a:tc>
                <a:tc>
                  <a:txBody>
                    <a:bodyPr/>
                    <a:lstStyle/>
                    <a:p>
                      <a:pPr algn="r"/>
                      <a:r>
                        <a:rPr lang="en-US">
                          <a:latin typeface="Times New Roman" panose="02020603050405020304" pitchFamily="18" charset="0"/>
                        </a:rPr>
                        <a:t>23.53</a:t>
                      </a:r>
                      <a:endParaRPr lang="en-US"/>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a:latin typeface="Times New Roman" panose="02020603050405020304" pitchFamily="18" charset="0"/>
                        </a:rPr>
                        <a:t>2.35</a:t>
                      </a:r>
                      <a:endParaRPr lang="en-US"/>
                    </a:p>
                  </a:txBody>
                  <a:tcPr anchor="b"/>
                </a:tc>
                <a:tc>
                  <a:txBody>
                    <a:bodyPr/>
                    <a:lstStyle/>
                    <a:p>
                      <a:pPr algn="r"/>
                      <a:r>
                        <a:rPr lang="en-US" dirty="0">
                          <a:latin typeface="Times New Roman" panose="02020603050405020304" pitchFamily="18" charset="0"/>
                        </a:rPr>
                        <a:t>(5.73)</a:t>
                      </a:r>
                      <a:endParaRPr lang="en-US" dirty="0"/>
                    </a:p>
                  </a:txBody>
                  <a:tcPr anchor="b"/>
                </a:tc>
                <a:extLst>
                  <a:ext uri="{0D108BD9-81ED-4DB2-BD59-A6C34878D82A}">
                    <a16:rowId xmlns:a16="http://schemas.microsoft.com/office/drawing/2014/main" val="10008"/>
                  </a:ext>
                </a:extLst>
              </a:tr>
              <a:tr h="370840">
                <a:tc>
                  <a:txBody>
                    <a:bodyPr/>
                    <a:lstStyle/>
                    <a:p>
                      <a:pPr algn="l"/>
                      <a:r>
                        <a:rPr lang="en-US" dirty="0" smtClean="0">
                          <a:latin typeface="Arial" panose="020B0604020202020204" pitchFamily="34" charset="0"/>
                        </a:rPr>
                        <a:t>…</a:t>
                      </a:r>
                      <a:endParaRPr lang="en-US" dirty="0"/>
                    </a:p>
                  </a:txBody>
                  <a:tcPr anchor="b"/>
                </a:tc>
                <a:tc>
                  <a:txBody>
                    <a:bodyPr/>
                    <a:lstStyle/>
                    <a:p>
                      <a:pPr algn="r"/>
                      <a:endParaRPr lang="en-US" dirty="0"/>
                    </a:p>
                  </a:txBody>
                  <a:tcPr anchor="b"/>
                </a:tc>
                <a:tc>
                  <a:txBody>
                    <a:bodyPr/>
                    <a:lstStyle/>
                    <a:p>
                      <a:pPr algn="r"/>
                      <a:r>
                        <a:rPr lang="en-US" dirty="0" smtClean="0"/>
                        <a:t>= (1) * Indexed</a:t>
                      </a:r>
                      <a:r>
                        <a:rPr lang="en-US" baseline="0" dirty="0" smtClean="0"/>
                        <a:t> Soil Productivity</a:t>
                      </a:r>
                      <a:r>
                        <a:rPr lang="en-US" dirty="0" smtClean="0"/>
                        <a:t> </a:t>
                      </a:r>
                      <a:endParaRPr lang="en-US" dirty="0"/>
                    </a:p>
                  </a:txBody>
                  <a:tcPr anchor="b"/>
                </a:tc>
                <a:tc>
                  <a:txBody>
                    <a:bodyPr/>
                    <a:lstStyle/>
                    <a:p>
                      <a:pPr algn="ctr"/>
                      <a:endParaRPr lang="en-US" dirty="0"/>
                    </a:p>
                  </a:txBody>
                  <a:tcPr anchor="b"/>
                </a:tc>
                <a:tc>
                  <a:txBody>
                    <a:bodyPr/>
                    <a:lstStyle/>
                    <a:p>
                      <a:pPr algn="r"/>
                      <a:r>
                        <a:rPr lang="en-US" dirty="0" smtClean="0"/>
                        <a:t>= (2) * .10</a:t>
                      </a:r>
                      <a:endParaRPr lang="en-US" dirty="0"/>
                    </a:p>
                  </a:txBody>
                  <a:tcPr anchor="b"/>
                </a:tc>
                <a:tc>
                  <a:txBody>
                    <a:bodyPr/>
                    <a:lstStyle/>
                    <a:p>
                      <a:pPr algn="ctr"/>
                      <a:r>
                        <a:rPr lang="en-US" dirty="0" smtClean="0"/>
                        <a:t>= (2) – (3) – (4)</a:t>
                      </a:r>
                      <a:endParaRPr lang="en-US" dirty="0"/>
                    </a:p>
                  </a:txBody>
                  <a:tcPr anchor="b"/>
                </a:tc>
                <a:extLst>
                  <a:ext uri="{0D108BD9-81ED-4DB2-BD59-A6C34878D82A}">
                    <a16:rowId xmlns:a16="http://schemas.microsoft.com/office/drawing/2014/main" val="10009"/>
                  </a:ext>
                </a:extLst>
              </a:tr>
            </a:tbl>
          </a:graphicData>
        </a:graphic>
      </p:graphicFrame>
      <p:graphicFrame>
        <p:nvGraphicFramePr>
          <p:cNvPr id="4" name="Content Placeholder 4"/>
          <p:cNvGraphicFramePr>
            <a:graphicFrameLocks noGrp="1"/>
          </p:cNvGraphicFramePr>
          <p:nvPr>
            <p:ph idx="1"/>
            <p:extLst>
              <p:ext uri="{D42A27DB-BD31-4B8C-83A1-F6EECF244321}">
                <p14:modId xmlns:p14="http://schemas.microsoft.com/office/powerpoint/2010/main" val="1103522580"/>
              </p:ext>
            </p:extLst>
          </p:nvPr>
        </p:nvGraphicFramePr>
        <p:xfrm>
          <a:off x="1522412" y="1828800"/>
          <a:ext cx="9829800" cy="4251960"/>
        </p:xfrm>
        <a:graphic>
          <a:graphicData uri="http://schemas.openxmlformats.org/drawingml/2006/table">
            <a:tbl>
              <a:tblPr firstRow="1" bandRow="1">
                <a:tableStyleId>{5C22544A-7EE6-4342-B048-85BDC9FD1C3A}</a:tableStyleId>
              </a:tblPr>
              <a:tblGrid>
                <a:gridCol w="16383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1638300">
                  <a:extLst>
                    <a:ext uri="{9D8B030D-6E8A-4147-A177-3AD203B41FA5}">
                      <a16:colId xmlns:a16="http://schemas.microsoft.com/office/drawing/2014/main" val="20002"/>
                    </a:ext>
                  </a:extLst>
                </a:gridCol>
                <a:gridCol w="1638300">
                  <a:extLst>
                    <a:ext uri="{9D8B030D-6E8A-4147-A177-3AD203B41FA5}">
                      <a16:colId xmlns:a16="http://schemas.microsoft.com/office/drawing/2014/main" val="20003"/>
                    </a:ext>
                  </a:extLst>
                </a:gridCol>
                <a:gridCol w="1638300">
                  <a:extLst>
                    <a:ext uri="{9D8B030D-6E8A-4147-A177-3AD203B41FA5}">
                      <a16:colId xmlns:a16="http://schemas.microsoft.com/office/drawing/2014/main" val="20004"/>
                    </a:ext>
                  </a:extLst>
                </a:gridCol>
                <a:gridCol w="1638300">
                  <a:extLst>
                    <a:ext uri="{9D8B030D-6E8A-4147-A177-3AD203B41FA5}">
                      <a16:colId xmlns:a16="http://schemas.microsoft.com/office/drawing/2014/main" val="20005"/>
                    </a:ext>
                  </a:extLst>
                </a:gridCol>
              </a:tblGrid>
              <a:tr h="370840">
                <a:tc>
                  <a:txBody>
                    <a:bodyPr/>
                    <a:lstStyle/>
                    <a:p>
                      <a:pPr algn="l"/>
                      <a:r>
                        <a:rPr lang="en-US" dirty="0">
                          <a:latin typeface="Times New Roman" panose="02020603050405020304" pitchFamily="18" charset="0"/>
                        </a:rPr>
                        <a:t> </a:t>
                      </a:r>
                      <a:endParaRPr lang="en-US" dirty="0"/>
                    </a:p>
                  </a:txBody>
                  <a:tcPr anchor="b"/>
                </a:tc>
                <a:tc>
                  <a:txBody>
                    <a:bodyPr/>
                    <a:lstStyle/>
                    <a:p>
                      <a:pPr algn="ctr"/>
                      <a:r>
                        <a:rPr lang="en-US" dirty="0">
                          <a:latin typeface="Times New Roman" panose="02020603050405020304" pitchFamily="18" charset="0"/>
                        </a:rPr>
                        <a:t>(1)</a:t>
                      </a:r>
                      <a:endParaRPr lang="en-US" dirty="0"/>
                    </a:p>
                  </a:txBody>
                  <a:tcPr anchor="b"/>
                </a:tc>
                <a:tc>
                  <a:txBody>
                    <a:bodyPr/>
                    <a:lstStyle/>
                    <a:p>
                      <a:pPr algn="ctr"/>
                      <a:r>
                        <a:rPr lang="en-US" dirty="0">
                          <a:latin typeface="Times New Roman" panose="02020603050405020304" pitchFamily="18" charset="0"/>
                        </a:rPr>
                        <a:t>(2)</a:t>
                      </a:r>
                      <a:endParaRPr lang="en-US" dirty="0"/>
                    </a:p>
                  </a:txBody>
                  <a:tcPr anchor="b"/>
                </a:tc>
                <a:tc>
                  <a:txBody>
                    <a:bodyPr/>
                    <a:lstStyle/>
                    <a:p>
                      <a:pPr algn="ctr"/>
                      <a:r>
                        <a:rPr lang="en-US">
                          <a:latin typeface="Times New Roman" panose="02020603050405020304" pitchFamily="18" charset="0"/>
                        </a:rPr>
                        <a:t>(3)</a:t>
                      </a:r>
                      <a:endParaRPr lang="en-US"/>
                    </a:p>
                  </a:txBody>
                  <a:tcPr anchor="b"/>
                </a:tc>
                <a:tc>
                  <a:txBody>
                    <a:bodyPr/>
                    <a:lstStyle/>
                    <a:p>
                      <a:pPr algn="ctr"/>
                      <a:r>
                        <a:rPr lang="en-US">
                          <a:latin typeface="Times New Roman" panose="02020603050405020304" pitchFamily="18" charset="0"/>
                        </a:rPr>
                        <a:t>(4)</a:t>
                      </a:r>
                      <a:endParaRPr lang="en-US"/>
                    </a:p>
                  </a:txBody>
                  <a:tcPr anchor="b"/>
                </a:tc>
                <a:tc>
                  <a:txBody>
                    <a:bodyPr/>
                    <a:lstStyle/>
                    <a:p>
                      <a:pPr algn="ctr"/>
                      <a:r>
                        <a:rPr lang="en-US">
                          <a:latin typeface="Times New Roman" panose="02020603050405020304" pitchFamily="18" charset="0"/>
                        </a:rPr>
                        <a:t>(5)</a:t>
                      </a:r>
                      <a:endParaRPr lang="en-US"/>
                    </a:p>
                  </a:txBody>
                  <a:tcPr anchor="b"/>
                </a:tc>
                <a:extLst>
                  <a:ext uri="{0D108BD9-81ED-4DB2-BD59-A6C34878D82A}">
                    <a16:rowId xmlns:a16="http://schemas.microsoft.com/office/drawing/2014/main" val="10000"/>
                  </a:ext>
                </a:extLst>
              </a:tr>
              <a:tr h="370840">
                <a:tc>
                  <a:txBody>
                    <a:bodyPr/>
                    <a:lstStyle/>
                    <a:p>
                      <a:pPr algn="l"/>
                      <a:r>
                        <a:rPr lang="en-US" dirty="0">
                          <a:latin typeface="Times New Roman" panose="02020603050405020304" pitchFamily="18" charset="0"/>
                        </a:rPr>
                        <a:t>Co:</a:t>
                      </a:r>
                      <a:endParaRPr lang="en-US" dirty="0"/>
                    </a:p>
                  </a:txBody>
                  <a:tcPr anchor="b"/>
                </a:tc>
                <a:tc>
                  <a:txBody>
                    <a:bodyPr/>
                    <a:lstStyle/>
                    <a:p>
                      <a:pPr algn="r"/>
                      <a:r>
                        <a:rPr lang="en-US" dirty="0">
                          <a:latin typeface="Times New Roman" panose="02020603050405020304" pitchFamily="18" charset="0"/>
                        </a:rPr>
                        <a:t>Weighted</a:t>
                      </a:r>
                      <a:endParaRPr lang="en-US" dirty="0"/>
                    </a:p>
                  </a:txBody>
                  <a:tcPr anchor="b"/>
                </a:tc>
                <a:tc>
                  <a:txBody>
                    <a:bodyPr/>
                    <a:lstStyle/>
                    <a:p>
                      <a:pPr algn="r"/>
                      <a:r>
                        <a:rPr lang="en-US" dirty="0">
                          <a:latin typeface="Times New Roman" panose="02020603050405020304" pitchFamily="18" charset="0"/>
                        </a:rPr>
                        <a:t>Indexed</a:t>
                      </a:r>
                      <a:endParaRPr lang="en-US" dirty="0"/>
                    </a:p>
                  </a:txBody>
                  <a:tcPr anchor="b"/>
                </a:tc>
                <a:tc>
                  <a:txBody>
                    <a:bodyPr/>
                    <a:lstStyle/>
                    <a:p>
                      <a:pPr algn="r"/>
                      <a:r>
                        <a:rPr lang="en-US" dirty="0">
                          <a:latin typeface="Times New Roman" panose="02020603050405020304" pitchFamily="18" charset="0"/>
                        </a:rPr>
                        <a:t>Weighted</a:t>
                      </a:r>
                      <a:endParaRPr lang="en-US" dirty="0"/>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dirty="0" smtClean="0">
                          <a:latin typeface="Times New Roman" panose="02020603050405020304" pitchFamily="18" charset="0"/>
                        </a:rPr>
                        <a:t>2014</a:t>
                      </a:r>
                      <a:r>
                        <a:rPr lang="en-US" dirty="0">
                          <a:latin typeface="Times New Roman" panose="02020603050405020304" pitchFamily="18" charset="0"/>
                        </a:rPr>
                        <a:t> </a:t>
                      </a:r>
                      <a:endParaRPr lang="en-US" dirty="0"/>
                    </a:p>
                  </a:txBody>
                  <a:tcPr anchor="b"/>
                </a:tc>
                <a:extLst>
                  <a:ext uri="{0D108BD9-81ED-4DB2-BD59-A6C34878D82A}">
                    <a16:rowId xmlns:a16="http://schemas.microsoft.com/office/drawing/2014/main" val="10001"/>
                  </a:ext>
                </a:extLst>
              </a:tr>
              <a:tr h="370840">
                <a:tc>
                  <a:txBody>
                    <a:bodyPr/>
                    <a:lstStyle/>
                    <a:p>
                      <a:pPr algn="l"/>
                      <a:r>
                        <a:rPr lang="en-US" dirty="0">
                          <a:latin typeface="Times New Roman" panose="02020603050405020304" pitchFamily="18" charset="0"/>
                        </a:rPr>
                        <a:t>Sample</a:t>
                      </a:r>
                      <a:endParaRPr lang="en-US" dirty="0"/>
                    </a:p>
                  </a:txBody>
                  <a:tcPr anchor="b"/>
                </a:tc>
                <a:tc>
                  <a:txBody>
                    <a:bodyPr/>
                    <a:lstStyle/>
                    <a:p>
                      <a:pPr algn="r"/>
                      <a:r>
                        <a:rPr lang="en-US" dirty="0">
                          <a:latin typeface="Times New Roman" panose="02020603050405020304" pitchFamily="18" charset="0"/>
                        </a:rPr>
                        <a:t>Landlord</a:t>
                      </a:r>
                      <a:endParaRPr lang="en-US" dirty="0"/>
                    </a:p>
                  </a:txBody>
                  <a:tcPr anchor="b"/>
                </a:tc>
                <a:tc>
                  <a:txBody>
                    <a:bodyPr/>
                    <a:lstStyle/>
                    <a:p>
                      <a:pPr algn="r"/>
                      <a:r>
                        <a:rPr lang="en-US" dirty="0">
                          <a:latin typeface="Times New Roman" panose="02020603050405020304" pitchFamily="18" charset="0"/>
                        </a:rPr>
                        <a:t>Landlord</a:t>
                      </a:r>
                      <a:endParaRPr lang="en-US" dirty="0"/>
                    </a:p>
                  </a:txBody>
                  <a:tcPr anchor="b"/>
                </a:tc>
                <a:tc>
                  <a:txBody>
                    <a:bodyPr/>
                    <a:lstStyle/>
                    <a:p>
                      <a:pPr algn="r"/>
                      <a:r>
                        <a:rPr lang="en-US">
                          <a:latin typeface="Times New Roman" panose="02020603050405020304" pitchFamily="18" charset="0"/>
                        </a:rPr>
                        <a:t>Landlord</a:t>
                      </a:r>
                      <a:endParaRPr lang="en-US"/>
                    </a:p>
                  </a:txBody>
                  <a:tcPr anchor="b"/>
                </a:tc>
                <a:tc>
                  <a:txBody>
                    <a:bodyPr/>
                    <a:lstStyle/>
                    <a:p>
                      <a:pPr algn="r"/>
                      <a:r>
                        <a:rPr lang="en-US" dirty="0">
                          <a:latin typeface="Times New Roman" panose="02020603050405020304" pitchFamily="18" charset="0"/>
                        </a:rPr>
                        <a:t> </a:t>
                      </a:r>
                      <a:r>
                        <a:rPr lang="en-US" dirty="0" smtClean="0">
                          <a:latin typeface="Times New Roman" panose="02020603050405020304" pitchFamily="18" charset="0"/>
                        </a:rPr>
                        <a:t>10%</a:t>
                      </a:r>
                      <a:endParaRPr lang="en-US" dirty="0"/>
                    </a:p>
                  </a:txBody>
                  <a:tcPr anchor="b"/>
                </a:tc>
                <a:tc>
                  <a:txBody>
                    <a:bodyPr/>
                    <a:lstStyle/>
                    <a:p>
                      <a:pPr algn="r"/>
                      <a:r>
                        <a:rPr lang="en-US" dirty="0">
                          <a:latin typeface="Times New Roman" panose="02020603050405020304" pitchFamily="18" charset="0"/>
                        </a:rPr>
                        <a:t>Landlord</a:t>
                      </a:r>
                      <a:endParaRPr lang="en-US" dirty="0"/>
                    </a:p>
                  </a:txBody>
                  <a:tcPr anchor="b"/>
                </a:tc>
                <a:extLst>
                  <a:ext uri="{0D108BD9-81ED-4DB2-BD59-A6C34878D82A}">
                    <a16:rowId xmlns:a16="http://schemas.microsoft.com/office/drawing/2014/main" val="10002"/>
                  </a:ext>
                </a:extLst>
              </a:tr>
              <a:tr h="370840">
                <a:tc>
                  <a:txBody>
                    <a:bodyPr/>
                    <a:lstStyle/>
                    <a:p>
                      <a:pPr algn="l"/>
                      <a:r>
                        <a:rPr lang="en-US">
                          <a:latin typeface="Times New Roman" panose="02020603050405020304" pitchFamily="18" charset="0"/>
                        </a:rPr>
                        <a:t>M.U.</a:t>
                      </a:r>
                      <a:endParaRPr lang="en-US"/>
                    </a:p>
                  </a:txBody>
                  <a:tcPr anchor="b"/>
                </a:tc>
                <a:tc>
                  <a:txBody>
                    <a:bodyPr/>
                    <a:lstStyle/>
                    <a:p>
                      <a:pPr algn="r"/>
                      <a:r>
                        <a:rPr lang="en-US">
                          <a:latin typeface="Times New Roman" panose="02020603050405020304" pitchFamily="18" charset="0"/>
                        </a:rPr>
                        <a:t>Gross</a:t>
                      </a:r>
                      <a:endParaRPr lang="en-US"/>
                    </a:p>
                  </a:txBody>
                  <a:tcPr anchor="b"/>
                </a:tc>
                <a:tc>
                  <a:txBody>
                    <a:bodyPr/>
                    <a:lstStyle/>
                    <a:p>
                      <a:pPr algn="r"/>
                      <a:r>
                        <a:rPr lang="en-US" dirty="0">
                          <a:latin typeface="Times New Roman" panose="02020603050405020304" pitchFamily="18" charset="0"/>
                        </a:rPr>
                        <a:t>Gross</a:t>
                      </a:r>
                      <a:endParaRPr lang="en-US" dirty="0"/>
                    </a:p>
                  </a:txBody>
                  <a:tcPr anchor="b"/>
                </a:tc>
                <a:tc>
                  <a:txBody>
                    <a:bodyPr/>
                    <a:lstStyle/>
                    <a:p>
                      <a:pPr algn="r"/>
                      <a:r>
                        <a:rPr lang="en-US">
                          <a:latin typeface="Times New Roman" panose="02020603050405020304" pitchFamily="18" charset="0"/>
                        </a:rPr>
                        <a:t>Production</a:t>
                      </a:r>
                      <a:endParaRPr lang="en-US"/>
                    </a:p>
                  </a:txBody>
                  <a:tcPr anchor="b"/>
                </a:tc>
                <a:tc>
                  <a:txBody>
                    <a:bodyPr/>
                    <a:lstStyle/>
                    <a:p>
                      <a:pPr algn="r"/>
                      <a:r>
                        <a:rPr lang="en-US" dirty="0" smtClean="0">
                          <a:latin typeface="Times New Roman" panose="02020603050405020304" pitchFamily="18" charset="0"/>
                        </a:rPr>
                        <a:t>Management</a:t>
                      </a:r>
                      <a:endParaRPr lang="en-US" dirty="0"/>
                    </a:p>
                  </a:txBody>
                  <a:tcPr anchor="b"/>
                </a:tc>
                <a:tc>
                  <a:txBody>
                    <a:bodyPr/>
                    <a:lstStyle/>
                    <a:p>
                      <a:pPr algn="r"/>
                      <a:r>
                        <a:rPr lang="en-US" dirty="0">
                          <a:latin typeface="Times New Roman" panose="02020603050405020304" pitchFamily="18" charset="0"/>
                        </a:rPr>
                        <a:t>Net</a:t>
                      </a:r>
                      <a:endParaRPr lang="en-US" dirty="0"/>
                    </a:p>
                  </a:txBody>
                  <a:tcPr anchor="b"/>
                </a:tc>
                <a:extLst>
                  <a:ext uri="{0D108BD9-81ED-4DB2-BD59-A6C34878D82A}">
                    <a16:rowId xmlns:a16="http://schemas.microsoft.com/office/drawing/2014/main" val="10003"/>
                  </a:ext>
                </a:extLst>
              </a:tr>
              <a:tr h="370840">
                <a:tc>
                  <a:txBody>
                    <a:bodyPr/>
                    <a:lstStyle/>
                    <a:p>
                      <a:pPr algn="l"/>
                      <a:r>
                        <a:rPr lang="en-US">
                          <a:latin typeface="Times New Roman" panose="02020603050405020304" pitchFamily="18" charset="0"/>
                        </a:rPr>
                        <a:t>Symbol</a:t>
                      </a:r>
                      <a:endParaRPr lang="en-US"/>
                    </a:p>
                  </a:txBody>
                  <a:tcPr anchor="b"/>
                </a:tc>
                <a:tc>
                  <a:txBody>
                    <a:bodyPr/>
                    <a:lstStyle/>
                    <a:p>
                      <a:pPr algn="r"/>
                      <a:r>
                        <a:rPr lang="en-US">
                          <a:latin typeface="Times New Roman" panose="02020603050405020304" pitchFamily="18" charset="0"/>
                        </a:rPr>
                        <a:t>Income</a:t>
                      </a:r>
                      <a:endParaRPr lang="en-US"/>
                    </a:p>
                  </a:txBody>
                  <a:tcPr anchor="b"/>
                </a:tc>
                <a:tc>
                  <a:txBody>
                    <a:bodyPr/>
                    <a:lstStyle/>
                    <a:p>
                      <a:pPr algn="r"/>
                      <a:r>
                        <a:rPr lang="en-US" dirty="0">
                          <a:latin typeface="Times New Roman" panose="02020603050405020304" pitchFamily="18" charset="0"/>
                        </a:rPr>
                        <a:t>Income</a:t>
                      </a:r>
                      <a:endParaRPr lang="en-US" dirty="0"/>
                    </a:p>
                  </a:txBody>
                  <a:tcPr anchor="b"/>
                </a:tc>
                <a:tc>
                  <a:txBody>
                    <a:bodyPr/>
                    <a:lstStyle/>
                    <a:p>
                      <a:pPr algn="r"/>
                      <a:r>
                        <a:rPr lang="en-US">
                          <a:latin typeface="Times New Roman" panose="02020603050405020304" pitchFamily="18" charset="0"/>
                        </a:rPr>
                        <a:t>Costs</a:t>
                      </a:r>
                      <a:endParaRPr lang="en-US"/>
                    </a:p>
                  </a:txBody>
                  <a:tcPr anchor="b"/>
                </a:tc>
                <a:tc>
                  <a:txBody>
                    <a:bodyPr/>
                    <a:lstStyle/>
                    <a:p>
                      <a:pPr algn="r"/>
                      <a:r>
                        <a:rPr lang="en-US" dirty="0" smtClean="0">
                          <a:latin typeface="Times New Roman" panose="02020603050405020304" pitchFamily="18" charset="0"/>
                        </a:rPr>
                        <a:t>Charge</a:t>
                      </a:r>
                      <a:endParaRPr lang="en-US" dirty="0"/>
                    </a:p>
                  </a:txBody>
                  <a:tcPr anchor="b"/>
                </a:tc>
                <a:tc>
                  <a:txBody>
                    <a:bodyPr/>
                    <a:lstStyle/>
                    <a:p>
                      <a:pPr algn="r"/>
                      <a:r>
                        <a:rPr lang="en-US" dirty="0">
                          <a:latin typeface="Times New Roman" panose="02020603050405020304" pitchFamily="18" charset="0"/>
                        </a:rPr>
                        <a:t>Income</a:t>
                      </a:r>
                      <a:endParaRPr lang="en-US" dirty="0"/>
                    </a:p>
                  </a:txBody>
                  <a:tcPr anchor="b"/>
                </a:tc>
                <a:extLst>
                  <a:ext uri="{0D108BD9-81ED-4DB2-BD59-A6C34878D82A}">
                    <a16:rowId xmlns:a16="http://schemas.microsoft.com/office/drawing/2014/main" val="10004"/>
                  </a:ext>
                </a:extLst>
              </a:tr>
              <a:tr h="370840">
                <a:tc>
                  <a:txBody>
                    <a:bodyPr/>
                    <a:lstStyle/>
                    <a:p>
                      <a:pPr algn="l"/>
                      <a:r>
                        <a:rPr lang="en-US" dirty="0" smtClean="0"/>
                        <a:t>…</a:t>
                      </a:r>
                      <a:endParaRPr lang="en-US" dirty="0"/>
                    </a:p>
                  </a:txBody>
                  <a:tcPr anchor="b"/>
                </a:tc>
                <a:tc>
                  <a:txBody>
                    <a:bodyPr/>
                    <a:lstStyle/>
                    <a:p>
                      <a:pPr algn="r"/>
                      <a:r>
                        <a:rPr lang="en-US" smtClean="0">
                          <a:solidFill>
                            <a:srgbClr val="FF0000"/>
                          </a:solidFill>
                          <a:latin typeface="Times New Roman" panose="02020603050405020304" pitchFamily="18" charset="0"/>
                        </a:rPr>
                        <a:t>$79.78</a:t>
                      </a:r>
                      <a:endParaRPr lang="en-US" dirty="0">
                        <a:solidFill>
                          <a:srgbClr val="FF0000"/>
                        </a:solidFill>
                      </a:endParaRPr>
                    </a:p>
                  </a:txBody>
                  <a:tcPr anchor="b"/>
                </a:tc>
                <a:tc>
                  <a:txBody>
                    <a:bodyPr/>
                    <a:lstStyle/>
                    <a:p>
                      <a:pPr algn="r"/>
                      <a:endParaRPr lang="en-US" dirty="0">
                        <a:solidFill>
                          <a:srgbClr val="FF0000"/>
                        </a:solidFill>
                      </a:endParaRPr>
                    </a:p>
                  </a:txBody>
                  <a:tcPr anchor="b"/>
                </a:tc>
                <a:tc>
                  <a:txBody>
                    <a:bodyPr/>
                    <a:lstStyle/>
                    <a:p>
                      <a:pPr algn="r"/>
                      <a:r>
                        <a:rPr lang="en-US" smtClean="0">
                          <a:solidFill>
                            <a:srgbClr val="FF0000"/>
                          </a:solidFill>
                          <a:latin typeface="Times New Roman" panose="02020603050405020304" pitchFamily="18" charset="0"/>
                        </a:rPr>
                        <a:t>$26.91</a:t>
                      </a:r>
                      <a:endParaRPr lang="en-US" dirty="0">
                        <a:solidFill>
                          <a:srgbClr val="FF0000"/>
                        </a:solidFill>
                      </a:endParaRPr>
                    </a:p>
                  </a:txBody>
                  <a:tcPr anchor="b"/>
                </a:tc>
                <a:tc>
                  <a:txBody>
                    <a:bodyPr/>
                    <a:lstStyle/>
                    <a:p>
                      <a:pPr algn="r"/>
                      <a:endParaRPr lang="en-US" dirty="0"/>
                    </a:p>
                  </a:txBody>
                  <a:tcPr anchor="b"/>
                </a:tc>
                <a:tc>
                  <a:txBody>
                    <a:bodyPr/>
                    <a:lstStyle/>
                    <a:p>
                      <a:pPr algn="r"/>
                      <a:endParaRPr lang="en-US" dirty="0"/>
                    </a:p>
                  </a:txBody>
                  <a:tcPr anchor="b"/>
                </a:tc>
                <a:extLst>
                  <a:ext uri="{0D108BD9-81ED-4DB2-BD59-A6C34878D82A}">
                    <a16:rowId xmlns:a16="http://schemas.microsoft.com/office/drawing/2014/main" val="10005"/>
                  </a:ext>
                </a:extLst>
              </a:tr>
              <a:tr h="370840">
                <a:tc>
                  <a:txBody>
                    <a:bodyPr/>
                    <a:lstStyle/>
                    <a:p>
                      <a:pPr algn="l"/>
                      <a:r>
                        <a:rPr lang="en-US" dirty="0">
                          <a:latin typeface="Arial" panose="020B0604020202020204" pitchFamily="34" charset="0"/>
                        </a:rPr>
                        <a:t>2668</a:t>
                      </a:r>
                      <a:endParaRPr lang="en-US" dirty="0"/>
                    </a:p>
                  </a:txBody>
                  <a:tcPr anchor="b"/>
                </a:tc>
                <a:tc>
                  <a:txBody>
                    <a:bodyPr/>
                    <a:lstStyle/>
                    <a:p>
                      <a:pPr algn="r"/>
                      <a:endParaRPr lang="en-US" dirty="0"/>
                    </a:p>
                  </a:txBody>
                  <a:tcPr anchor="b"/>
                </a:tc>
                <a:tc>
                  <a:txBody>
                    <a:bodyPr/>
                    <a:lstStyle/>
                    <a:p>
                      <a:pPr algn="r"/>
                      <a:r>
                        <a:rPr lang="en-US" dirty="0">
                          <a:latin typeface="Times New Roman" panose="02020603050405020304" pitchFamily="18" charset="0"/>
                        </a:rPr>
                        <a:t>82.96</a:t>
                      </a:r>
                      <a:endParaRPr lang="en-US" dirty="0"/>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dirty="0">
                          <a:latin typeface="Times New Roman" panose="02020603050405020304" pitchFamily="18" charset="0"/>
                        </a:rPr>
                        <a:t>8.30</a:t>
                      </a:r>
                      <a:endParaRPr lang="en-US" dirty="0"/>
                    </a:p>
                  </a:txBody>
                  <a:tcPr anchor="b"/>
                </a:tc>
                <a:tc>
                  <a:txBody>
                    <a:bodyPr/>
                    <a:lstStyle/>
                    <a:p>
                      <a:pPr algn="r"/>
                      <a:r>
                        <a:rPr lang="en-US" dirty="0">
                          <a:latin typeface="Times New Roman" panose="02020603050405020304" pitchFamily="18" charset="0"/>
                        </a:rPr>
                        <a:t>47.76</a:t>
                      </a:r>
                      <a:endParaRPr lang="en-US" dirty="0"/>
                    </a:p>
                  </a:txBody>
                  <a:tcPr anchor="b"/>
                </a:tc>
                <a:extLst>
                  <a:ext uri="{0D108BD9-81ED-4DB2-BD59-A6C34878D82A}">
                    <a16:rowId xmlns:a16="http://schemas.microsoft.com/office/drawing/2014/main" val="10006"/>
                  </a:ext>
                </a:extLst>
              </a:tr>
              <a:tr h="370840">
                <a:tc>
                  <a:txBody>
                    <a:bodyPr/>
                    <a:lstStyle/>
                    <a:p>
                      <a:pPr algn="l"/>
                      <a:r>
                        <a:rPr lang="en-US">
                          <a:latin typeface="Arial" panose="020B0604020202020204" pitchFamily="34" charset="0"/>
                        </a:rPr>
                        <a:t>2669</a:t>
                      </a:r>
                      <a:endParaRPr lang="en-US"/>
                    </a:p>
                  </a:txBody>
                  <a:tcPr anchor="b"/>
                </a:tc>
                <a:tc>
                  <a:txBody>
                    <a:bodyPr/>
                    <a:lstStyle/>
                    <a:p>
                      <a:pPr algn="r"/>
                      <a:endParaRPr lang="en-US" dirty="0"/>
                    </a:p>
                  </a:txBody>
                  <a:tcPr anchor="b"/>
                </a:tc>
                <a:tc>
                  <a:txBody>
                    <a:bodyPr/>
                    <a:lstStyle/>
                    <a:p>
                      <a:pPr algn="r"/>
                      <a:r>
                        <a:rPr lang="en-US">
                          <a:latin typeface="Times New Roman" panose="02020603050405020304" pitchFamily="18" charset="0"/>
                        </a:rPr>
                        <a:t>71.81</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dirty="0">
                          <a:latin typeface="Times New Roman" panose="02020603050405020304" pitchFamily="18" charset="0"/>
                        </a:rPr>
                        <a:t>7.18</a:t>
                      </a:r>
                      <a:endParaRPr lang="en-US" dirty="0"/>
                    </a:p>
                  </a:txBody>
                  <a:tcPr anchor="b"/>
                </a:tc>
                <a:tc>
                  <a:txBody>
                    <a:bodyPr/>
                    <a:lstStyle/>
                    <a:p>
                      <a:pPr algn="r"/>
                      <a:r>
                        <a:rPr lang="en-US">
                          <a:latin typeface="Times New Roman" panose="02020603050405020304" pitchFamily="18" charset="0"/>
                        </a:rPr>
                        <a:t>37.73</a:t>
                      </a:r>
                      <a:endParaRPr lang="en-US"/>
                    </a:p>
                  </a:txBody>
                  <a:tcPr anchor="b"/>
                </a:tc>
                <a:extLst>
                  <a:ext uri="{0D108BD9-81ED-4DB2-BD59-A6C34878D82A}">
                    <a16:rowId xmlns:a16="http://schemas.microsoft.com/office/drawing/2014/main" val="10007"/>
                  </a:ext>
                </a:extLst>
              </a:tr>
              <a:tr h="370840">
                <a:tc>
                  <a:txBody>
                    <a:bodyPr/>
                    <a:lstStyle/>
                    <a:p>
                      <a:pPr algn="l"/>
                      <a:r>
                        <a:rPr lang="en-US">
                          <a:latin typeface="Arial" panose="020B0604020202020204" pitchFamily="34" charset="0"/>
                        </a:rPr>
                        <a:t>2760</a:t>
                      </a:r>
                      <a:endParaRPr lang="en-US"/>
                    </a:p>
                  </a:txBody>
                  <a:tcPr anchor="b"/>
                </a:tc>
                <a:tc>
                  <a:txBody>
                    <a:bodyPr/>
                    <a:lstStyle/>
                    <a:p>
                      <a:pPr algn="r"/>
                      <a:endParaRPr lang="en-US" dirty="0"/>
                    </a:p>
                  </a:txBody>
                  <a:tcPr anchor="b"/>
                </a:tc>
                <a:tc>
                  <a:txBody>
                    <a:bodyPr/>
                    <a:lstStyle/>
                    <a:p>
                      <a:pPr algn="r"/>
                      <a:r>
                        <a:rPr lang="en-US">
                          <a:latin typeface="Times New Roman" panose="02020603050405020304" pitchFamily="18" charset="0"/>
                        </a:rPr>
                        <a:t>23.53</a:t>
                      </a:r>
                      <a:endParaRPr lang="en-US"/>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2.35</a:t>
                      </a:r>
                      <a:endParaRPr lang="en-US" dirty="0"/>
                    </a:p>
                  </a:txBody>
                  <a:tcPr anchor="b"/>
                </a:tc>
                <a:tc>
                  <a:txBody>
                    <a:bodyPr/>
                    <a:lstStyle/>
                    <a:p>
                      <a:pPr algn="r"/>
                      <a:r>
                        <a:rPr lang="en-US" dirty="0">
                          <a:latin typeface="Times New Roman" panose="02020603050405020304" pitchFamily="18" charset="0"/>
                        </a:rPr>
                        <a:t>(5.73)</a:t>
                      </a:r>
                      <a:endParaRPr lang="en-US" dirty="0"/>
                    </a:p>
                  </a:txBody>
                  <a:tcPr anchor="b"/>
                </a:tc>
                <a:extLst>
                  <a:ext uri="{0D108BD9-81ED-4DB2-BD59-A6C34878D82A}">
                    <a16:rowId xmlns:a16="http://schemas.microsoft.com/office/drawing/2014/main" val="10008"/>
                  </a:ext>
                </a:extLst>
              </a:tr>
              <a:tr h="370840">
                <a:tc>
                  <a:txBody>
                    <a:bodyPr/>
                    <a:lstStyle/>
                    <a:p>
                      <a:pPr algn="l"/>
                      <a:r>
                        <a:rPr lang="en-US" dirty="0" smtClean="0">
                          <a:latin typeface="Arial" panose="020B0604020202020204" pitchFamily="34" charset="0"/>
                        </a:rPr>
                        <a:t>…</a:t>
                      </a:r>
                      <a:endParaRPr lang="en-US" dirty="0"/>
                    </a:p>
                  </a:txBody>
                  <a:tcPr anchor="b"/>
                </a:tc>
                <a:tc>
                  <a:txBody>
                    <a:bodyPr/>
                    <a:lstStyle/>
                    <a:p>
                      <a:pPr algn="r"/>
                      <a:endParaRPr lang="en-US" dirty="0"/>
                    </a:p>
                  </a:txBody>
                  <a:tcPr anchor="b"/>
                </a:tc>
                <a:tc>
                  <a:txBody>
                    <a:bodyPr/>
                    <a:lstStyle/>
                    <a:p>
                      <a:pPr algn="r"/>
                      <a:r>
                        <a:rPr lang="en-US" dirty="0" smtClean="0"/>
                        <a:t>= (1) * Indexed</a:t>
                      </a:r>
                      <a:r>
                        <a:rPr lang="en-US" baseline="0" dirty="0" smtClean="0"/>
                        <a:t> Soil Productivity</a:t>
                      </a:r>
                      <a:r>
                        <a:rPr lang="en-US" dirty="0" smtClean="0"/>
                        <a:t> </a:t>
                      </a:r>
                      <a:endParaRPr lang="en-US" dirty="0"/>
                    </a:p>
                  </a:txBody>
                  <a:tcPr anchor="b"/>
                </a:tc>
                <a:tc>
                  <a:txBody>
                    <a:bodyPr/>
                    <a:lstStyle/>
                    <a:p>
                      <a:pPr algn="ctr"/>
                      <a:endParaRPr lang="en-US" dirty="0"/>
                    </a:p>
                  </a:txBody>
                  <a:tcPr anchor="b"/>
                </a:tc>
                <a:tc>
                  <a:txBody>
                    <a:bodyPr/>
                    <a:lstStyle/>
                    <a:p>
                      <a:pPr algn="r"/>
                      <a:r>
                        <a:rPr lang="en-US" dirty="0" smtClean="0"/>
                        <a:t>= (2) * .10</a:t>
                      </a:r>
                      <a:endParaRPr lang="en-US" dirty="0"/>
                    </a:p>
                  </a:txBody>
                  <a:tcPr anchor="b"/>
                </a:tc>
                <a:tc>
                  <a:txBody>
                    <a:bodyPr/>
                    <a:lstStyle/>
                    <a:p>
                      <a:pPr algn="ctr"/>
                      <a:r>
                        <a:rPr lang="en-US" dirty="0" smtClean="0"/>
                        <a:t>= (2) – (3) – (4)</a:t>
                      </a:r>
                      <a:endParaRPr lang="en-US" dirty="0"/>
                    </a:p>
                  </a:txBody>
                  <a:tcPr anchor="b"/>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719732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263" y="401444"/>
            <a:ext cx="9857949" cy="1198756"/>
          </a:xfrm>
        </p:spPr>
        <p:txBody>
          <a:bodyPr>
            <a:normAutofit/>
          </a:bodyPr>
          <a:lstStyle/>
          <a:p>
            <a:r>
              <a:rPr lang="en-US" sz="3200" dirty="0" smtClean="0">
                <a:solidFill>
                  <a:srgbClr val="C00000"/>
                </a:solidFill>
              </a:rPr>
              <a:t>2014 8-Year Summary LNI for Irrigated Soils</a:t>
            </a:r>
            <a:r>
              <a:rPr lang="en-US" sz="3200" dirty="0">
                <a:solidFill>
                  <a:srgbClr val="C00000"/>
                </a:solidFill>
              </a:rPr>
              <a:t/>
            </a:r>
            <a:br>
              <a:rPr lang="en-US" sz="3200" dirty="0">
                <a:solidFill>
                  <a:srgbClr val="C00000"/>
                </a:solidFill>
              </a:rPr>
            </a:br>
            <a:r>
              <a:rPr lang="en-US" sz="3200" dirty="0">
                <a:solidFill>
                  <a:srgbClr val="C00000"/>
                </a:solidFill>
              </a:rPr>
              <a:t>Example </a:t>
            </a:r>
            <a:r>
              <a:rPr lang="en-US" sz="3200" dirty="0" smtClean="0">
                <a:solidFill>
                  <a:srgbClr val="C00000"/>
                </a:solidFill>
              </a:rPr>
              <a:t>CRD—Page 10</a:t>
            </a:r>
            <a:endParaRPr lang="en-US" sz="3200" dirty="0">
              <a:solidFill>
                <a:srgbClr val="C00000"/>
              </a:solidFill>
            </a:endParaRPr>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2038923645"/>
              </p:ext>
            </p:extLst>
          </p:nvPr>
        </p:nvGraphicFramePr>
        <p:xfrm>
          <a:off x="608013" y="1920242"/>
          <a:ext cx="11506199" cy="4404358"/>
        </p:xfrm>
        <a:graphic>
          <a:graphicData uri="http://schemas.openxmlformats.org/drawingml/2006/table">
            <a:tbl>
              <a:tblPr firstRow="1" bandRow="1">
                <a:tableStyleId>{5C22544A-7EE6-4342-B048-85BDC9FD1C3A}</a:tableStyleId>
              </a:tblPr>
              <a:tblGrid>
                <a:gridCol w="847264">
                  <a:extLst>
                    <a:ext uri="{9D8B030D-6E8A-4147-A177-3AD203B41FA5}">
                      <a16:colId xmlns:a16="http://schemas.microsoft.com/office/drawing/2014/main" val="20000"/>
                    </a:ext>
                  </a:extLst>
                </a:gridCol>
                <a:gridCol w="931990">
                  <a:extLst>
                    <a:ext uri="{9D8B030D-6E8A-4147-A177-3AD203B41FA5}">
                      <a16:colId xmlns:a16="http://schemas.microsoft.com/office/drawing/2014/main" val="20001"/>
                    </a:ext>
                  </a:extLst>
                </a:gridCol>
                <a:gridCol w="847264">
                  <a:extLst>
                    <a:ext uri="{9D8B030D-6E8A-4147-A177-3AD203B41FA5}">
                      <a16:colId xmlns:a16="http://schemas.microsoft.com/office/drawing/2014/main" val="20002"/>
                    </a:ext>
                  </a:extLst>
                </a:gridCol>
                <a:gridCol w="847264">
                  <a:extLst>
                    <a:ext uri="{9D8B030D-6E8A-4147-A177-3AD203B41FA5}">
                      <a16:colId xmlns:a16="http://schemas.microsoft.com/office/drawing/2014/main" val="20003"/>
                    </a:ext>
                  </a:extLst>
                </a:gridCol>
                <a:gridCol w="847264">
                  <a:extLst>
                    <a:ext uri="{9D8B030D-6E8A-4147-A177-3AD203B41FA5}">
                      <a16:colId xmlns:a16="http://schemas.microsoft.com/office/drawing/2014/main" val="20004"/>
                    </a:ext>
                  </a:extLst>
                </a:gridCol>
                <a:gridCol w="847264">
                  <a:extLst>
                    <a:ext uri="{9D8B030D-6E8A-4147-A177-3AD203B41FA5}">
                      <a16:colId xmlns:a16="http://schemas.microsoft.com/office/drawing/2014/main" val="20005"/>
                    </a:ext>
                  </a:extLst>
                </a:gridCol>
                <a:gridCol w="931990">
                  <a:extLst>
                    <a:ext uri="{9D8B030D-6E8A-4147-A177-3AD203B41FA5}">
                      <a16:colId xmlns:a16="http://schemas.microsoft.com/office/drawing/2014/main" val="20006"/>
                    </a:ext>
                  </a:extLst>
                </a:gridCol>
                <a:gridCol w="931990">
                  <a:extLst>
                    <a:ext uri="{9D8B030D-6E8A-4147-A177-3AD203B41FA5}">
                      <a16:colId xmlns:a16="http://schemas.microsoft.com/office/drawing/2014/main" val="20007"/>
                    </a:ext>
                  </a:extLst>
                </a:gridCol>
                <a:gridCol w="847264">
                  <a:extLst>
                    <a:ext uri="{9D8B030D-6E8A-4147-A177-3AD203B41FA5}">
                      <a16:colId xmlns:a16="http://schemas.microsoft.com/office/drawing/2014/main" val="20008"/>
                    </a:ext>
                  </a:extLst>
                </a:gridCol>
                <a:gridCol w="824758">
                  <a:extLst>
                    <a:ext uri="{9D8B030D-6E8A-4147-A177-3AD203B41FA5}">
                      <a16:colId xmlns:a16="http://schemas.microsoft.com/office/drawing/2014/main" val="20009"/>
                    </a:ext>
                  </a:extLst>
                </a:gridCol>
                <a:gridCol w="1440970">
                  <a:extLst>
                    <a:ext uri="{9D8B030D-6E8A-4147-A177-3AD203B41FA5}">
                      <a16:colId xmlns:a16="http://schemas.microsoft.com/office/drawing/2014/main" val="20010"/>
                    </a:ext>
                  </a:extLst>
                </a:gridCol>
                <a:gridCol w="1360917">
                  <a:extLst>
                    <a:ext uri="{9D8B030D-6E8A-4147-A177-3AD203B41FA5}">
                      <a16:colId xmlns:a16="http://schemas.microsoft.com/office/drawing/2014/main" val="20011"/>
                    </a:ext>
                  </a:extLst>
                </a:gridCol>
              </a:tblGrid>
              <a:tr h="1301289">
                <a:tc>
                  <a:txBody>
                    <a:bodyPr/>
                    <a:lstStyle/>
                    <a:p>
                      <a:pPr algn="r"/>
                      <a:r>
                        <a:rPr lang="en-US" dirty="0">
                          <a:latin typeface="Arial" panose="020B0604020202020204" pitchFamily="34" charset="0"/>
                        </a:rPr>
                        <a:t> </a:t>
                      </a:r>
                      <a:endParaRPr lang="en-US" dirty="0"/>
                    </a:p>
                  </a:txBody>
                  <a:tcPr anchor="b"/>
                </a:tc>
                <a:tc>
                  <a:txBody>
                    <a:bodyPr/>
                    <a:lstStyle/>
                    <a:p>
                      <a:pPr algn="ctr"/>
                      <a:r>
                        <a:rPr lang="en-US" dirty="0" smtClean="0">
                          <a:latin typeface="Times New Roman" panose="02020603050405020304" pitchFamily="18" charset="0"/>
                        </a:rPr>
                        <a:t>Drop-Off</a:t>
                      </a:r>
                      <a:r>
                        <a:rPr lang="en-US" baseline="0" dirty="0" smtClean="0">
                          <a:latin typeface="Times New Roman" panose="02020603050405020304" pitchFamily="18" charset="0"/>
                        </a:rPr>
                        <a:t> Year</a:t>
                      </a: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smtClean="0">
                          <a:latin typeface="Times New Roman" panose="02020603050405020304" pitchFamily="18" charset="0"/>
                        </a:rPr>
                        <a:t>Add-On Year</a:t>
                      </a:r>
                      <a:endParaRPr lang="en-US" dirty="0"/>
                    </a:p>
                  </a:txBody>
                  <a:tcPr anchor="b"/>
                </a:tc>
                <a:tc>
                  <a:txBody>
                    <a:bodyPr/>
                    <a:lstStyle/>
                    <a:p>
                      <a:pPr algn="r"/>
                      <a:endParaRPr lang="en-US" dirty="0"/>
                    </a:p>
                  </a:txBody>
                  <a:tcPr anchor="b"/>
                </a:tc>
                <a:tc>
                  <a:txBody>
                    <a:bodyPr/>
                    <a:lstStyle/>
                    <a:p>
                      <a:pPr algn="r"/>
                      <a:r>
                        <a:rPr lang="en-US" dirty="0" smtClean="0"/>
                        <a:t>Valuation Year for</a:t>
                      </a:r>
                      <a:r>
                        <a:rPr lang="en-US" baseline="0" dirty="0" smtClean="0"/>
                        <a:t> 2016 Values</a:t>
                      </a:r>
                      <a:endParaRPr lang="en-US" dirty="0"/>
                    </a:p>
                  </a:txBody>
                  <a:tcPr anchor="b"/>
                </a:tc>
                <a:extLst>
                  <a:ext uri="{0D108BD9-81ED-4DB2-BD59-A6C34878D82A}">
                    <a16:rowId xmlns:a16="http://schemas.microsoft.com/office/drawing/2014/main" val="10000"/>
                  </a:ext>
                </a:extLst>
              </a:tr>
              <a:tr h="1000990">
                <a:tc>
                  <a:txBody>
                    <a:bodyPr/>
                    <a:lstStyle/>
                    <a:p>
                      <a:pPr algn="l"/>
                      <a:r>
                        <a:rPr lang="en-US">
                          <a:latin typeface="Arial" panose="020B0604020202020204" pitchFamily="34" charset="0"/>
                        </a:rPr>
                        <a:t>Soil</a:t>
                      </a:r>
                      <a:endParaRPr lang="en-US"/>
                    </a:p>
                  </a:txBody>
                  <a:tcPr anchor="b"/>
                </a:tc>
                <a:tc>
                  <a:txBody>
                    <a:bodyPr/>
                    <a:lstStyle/>
                    <a:p>
                      <a:pPr algn="r"/>
                      <a:r>
                        <a:rPr lang="en-US">
                          <a:latin typeface="Times New Roman" panose="02020603050405020304" pitchFamily="18" charset="0"/>
                        </a:rPr>
                        <a:t>2006 LNI</a:t>
                      </a:r>
                      <a:endParaRPr lang="en-US"/>
                    </a:p>
                  </a:txBody>
                  <a:tcPr anchor="b"/>
                </a:tc>
                <a:tc>
                  <a:txBody>
                    <a:bodyPr/>
                    <a:lstStyle/>
                    <a:p>
                      <a:pPr algn="r"/>
                      <a:r>
                        <a:rPr lang="en-US">
                          <a:latin typeface="Times New Roman" panose="02020603050405020304" pitchFamily="18" charset="0"/>
                        </a:rPr>
                        <a:t>2007 LNI</a:t>
                      </a:r>
                      <a:endParaRPr lang="en-US"/>
                    </a:p>
                  </a:txBody>
                  <a:tcPr anchor="b"/>
                </a:tc>
                <a:tc>
                  <a:txBody>
                    <a:bodyPr/>
                    <a:lstStyle/>
                    <a:p>
                      <a:pPr algn="r"/>
                      <a:r>
                        <a:rPr lang="en-US">
                          <a:latin typeface="Times New Roman" panose="02020603050405020304" pitchFamily="18" charset="0"/>
                        </a:rPr>
                        <a:t>2008 LNI</a:t>
                      </a:r>
                      <a:endParaRPr lang="en-US"/>
                    </a:p>
                  </a:txBody>
                  <a:tcPr anchor="b"/>
                </a:tc>
                <a:tc>
                  <a:txBody>
                    <a:bodyPr/>
                    <a:lstStyle/>
                    <a:p>
                      <a:pPr algn="r"/>
                      <a:r>
                        <a:rPr lang="en-US">
                          <a:latin typeface="Times New Roman" panose="02020603050405020304" pitchFamily="18" charset="0"/>
                        </a:rPr>
                        <a:t>2009 LNI</a:t>
                      </a:r>
                      <a:endParaRPr lang="en-US"/>
                    </a:p>
                  </a:txBody>
                  <a:tcPr anchor="b"/>
                </a:tc>
                <a:tc>
                  <a:txBody>
                    <a:bodyPr/>
                    <a:lstStyle/>
                    <a:p>
                      <a:pPr algn="r"/>
                      <a:r>
                        <a:rPr lang="en-US">
                          <a:latin typeface="Times New Roman" panose="02020603050405020304" pitchFamily="18" charset="0"/>
                        </a:rPr>
                        <a:t>2010 LNI</a:t>
                      </a:r>
                      <a:endParaRPr lang="en-US"/>
                    </a:p>
                  </a:txBody>
                  <a:tcPr anchor="b"/>
                </a:tc>
                <a:tc>
                  <a:txBody>
                    <a:bodyPr/>
                    <a:lstStyle/>
                    <a:p>
                      <a:pPr algn="r"/>
                      <a:r>
                        <a:rPr lang="en-US">
                          <a:latin typeface="Times New Roman" panose="02020603050405020304" pitchFamily="18" charset="0"/>
                        </a:rPr>
                        <a:t>2011 LNI</a:t>
                      </a:r>
                      <a:endParaRPr lang="en-US"/>
                    </a:p>
                  </a:txBody>
                  <a:tcPr anchor="b"/>
                </a:tc>
                <a:tc>
                  <a:txBody>
                    <a:bodyPr/>
                    <a:lstStyle/>
                    <a:p>
                      <a:pPr algn="r"/>
                      <a:r>
                        <a:rPr lang="en-US">
                          <a:latin typeface="Times New Roman" panose="02020603050405020304" pitchFamily="18" charset="0"/>
                        </a:rPr>
                        <a:t>2012 LNI</a:t>
                      </a:r>
                      <a:endParaRPr lang="en-US"/>
                    </a:p>
                  </a:txBody>
                  <a:tcPr anchor="b"/>
                </a:tc>
                <a:tc>
                  <a:txBody>
                    <a:bodyPr/>
                    <a:lstStyle/>
                    <a:p>
                      <a:pPr algn="r"/>
                      <a:r>
                        <a:rPr lang="en-US">
                          <a:latin typeface="Times New Roman" panose="02020603050405020304" pitchFamily="18" charset="0"/>
                        </a:rPr>
                        <a:t>2013 LNI</a:t>
                      </a:r>
                      <a:endParaRPr lang="en-US"/>
                    </a:p>
                  </a:txBody>
                  <a:tcPr anchor="b"/>
                </a:tc>
                <a:tc>
                  <a:txBody>
                    <a:bodyPr/>
                    <a:lstStyle/>
                    <a:p>
                      <a:pPr algn="r"/>
                      <a:r>
                        <a:rPr lang="en-US">
                          <a:latin typeface="Times New Roman" panose="02020603050405020304" pitchFamily="18" charset="0"/>
                        </a:rPr>
                        <a:t>2014 LNI</a:t>
                      </a:r>
                      <a:endParaRPr lang="en-US"/>
                    </a:p>
                  </a:txBody>
                  <a:tcPr anchor="b"/>
                </a:tc>
                <a:tc>
                  <a:txBody>
                    <a:bodyPr/>
                    <a:lstStyle/>
                    <a:p>
                      <a:pPr algn="r"/>
                      <a:r>
                        <a:rPr lang="en-US" dirty="0" smtClean="0">
                          <a:latin typeface="Times New Roman" panose="02020603050405020304" pitchFamily="18" charset="0"/>
                        </a:rPr>
                        <a:t>2013</a:t>
                      </a:r>
                    </a:p>
                    <a:p>
                      <a:pPr algn="r"/>
                      <a:r>
                        <a:rPr lang="en-US" dirty="0" smtClean="0">
                          <a:latin typeface="Times New Roman" panose="02020603050405020304" pitchFamily="18" charset="0"/>
                        </a:rPr>
                        <a:t>8-YEAR AVERAGE</a:t>
                      </a:r>
                      <a:endParaRPr lang="en-US" dirty="0" smtClean="0"/>
                    </a:p>
                  </a:txBody>
                  <a:tcPr anchor="b"/>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rPr>
                        <a:t>2014 8-YEAR</a:t>
                      </a:r>
                      <a:r>
                        <a:rPr lang="en-US" baseline="0" dirty="0" smtClean="0">
                          <a:latin typeface="Times New Roman" panose="02020603050405020304" pitchFamily="18" charset="0"/>
                        </a:rPr>
                        <a:t> AVG</a:t>
                      </a:r>
                      <a:endParaRPr lang="en-US" dirty="0" smtClean="0"/>
                    </a:p>
                  </a:txBody>
                  <a:tcPr anchor="b"/>
                </a:tc>
                <a:extLst>
                  <a:ext uri="{0D108BD9-81ED-4DB2-BD59-A6C34878D82A}">
                    <a16:rowId xmlns:a16="http://schemas.microsoft.com/office/drawing/2014/main" val="10001"/>
                  </a:ext>
                </a:extLst>
              </a:tr>
              <a:tr h="700693">
                <a:tc>
                  <a:txBody>
                    <a:bodyPr/>
                    <a:lstStyle/>
                    <a:p>
                      <a:pPr algn="l"/>
                      <a:r>
                        <a:rPr lang="en-US">
                          <a:latin typeface="Arial" panose="020B0604020202020204" pitchFamily="34" charset="0"/>
                        </a:rPr>
                        <a:t>2668</a:t>
                      </a:r>
                      <a:endParaRPr lang="en-US"/>
                    </a:p>
                  </a:txBody>
                  <a:tcPr anchor="b"/>
                </a:tc>
                <a:tc>
                  <a:txBody>
                    <a:bodyPr/>
                    <a:lstStyle/>
                    <a:p>
                      <a:pPr algn="r"/>
                      <a:r>
                        <a:rPr lang="en-US" dirty="0">
                          <a:latin typeface="Times New Roman" panose="02020603050405020304" pitchFamily="18" charset="0"/>
                        </a:rPr>
                        <a:t>30.49</a:t>
                      </a:r>
                      <a:endParaRPr lang="en-US" dirty="0"/>
                    </a:p>
                  </a:txBody>
                  <a:tcPr anchor="b"/>
                </a:tc>
                <a:tc>
                  <a:txBody>
                    <a:bodyPr/>
                    <a:lstStyle/>
                    <a:p>
                      <a:pPr algn="r"/>
                      <a:r>
                        <a:rPr lang="en-US">
                          <a:latin typeface="Times New Roman" panose="02020603050405020304" pitchFamily="18" charset="0"/>
                        </a:rPr>
                        <a:t>23.88</a:t>
                      </a:r>
                      <a:endParaRPr lang="en-US"/>
                    </a:p>
                  </a:txBody>
                  <a:tcPr anchor="b"/>
                </a:tc>
                <a:tc>
                  <a:txBody>
                    <a:bodyPr/>
                    <a:lstStyle/>
                    <a:p>
                      <a:pPr algn="r"/>
                      <a:r>
                        <a:rPr lang="en-US">
                          <a:latin typeface="Times New Roman" panose="02020603050405020304" pitchFamily="18" charset="0"/>
                        </a:rPr>
                        <a:t>37.59</a:t>
                      </a:r>
                      <a:endParaRPr lang="en-US"/>
                    </a:p>
                  </a:txBody>
                  <a:tcPr anchor="b"/>
                </a:tc>
                <a:tc>
                  <a:txBody>
                    <a:bodyPr/>
                    <a:lstStyle/>
                    <a:p>
                      <a:pPr algn="r"/>
                      <a:r>
                        <a:rPr lang="en-US">
                          <a:latin typeface="Times New Roman" panose="02020603050405020304" pitchFamily="18" charset="0"/>
                        </a:rPr>
                        <a:t>56.88</a:t>
                      </a:r>
                      <a:endParaRPr lang="en-US"/>
                    </a:p>
                  </a:txBody>
                  <a:tcPr anchor="b"/>
                </a:tc>
                <a:tc>
                  <a:txBody>
                    <a:bodyPr/>
                    <a:lstStyle/>
                    <a:p>
                      <a:pPr algn="r"/>
                      <a:r>
                        <a:rPr lang="en-US">
                          <a:latin typeface="Times New Roman" panose="02020603050405020304" pitchFamily="18" charset="0"/>
                        </a:rPr>
                        <a:t>74.76</a:t>
                      </a:r>
                      <a:endParaRPr lang="en-US"/>
                    </a:p>
                  </a:txBody>
                  <a:tcPr anchor="b"/>
                </a:tc>
                <a:tc>
                  <a:txBody>
                    <a:bodyPr/>
                    <a:lstStyle/>
                    <a:p>
                      <a:pPr algn="r"/>
                      <a:r>
                        <a:rPr lang="en-US">
                          <a:latin typeface="Times New Roman" panose="02020603050405020304" pitchFamily="18" charset="0"/>
                        </a:rPr>
                        <a:t>91.60</a:t>
                      </a:r>
                      <a:endParaRPr lang="en-US"/>
                    </a:p>
                  </a:txBody>
                  <a:tcPr anchor="b"/>
                </a:tc>
                <a:tc>
                  <a:txBody>
                    <a:bodyPr/>
                    <a:lstStyle/>
                    <a:p>
                      <a:pPr algn="r"/>
                      <a:r>
                        <a:rPr lang="en-US">
                          <a:latin typeface="Times New Roman" panose="02020603050405020304" pitchFamily="18" charset="0"/>
                        </a:rPr>
                        <a:t>114.84</a:t>
                      </a:r>
                      <a:endParaRPr lang="en-US"/>
                    </a:p>
                  </a:txBody>
                  <a:tcPr anchor="b"/>
                </a:tc>
                <a:tc>
                  <a:txBody>
                    <a:bodyPr/>
                    <a:lstStyle/>
                    <a:p>
                      <a:pPr algn="r"/>
                      <a:r>
                        <a:rPr lang="en-US">
                          <a:latin typeface="Times New Roman" panose="02020603050405020304" pitchFamily="18" charset="0"/>
                        </a:rPr>
                        <a:t>119.22</a:t>
                      </a:r>
                      <a:endParaRPr lang="en-US"/>
                    </a:p>
                  </a:txBody>
                  <a:tcPr anchor="b"/>
                </a:tc>
                <a:tc>
                  <a:txBody>
                    <a:bodyPr/>
                    <a:lstStyle/>
                    <a:p>
                      <a:pPr algn="r"/>
                      <a:r>
                        <a:rPr lang="en-US">
                          <a:latin typeface="Times New Roman" panose="02020603050405020304" pitchFamily="18" charset="0"/>
                        </a:rPr>
                        <a:t>129.55</a:t>
                      </a:r>
                      <a:endParaRPr lang="en-US"/>
                    </a:p>
                  </a:txBody>
                  <a:tcPr anchor="b"/>
                </a:tc>
                <a:tc>
                  <a:txBody>
                    <a:bodyPr/>
                    <a:lstStyle/>
                    <a:p>
                      <a:pPr algn="r"/>
                      <a:r>
                        <a:rPr lang="en-US" smtClean="0">
                          <a:latin typeface="Times New Roman" panose="02020603050405020304" pitchFamily="18" charset="0"/>
                        </a:rPr>
                        <a:t>$68.66</a:t>
                      </a:r>
                      <a:endParaRPr lang="en-US" dirty="0"/>
                    </a:p>
                  </a:txBody>
                  <a:tcPr anchor="b"/>
                </a:tc>
                <a:tc>
                  <a:txBody>
                    <a:bodyPr/>
                    <a:lstStyle/>
                    <a:p>
                      <a:pPr algn="r"/>
                      <a:r>
                        <a:rPr lang="en-US" smtClean="0">
                          <a:latin typeface="Times New Roman" panose="02020603050405020304" pitchFamily="18" charset="0"/>
                        </a:rPr>
                        <a:t>$81.04</a:t>
                      </a:r>
                      <a:endParaRPr lang="en-US" dirty="0"/>
                    </a:p>
                  </a:txBody>
                  <a:tcPr anchor="b"/>
                </a:tc>
                <a:extLst>
                  <a:ext uri="{0D108BD9-81ED-4DB2-BD59-A6C34878D82A}">
                    <a16:rowId xmlns:a16="http://schemas.microsoft.com/office/drawing/2014/main" val="10002"/>
                  </a:ext>
                </a:extLst>
              </a:tr>
              <a:tr h="700693">
                <a:tc>
                  <a:txBody>
                    <a:bodyPr/>
                    <a:lstStyle/>
                    <a:p>
                      <a:pPr algn="l"/>
                      <a:r>
                        <a:rPr lang="en-US">
                          <a:latin typeface="Arial" panose="020B0604020202020204" pitchFamily="34" charset="0"/>
                        </a:rPr>
                        <a:t>2669</a:t>
                      </a:r>
                      <a:endParaRPr lang="en-US"/>
                    </a:p>
                  </a:txBody>
                  <a:tcPr anchor="b"/>
                </a:tc>
                <a:tc>
                  <a:txBody>
                    <a:bodyPr/>
                    <a:lstStyle/>
                    <a:p>
                      <a:pPr algn="r"/>
                      <a:r>
                        <a:rPr lang="en-US">
                          <a:latin typeface="Times New Roman" panose="02020603050405020304" pitchFamily="18" charset="0"/>
                        </a:rPr>
                        <a:t>30.49</a:t>
                      </a:r>
                      <a:endParaRPr lang="en-US"/>
                    </a:p>
                  </a:txBody>
                  <a:tcPr anchor="b"/>
                </a:tc>
                <a:tc>
                  <a:txBody>
                    <a:bodyPr/>
                    <a:lstStyle/>
                    <a:p>
                      <a:pPr algn="r"/>
                      <a:r>
                        <a:rPr lang="en-US">
                          <a:latin typeface="Times New Roman" panose="02020603050405020304" pitchFamily="18" charset="0"/>
                        </a:rPr>
                        <a:t>23.88</a:t>
                      </a:r>
                      <a:endParaRPr lang="en-US"/>
                    </a:p>
                  </a:txBody>
                  <a:tcPr anchor="b"/>
                </a:tc>
                <a:tc>
                  <a:txBody>
                    <a:bodyPr/>
                    <a:lstStyle/>
                    <a:p>
                      <a:pPr algn="r"/>
                      <a:r>
                        <a:rPr lang="en-US">
                          <a:latin typeface="Times New Roman" panose="02020603050405020304" pitchFamily="18" charset="0"/>
                        </a:rPr>
                        <a:t>37.59</a:t>
                      </a:r>
                      <a:endParaRPr lang="en-US"/>
                    </a:p>
                  </a:txBody>
                  <a:tcPr anchor="b"/>
                </a:tc>
                <a:tc>
                  <a:txBody>
                    <a:bodyPr/>
                    <a:lstStyle/>
                    <a:p>
                      <a:pPr algn="r"/>
                      <a:r>
                        <a:rPr lang="en-US">
                          <a:latin typeface="Times New Roman" panose="02020603050405020304" pitchFamily="18" charset="0"/>
                        </a:rPr>
                        <a:t>56.88</a:t>
                      </a:r>
                      <a:endParaRPr lang="en-US"/>
                    </a:p>
                  </a:txBody>
                  <a:tcPr anchor="b"/>
                </a:tc>
                <a:tc>
                  <a:txBody>
                    <a:bodyPr/>
                    <a:lstStyle/>
                    <a:p>
                      <a:pPr algn="r"/>
                      <a:r>
                        <a:rPr lang="en-US">
                          <a:latin typeface="Times New Roman" panose="02020603050405020304" pitchFamily="18" charset="0"/>
                        </a:rPr>
                        <a:t>74.76</a:t>
                      </a:r>
                      <a:endParaRPr lang="en-US"/>
                    </a:p>
                  </a:txBody>
                  <a:tcPr anchor="b"/>
                </a:tc>
                <a:tc>
                  <a:txBody>
                    <a:bodyPr/>
                    <a:lstStyle/>
                    <a:p>
                      <a:pPr algn="r"/>
                      <a:r>
                        <a:rPr lang="en-US">
                          <a:latin typeface="Times New Roman" panose="02020603050405020304" pitchFamily="18" charset="0"/>
                        </a:rPr>
                        <a:t>91.60</a:t>
                      </a:r>
                      <a:endParaRPr lang="en-US"/>
                    </a:p>
                  </a:txBody>
                  <a:tcPr anchor="b"/>
                </a:tc>
                <a:tc>
                  <a:txBody>
                    <a:bodyPr/>
                    <a:lstStyle/>
                    <a:p>
                      <a:pPr algn="r"/>
                      <a:r>
                        <a:rPr lang="en-US">
                          <a:latin typeface="Times New Roman" panose="02020603050405020304" pitchFamily="18" charset="0"/>
                        </a:rPr>
                        <a:t>114.84</a:t>
                      </a:r>
                      <a:endParaRPr lang="en-US"/>
                    </a:p>
                  </a:txBody>
                  <a:tcPr anchor="b"/>
                </a:tc>
                <a:tc>
                  <a:txBody>
                    <a:bodyPr/>
                    <a:lstStyle/>
                    <a:p>
                      <a:pPr algn="r"/>
                      <a:r>
                        <a:rPr lang="en-US">
                          <a:latin typeface="Times New Roman" panose="02020603050405020304" pitchFamily="18" charset="0"/>
                        </a:rPr>
                        <a:t>112.57</a:t>
                      </a:r>
                      <a:endParaRPr lang="en-US"/>
                    </a:p>
                  </a:txBody>
                  <a:tcPr anchor="b"/>
                </a:tc>
                <a:tc>
                  <a:txBody>
                    <a:bodyPr/>
                    <a:lstStyle/>
                    <a:p>
                      <a:pPr algn="r"/>
                      <a:r>
                        <a:rPr lang="en-US">
                          <a:latin typeface="Times New Roman" panose="02020603050405020304" pitchFamily="18" charset="0"/>
                        </a:rPr>
                        <a:t>122.50</a:t>
                      </a:r>
                      <a:endParaRPr lang="en-US"/>
                    </a:p>
                  </a:txBody>
                  <a:tcPr anchor="b"/>
                </a:tc>
                <a:tc>
                  <a:txBody>
                    <a:bodyPr/>
                    <a:lstStyle/>
                    <a:p>
                      <a:pPr algn="r"/>
                      <a:r>
                        <a:rPr lang="en-US" smtClean="0">
                          <a:latin typeface="Times New Roman" panose="02020603050405020304" pitchFamily="18" charset="0"/>
                        </a:rPr>
                        <a:t>$67.83</a:t>
                      </a:r>
                      <a:endParaRPr lang="en-US" dirty="0"/>
                    </a:p>
                  </a:txBody>
                  <a:tcPr anchor="b"/>
                </a:tc>
                <a:tc>
                  <a:txBody>
                    <a:bodyPr/>
                    <a:lstStyle/>
                    <a:p>
                      <a:pPr algn="r"/>
                      <a:r>
                        <a:rPr lang="en-US" smtClean="0">
                          <a:latin typeface="Times New Roman" panose="02020603050405020304" pitchFamily="18" charset="0"/>
                        </a:rPr>
                        <a:t>$79.33</a:t>
                      </a:r>
                      <a:endParaRPr lang="en-US" dirty="0"/>
                    </a:p>
                  </a:txBody>
                  <a:tcPr anchor="b"/>
                </a:tc>
                <a:extLst>
                  <a:ext uri="{0D108BD9-81ED-4DB2-BD59-A6C34878D82A}">
                    <a16:rowId xmlns:a16="http://schemas.microsoft.com/office/drawing/2014/main" val="10003"/>
                  </a:ext>
                </a:extLst>
              </a:tr>
              <a:tr h="700693">
                <a:tc>
                  <a:txBody>
                    <a:bodyPr/>
                    <a:lstStyle/>
                    <a:p>
                      <a:pPr algn="l"/>
                      <a:r>
                        <a:rPr lang="en-US">
                          <a:latin typeface="Arial" panose="020B0604020202020204" pitchFamily="34" charset="0"/>
                        </a:rPr>
                        <a:t>2760</a:t>
                      </a:r>
                      <a:endParaRPr lang="en-US"/>
                    </a:p>
                  </a:txBody>
                  <a:tcPr anchor="b"/>
                </a:tc>
                <a:tc>
                  <a:txBody>
                    <a:bodyPr/>
                    <a:lstStyle/>
                    <a:p>
                      <a:pPr algn="r"/>
                      <a:r>
                        <a:rPr lang="en-US">
                          <a:latin typeface="Times New Roman" panose="02020603050405020304" pitchFamily="18" charset="0"/>
                        </a:rPr>
                        <a:t>-5.19</a:t>
                      </a:r>
                      <a:endParaRPr lang="en-US"/>
                    </a:p>
                  </a:txBody>
                  <a:tcPr anchor="b"/>
                </a:tc>
                <a:tc>
                  <a:txBody>
                    <a:bodyPr/>
                    <a:lstStyle/>
                    <a:p>
                      <a:pPr algn="r"/>
                      <a:r>
                        <a:rPr lang="en-US">
                          <a:latin typeface="Times New Roman" panose="02020603050405020304" pitchFamily="18" charset="0"/>
                        </a:rPr>
                        <a:t>-15.03</a:t>
                      </a:r>
                      <a:endParaRPr lang="en-US"/>
                    </a:p>
                  </a:txBody>
                  <a:tcPr anchor="b"/>
                </a:tc>
                <a:tc>
                  <a:txBody>
                    <a:bodyPr/>
                    <a:lstStyle/>
                    <a:p>
                      <a:pPr algn="r"/>
                      <a:r>
                        <a:rPr lang="en-US">
                          <a:latin typeface="Times New Roman" panose="02020603050405020304" pitchFamily="18" charset="0"/>
                        </a:rPr>
                        <a:t>-7.63</a:t>
                      </a:r>
                      <a:endParaRPr lang="en-US"/>
                    </a:p>
                  </a:txBody>
                  <a:tcPr anchor="b"/>
                </a:tc>
                <a:tc>
                  <a:txBody>
                    <a:bodyPr/>
                    <a:lstStyle/>
                    <a:p>
                      <a:pPr algn="r"/>
                      <a:r>
                        <a:rPr lang="en-US">
                          <a:latin typeface="Times New Roman" panose="02020603050405020304" pitchFamily="18" charset="0"/>
                        </a:rPr>
                        <a:t>7.60</a:t>
                      </a:r>
                      <a:endParaRPr lang="en-US"/>
                    </a:p>
                  </a:txBody>
                  <a:tcPr anchor="b"/>
                </a:tc>
                <a:tc>
                  <a:txBody>
                    <a:bodyPr/>
                    <a:lstStyle/>
                    <a:p>
                      <a:pPr algn="r"/>
                      <a:r>
                        <a:rPr lang="en-US">
                          <a:latin typeface="Times New Roman" panose="02020603050405020304" pitchFamily="18" charset="0"/>
                        </a:rPr>
                        <a:t>19.28</a:t>
                      </a:r>
                      <a:endParaRPr lang="en-US"/>
                    </a:p>
                  </a:txBody>
                  <a:tcPr anchor="b"/>
                </a:tc>
                <a:tc>
                  <a:txBody>
                    <a:bodyPr/>
                    <a:lstStyle/>
                    <a:p>
                      <a:pPr algn="r"/>
                      <a:r>
                        <a:rPr lang="en-US">
                          <a:latin typeface="Times New Roman" panose="02020603050405020304" pitchFamily="18" charset="0"/>
                        </a:rPr>
                        <a:t>27.29</a:t>
                      </a:r>
                      <a:endParaRPr lang="en-US"/>
                    </a:p>
                  </a:txBody>
                  <a:tcPr anchor="b"/>
                </a:tc>
                <a:tc>
                  <a:txBody>
                    <a:bodyPr/>
                    <a:lstStyle/>
                    <a:p>
                      <a:pPr algn="r"/>
                      <a:r>
                        <a:rPr lang="en-US">
                          <a:latin typeface="Times New Roman" panose="02020603050405020304" pitchFamily="18" charset="0"/>
                        </a:rPr>
                        <a:t>40.78</a:t>
                      </a:r>
                      <a:endParaRPr lang="en-US"/>
                    </a:p>
                  </a:txBody>
                  <a:tcPr anchor="b"/>
                </a:tc>
                <a:tc>
                  <a:txBody>
                    <a:bodyPr/>
                    <a:lstStyle/>
                    <a:p>
                      <a:pPr algn="r"/>
                      <a:r>
                        <a:rPr lang="en-US">
                          <a:latin typeface="Times New Roman" panose="02020603050405020304" pitchFamily="18" charset="0"/>
                        </a:rPr>
                        <a:t>37.19</a:t>
                      </a:r>
                      <a:endParaRPr lang="en-US"/>
                    </a:p>
                  </a:txBody>
                  <a:tcPr anchor="b"/>
                </a:tc>
                <a:tc>
                  <a:txBody>
                    <a:bodyPr/>
                    <a:lstStyle/>
                    <a:p>
                      <a:pPr algn="r"/>
                      <a:r>
                        <a:rPr lang="en-US" dirty="0">
                          <a:latin typeface="Times New Roman" panose="02020603050405020304" pitchFamily="18" charset="0"/>
                        </a:rPr>
                        <a:t>42.60</a:t>
                      </a:r>
                      <a:endParaRPr lang="en-US" dirty="0"/>
                    </a:p>
                  </a:txBody>
                  <a:tcPr anchor="b"/>
                </a:tc>
                <a:tc>
                  <a:txBody>
                    <a:bodyPr/>
                    <a:lstStyle/>
                    <a:p>
                      <a:pPr algn="r"/>
                      <a:r>
                        <a:rPr lang="en-US" smtClean="0">
                          <a:latin typeface="Times New Roman" panose="02020603050405020304" pitchFamily="18" charset="0"/>
                        </a:rPr>
                        <a:t>$13.04</a:t>
                      </a:r>
                      <a:endParaRPr lang="en-US" dirty="0"/>
                    </a:p>
                  </a:txBody>
                  <a:tcPr anchor="b"/>
                </a:tc>
                <a:tc>
                  <a:txBody>
                    <a:bodyPr/>
                    <a:lstStyle/>
                    <a:p>
                      <a:pPr algn="r"/>
                      <a:r>
                        <a:rPr lang="en-US" smtClean="0">
                          <a:latin typeface="Times New Roman" panose="02020603050405020304" pitchFamily="18" charset="0"/>
                        </a:rPr>
                        <a:t>$19.01</a:t>
                      </a:r>
                      <a:endParaRPr lang="en-US" dirty="0"/>
                    </a:p>
                  </a:txBody>
                  <a:tcPr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63998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263" y="401444"/>
            <a:ext cx="9857949" cy="1198756"/>
          </a:xfrm>
        </p:spPr>
        <p:txBody>
          <a:bodyPr>
            <a:normAutofit/>
          </a:bodyPr>
          <a:lstStyle/>
          <a:p>
            <a:r>
              <a:rPr lang="en-US" sz="3200" dirty="0">
                <a:solidFill>
                  <a:srgbClr val="C00000"/>
                </a:solidFill>
              </a:rPr>
              <a:t>2014 </a:t>
            </a:r>
            <a:r>
              <a:rPr lang="en-US" sz="3200" dirty="0" smtClean="0">
                <a:solidFill>
                  <a:srgbClr val="C00000"/>
                </a:solidFill>
              </a:rPr>
              <a:t>Irrigated </a:t>
            </a:r>
            <a:r>
              <a:rPr lang="en-US" sz="3200" dirty="0">
                <a:solidFill>
                  <a:srgbClr val="C00000"/>
                </a:solidFill>
              </a:rPr>
              <a:t>LNI by </a:t>
            </a:r>
            <a:r>
              <a:rPr lang="en-US" sz="3200" dirty="0" smtClean="0">
                <a:solidFill>
                  <a:srgbClr val="C00000"/>
                </a:solidFill>
              </a:rPr>
              <a:t>Soil for 100’ Well</a:t>
            </a:r>
            <a:r>
              <a:rPr lang="en-US" sz="3200" dirty="0">
                <a:solidFill>
                  <a:srgbClr val="C00000"/>
                </a:solidFill>
              </a:rPr>
              <a:t/>
            </a:r>
            <a:br>
              <a:rPr lang="en-US" sz="3200" dirty="0">
                <a:solidFill>
                  <a:srgbClr val="C00000"/>
                </a:solidFill>
              </a:rPr>
            </a:br>
            <a:r>
              <a:rPr lang="en-US" sz="3200" dirty="0">
                <a:solidFill>
                  <a:srgbClr val="C00000"/>
                </a:solidFill>
              </a:rPr>
              <a:t>Example </a:t>
            </a:r>
            <a:r>
              <a:rPr lang="en-US" sz="3200" dirty="0" smtClean="0">
                <a:solidFill>
                  <a:srgbClr val="C00000"/>
                </a:solidFill>
              </a:rPr>
              <a:t>CRD—Page 11</a:t>
            </a:r>
            <a:endParaRPr lang="en-US" sz="3200" dirty="0">
              <a:solidFill>
                <a:srgbClr val="C00000"/>
              </a:solidFill>
            </a:endParaRPr>
          </a:p>
        </p:txBody>
      </p:sp>
      <p:sp>
        <p:nvSpPr>
          <p:cNvPr id="3" name="Content Placeholder 2"/>
          <p:cNvSpPr>
            <a:spLocks noGrp="1"/>
          </p:cNvSpPr>
          <p:nvPr>
            <p:ph idx="1"/>
          </p:nvPr>
        </p:nvSpPr>
        <p:spPr>
          <a:xfrm>
            <a:off x="1522413" y="1752600"/>
            <a:ext cx="9829799" cy="4187825"/>
          </a:xfrm>
        </p:spPr>
        <p:txBody>
          <a:bodyPr/>
          <a:lstStyle/>
          <a:p>
            <a:r>
              <a:rPr lang="en-US" dirty="0" smtClean="0"/>
              <a:t>Calculation very </a:t>
            </a:r>
            <a:r>
              <a:rPr lang="en-US" dirty="0" smtClean="0"/>
              <a:t>similar to</a:t>
            </a:r>
            <a:r>
              <a:rPr lang="en-US" dirty="0" smtClean="0"/>
              <a:t> </a:t>
            </a:r>
            <a:r>
              <a:rPr lang="en-US" dirty="0" smtClean="0"/>
              <a:t>Non-Irrigated, until the additional irrigation equipment and fuel pumping costs: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34445733"/>
              </p:ext>
            </p:extLst>
          </p:nvPr>
        </p:nvGraphicFramePr>
        <p:xfrm>
          <a:off x="1598612" y="2438400"/>
          <a:ext cx="9677400" cy="4026965"/>
        </p:xfrm>
        <a:graphic>
          <a:graphicData uri="http://schemas.openxmlformats.org/drawingml/2006/table">
            <a:tbl>
              <a:tblPr firstRow="1" bandRow="1">
                <a:tableStyleId>{5C22544A-7EE6-4342-B048-85BDC9FD1C3A}</a:tableStyleId>
              </a:tblPr>
              <a:tblGrid>
                <a:gridCol w="1209675">
                  <a:extLst>
                    <a:ext uri="{9D8B030D-6E8A-4147-A177-3AD203B41FA5}">
                      <a16:colId xmlns:a16="http://schemas.microsoft.com/office/drawing/2014/main" val="20000"/>
                    </a:ext>
                  </a:extLst>
                </a:gridCol>
                <a:gridCol w="1209675">
                  <a:extLst>
                    <a:ext uri="{9D8B030D-6E8A-4147-A177-3AD203B41FA5}">
                      <a16:colId xmlns:a16="http://schemas.microsoft.com/office/drawing/2014/main" val="20001"/>
                    </a:ext>
                  </a:extLst>
                </a:gridCol>
                <a:gridCol w="1209675">
                  <a:extLst>
                    <a:ext uri="{9D8B030D-6E8A-4147-A177-3AD203B41FA5}">
                      <a16:colId xmlns:a16="http://schemas.microsoft.com/office/drawing/2014/main" val="20002"/>
                    </a:ext>
                  </a:extLst>
                </a:gridCol>
                <a:gridCol w="1209675">
                  <a:extLst>
                    <a:ext uri="{9D8B030D-6E8A-4147-A177-3AD203B41FA5}">
                      <a16:colId xmlns:a16="http://schemas.microsoft.com/office/drawing/2014/main" val="20003"/>
                    </a:ext>
                  </a:extLst>
                </a:gridCol>
                <a:gridCol w="14097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219200">
                  <a:extLst>
                    <a:ext uri="{9D8B030D-6E8A-4147-A177-3AD203B41FA5}">
                      <a16:colId xmlns:a16="http://schemas.microsoft.com/office/drawing/2014/main" val="20006"/>
                    </a:ext>
                  </a:extLst>
                </a:gridCol>
                <a:gridCol w="1066800">
                  <a:extLst>
                    <a:ext uri="{9D8B030D-6E8A-4147-A177-3AD203B41FA5}">
                      <a16:colId xmlns:a16="http://schemas.microsoft.com/office/drawing/2014/main" val="20007"/>
                    </a:ext>
                  </a:extLst>
                </a:gridCol>
              </a:tblGrid>
              <a:tr h="377657">
                <a:tc>
                  <a:txBody>
                    <a:bodyPr/>
                    <a:lstStyle/>
                    <a:p>
                      <a:pPr algn="l"/>
                      <a:r>
                        <a:rPr lang="en-US" dirty="0">
                          <a:latin typeface="Times New Roman" panose="02020603050405020304" pitchFamily="18" charset="0"/>
                        </a:rPr>
                        <a:t> </a:t>
                      </a:r>
                      <a:endParaRPr lang="en-US" dirty="0"/>
                    </a:p>
                  </a:txBody>
                  <a:tcPr anchor="b"/>
                </a:tc>
                <a:tc>
                  <a:txBody>
                    <a:bodyPr/>
                    <a:lstStyle/>
                    <a:p>
                      <a:pPr algn="ctr"/>
                      <a:r>
                        <a:rPr lang="en-US" dirty="0">
                          <a:latin typeface="Times New Roman" panose="02020603050405020304" pitchFamily="18" charset="0"/>
                        </a:rPr>
                        <a:t>(1)</a:t>
                      </a:r>
                      <a:endParaRPr lang="en-US" dirty="0"/>
                    </a:p>
                  </a:txBody>
                  <a:tcPr anchor="b"/>
                </a:tc>
                <a:tc>
                  <a:txBody>
                    <a:bodyPr/>
                    <a:lstStyle/>
                    <a:p>
                      <a:pPr algn="ctr"/>
                      <a:r>
                        <a:rPr lang="en-US" dirty="0">
                          <a:latin typeface="Times New Roman" panose="02020603050405020304" pitchFamily="18" charset="0"/>
                        </a:rPr>
                        <a:t>(2)</a:t>
                      </a:r>
                      <a:endParaRPr lang="en-US" dirty="0"/>
                    </a:p>
                  </a:txBody>
                  <a:tcPr anchor="b"/>
                </a:tc>
                <a:tc>
                  <a:txBody>
                    <a:bodyPr/>
                    <a:lstStyle/>
                    <a:p>
                      <a:pPr algn="ctr"/>
                      <a:r>
                        <a:rPr lang="en-US" dirty="0">
                          <a:latin typeface="Times New Roman" panose="02020603050405020304" pitchFamily="18" charset="0"/>
                        </a:rPr>
                        <a:t>(3)</a:t>
                      </a:r>
                      <a:endParaRPr lang="en-US" dirty="0"/>
                    </a:p>
                  </a:txBody>
                  <a:tcPr anchor="b"/>
                </a:tc>
                <a:tc>
                  <a:txBody>
                    <a:bodyPr/>
                    <a:lstStyle/>
                    <a:p>
                      <a:pPr algn="ctr"/>
                      <a:r>
                        <a:rPr lang="en-US" dirty="0">
                          <a:latin typeface="Times New Roman" panose="02020603050405020304" pitchFamily="18" charset="0"/>
                        </a:rPr>
                        <a:t>(4)</a:t>
                      </a:r>
                      <a:endParaRPr lang="en-US" dirty="0"/>
                    </a:p>
                  </a:txBody>
                  <a:tcPr anchor="b"/>
                </a:tc>
                <a:tc>
                  <a:txBody>
                    <a:bodyPr/>
                    <a:lstStyle/>
                    <a:p>
                      <a:pPr algn="ctr"/>
                      <a:r>
                        <a:rPr lang="en-US" dirty="0">
                          <a:latin typeface="Times New Roman" panose="02020603050405020304" pitchFamily="18" charset="0"/>
                        </a:rPr>
                        <a:t>(5)</a:t>
                      </a:r>
                      <a:endParaRPr lang="en-US" dirty="0"/>
                    </a:p>
                  </a:txBody>
                  <a:tcPr anchor="b"/>
                </a:tc>
                <a:tc>
                  <a:txBody>
                    <a:bodyPr/>
                    <a:lstStyle/>
                    <a:p>
                      <a:pPr algn="ctr"/>
                      <a:r>
                        <a:rPr lang="en-US" dirty="0" smtClean="0">
                          <a:latin typeface="Times New Roman" panose="02020603050405020304" pitchFamily="18" charset="0"/>
                        </a:rPr>
                        <a:t>(6)</a:t>
                      </a:r>
                      <a:endParaRPr lang="en-US" dirty="0"/>
                    </a:p>
                  </a:txBody>
                  <a:tcPr anchor="b"/>
                </a:tc>
                <a:tc>
                  <a:txBody>
                    <a:bodyPr/>
                    <a:lstStyle/>
                    <a:p>
                      <a:pPr algn="ctr"/>
                      <a:r>
                        <a:rPr lang="en-US" dirty="0" smtClean="0">
                          <a:latin typeface="Times New Roman" panose="02020603050405020304" pitchFamily="18" charset="0"/>
                        </a:rPr>
                        <a:t>(7)</a:t>
                      </a:r>
                      <a:endParaRPr lang="en-US" dirty="0"/>
                    </a:p>
                  </a:txBody>
                  <a:tcPr anchor="b"/>
                </a:tc>
                <a:extLst>
                  <a:ext uri="{0D108BD9-81ED-4DB2-BD59-A6C34878D82A}">
                    <a16:rowId xmlns:a16="http://schemas.microsoft.com/office/drawing/2014/main" val="10000"/>
                  </a:ext>
                </a:extLst>
              </a:tr>
              <a:tr h="377657">
                <a:tc>
                  <a:txBody>
                    <a:bodyPr/>
                    <a:lstStyle/>
                    <a:p>
                      <a:pPr algn="l"/>
                      <a:r>
                        <a:rPr lang="en-US" dirty="0">
                          <a:latin typeface="Times New Roman" panose="02020603050405020304" pitchFamily="18" charset="0"/>
                        </a:rPr>
                        <a:t>Co:</a:t>
                      </a:r>
                      <a:endParaRPr lang="en-US" dirty="0"/>
                    </a:p>
                  </a:txBody>
                  <a:tcPr anchor="b"/>
                </a:tc>
                <a:tc>
                  <a:txBody>
                    <a:bodyPr/>
                    <a:lstStyle/>
                    <a:p>
                      <a:pPr algn="r"/>
                      <a:r>
                        <a:rPr lang="en-US" dirty="0">
                          <a:latin typeface="Times New Roman" panose="02020603050405020304" pitchFamily="18" charset="0"/>
                        </a:rPr>
                        <a:t>Weighted</a:t>
                      </a:r>
                      <a:endParaRPr lang="en-US" dirty="0"/>
                    </a:p>
                  </a:txBody>
                  <a:tcPr anchor="b"/>
                </a:tc>
                <a:tc>
                  <a:txBody>
                    <a:bodyPr/>
                    <a:lstStyle/>
                    <a:p>
                      <a:pPr algn="r"/>
                      <a:r>
                        <a:rPr lang="en-US" dirty="0">
                          <a:latin typeface="Times New Roman" panose="02020603050405020304" pitchFamily="18" charset="0"/>
                        </a:rPr>
                        <a:t>Indexed</a:t>
                      </a:r>
                      <a:endParaRPr lang="en-US" dirty="0"/>
                    </a:p>
                  </a:txBody>
                  <a:tcPr anchor="b"/>
                </a:tc>
                <a:tc>
                  <a:txBody>
                    <a:bodyPr/>
                    <a:lstStyle/>
                    <a:p>
                      <a:pPr algn="r"/>
                      <a:r>
                        <a:rPr lang="en-US" dirty="0">
                          <a:latin typeface="Times New Roman" panose="02020603050405020304" pitchFamily="18" charset="0"/>
                        </a:rPr>
                        <a:t>Weighted</a:t>
                      </a:r>
                      <a:endParaRPr lang="en-US" dirty="0"/>
                    </a:p>
                  </a:txBody>
                  <a:tcPr anchor="b"/>
                </a:tc>
                <a:tc>
                  <a:txBody>
                    <a:bodyPr/>
                    <a:lstStyle/>
                    <a:p>
                      <a:pPr algn="r"/>
                      <a:endParaRPr lang="en-US" dirty="0"/>
                    </a:p>
                  </a:txBody>
                  <a:tcPr anchor="b"/>
                </a:tc>
                <a:tc>
                  <a:txBody>
                    <a:bodyPr/>
                    <a:lstStyle/>
                    <a:p>
                      <a:pPr algn="r"/>
                      <a:r>
                        <a:rPr lang="en-US" dirty="0">
                          <a:latin typeface="Times New Roman" panose="02020603050405020304" pitchFamily="18" charset="0"/>
                        </a:rPr>
                        <a:t>Weighted</a:t>
                      </a:r>
                      <a:endParaRPr lang="en-US" dirty="0"/>
                    </a:p>
                  </a:txBody>
                  <a:tcPr anchor="b"/>
                </a:tc>
                <a:tc>
                  <a:txBody>
                    <a:bodyPr/>
                    <a:lstStyle/>
                    <a:p>
                      <a:pPr algn="r"/>
                      <a:r>
                        <a:rPr lang="en-US" dirty="0">
                          <a:latin typeface="Times New Roman" panose="02020603050405020304" pitchFamily="18" charset="0"/>
                        </a:rPr>
                        <a:t>Irrigation</a:t>
                      </a:r>
                      <a:endParaRPr lang="en-US" dirty="0"/>
                    </a:p>
                  </a:txBody>
                  <a:tcPr anchor="b"/>
                </a:tc>
                <a:tc>
                  <a:txBody>
                    <a:bodyPr/>
                    <a:lstStyle/>
                    <a:p>
                      <a:pPr algn="r"/>
                      <a:r>
                        <a:rPr lang="en-US" dirty="0" smtClean="0">
                          <a:latin typeface="Times New Roman" panose="02020603050405020304" pitchFamily="18" charset="0"/>
                        </a:rPr>
                        <a:t>2014</a:t>
                      </a:r>
                      <a:r>
                        <a:rPr lang="en-US" dirty="0">
                          <a:latin typeface="Times New Roman" panose="02020603050405020304" pitchFamily="18" charset="0"/>
                        </a:rPr>
                        <a:t> </a:t>
                      </a:r>
                      <a:endParaRPr lang="en-US" dirty="0"/>
                    </a:p>
                  </a:txBody>
                  <a:tcPr anchor="b"/>
                </a:tc>
                <a:extLst>
                  <a:ext uri="{0D108BD9-81ED-4DB2-BD59-A6C34878D82A}">
                    <a16:rowId xmlns:a16="http://schemas.microsoft.com/office/drawing/2014/main" val="10001"/>
                  </a:ext>
                </a:extLst>
              </a:tr>
              <a:tr h="311486">
                <a:tc>
                  <a:txBody>
                    <a:bodyPr/>
                    <a:lstStyle/>
                    <a:p>
                      <a:pPr algn="l"/>
                      <a:r>
                        <a:rPr lang="en-US" dirty="0">
                          <a:latin typeface="Times New Roman" panose="02020603050405020304" pitchFamily="18" charset="0"/>
                        </a:rPr>
                        <a:t>Sample</a:t>
                      </a:r>
                      <a:endParaRPr lang="en-US" dirty="0"/>
                    </a:p>
                  </a:txBody>
                  <a:tcPr anchor="b"/>
                </a:tc>
                <a:tc>
                  <a:txBody>
                    <a:bodyPr/>
                    <a:lstStyle/>
                    <a:p>
                      <a:pPr algn="r"/>
                      <a:r>
                        <a:rPr lang="en-US" dirty="0">
                          <a:latin typeface="Times New Roman" panose="02020603050405020304" pitchFamily="18" charset="0"/>
                        </a:rPr>
                        <a:t>Landlord</a:t>
                      </a:r>
                      <a:endParaRPr lang="en-US" dirty="0"/>
                    </a:p>
                  </a:txBody>
                  <a:tcPr anchor="b"/>
                </a:tc>
                <a:tc>
                  <a:txBody>
                    <a:bodyPr/>
                    <a:lstStyle/>
                    <a:p>
                      <a:pPr algn="r"/>
                      <a:r>
                        <a:rPr lang="en-US">
                          <a:latin typeface="Times New Roman" panose="02020603050405020304" pitchFamily="18" charset="0"/>
                        </a:rPr>
                        <a:t>Landlord</a:t>
                      </a:r>
                      <a:endParaRPr lang="en-US"/>
                    </a:p>
                  </a:txBody>
                  <a:tcPr anchor="b"/>
                </a:tc>
                <a:tc>
                  <a:txBody>
                    <a:bodyPr/>
                    <a:lstStyle/>
                    <a:p>
                      <a:pPr algn="r"/>
                      <a:r>
                        <a:rPr lang="en-US" dirty="0">
                          <a:latin typeface="Times New Roman" panose="02020603050405020304" pitchFamily="18" charset="0"/>
                        </a:rPr>
                        <a:t>Landlord</a:t>
                      </a:r>
                      <a:endParaRPr lang="en-US" dirty="0"/>
                    </a:p>
                  </a:txBody>
                  <a:tcPr anchor="b"/>
                </a:tc>
                <a:tc>
                  <a:txBody>
                    <a:bodyPr/>
                    <a:lstStyle/>
                    <a:p>
                      <a:pPr algn="r"/>
                      <a:r>
                        <a:rPr lang="en-US" dirty="0">
                          <a:latin typeface="Times New Roman" panose="02020603050405020304" pitchFamily="18" charset="0"/>
                        </a:rPr>
                        <a:t> </a:t>
                      </a:r>
                      <a:r>
                        <a:rPr lang="en-US" dirty="0" smtClean="0">
                          <a:latin typeface="Times New Roman" panose="02020603050405020304" pitchFamily="18" charset="0"/>
                        </a:rPr>
                        <a:t>10%</a:t>
                      </a:r>
                      <a:endParaRPr lang="en-US" dirty="0"/>
                    </a:p>
                  </a:txBody>
                  <a:tcPr anchor="b"/>
                </a:tc>
                <a:tc>
                  <a:txBody>
                    <a:bodyPr/>
                    <a:lstStyle/>
                    <a:p>
                      <a:pPr algn="r"/>
                      <a:r>
                        <a:rPr lang="en-US">
                          <a:latin typeface="Times New Roman" panose="02020603050405020304" pitchFamily="18" charset="0"/>
                        </a:rPr>
                        <a:t>Landlord</a:t>
                      </a:r>
                      <a:endParaRPr lang="en-US"/>
                    </a:p>
                  </a:txBody>
                  <a:tcPr anchor="b"/>
                </a:tc>
                <a:tc>
                  <a:txBody>
                    <a:bodyPr/>
                    <a:lstStyle/>
                    <a:p>
                      <a:pPr algn="r"/>
                      <a:r>
                        <a:rPr lang="en-US">
                          <a:latin typeface="Times New Roman" panose="02020603050405020304" pitchFamily="18" charset="0"/>
                        </a:rPr>
                        <a:t>Equipment</a:t>
                      </a:r>
                      <a:endParaRPr lang="en-US"/>
                    </a:p>
                  </a:txBody>
                  <a:tcPr anchor="b"/>
                </a:tc>
                <a:tc>
                  <a:txBody>
                    <a:bodyPr/>
                    <a:lstStyle/>
                    <a:p>
                      <a:pPr algn="r"/>
                      <a:r>
                        <a:rPr lang="en-US" dirty="0">
                          <a:latin typeface="Times New Roman" panose="02020603050405020304" pitchFamily="18" charset="0"/>
                        </a:rPr>
                        <a:t>Landlord</a:t>
                      </a:r>
                      <a:endParaRPr lang="en-US" dirty="0"/>
                    </a:p>
                  </a:txBody>
                  <a:tcPr anchor="b"/>
                </a:tc>
                <a:extLst>
                  <a:ext uri="{0D108BD9-81ED-4DB2-BD59-A6C34878D82A}">
                    <a16:rowId xmlns:a16="http://schemas.microsoft.com/office/drawing/2014/main" val="10002"/>
                  </a:ext>
                </a:extLst>
              </a:tr>
              <a:tr h="326726">
                <a:tc>
                  <a:txBody>
                    <a:bodyPr/>
                    <a:lstStyle/>
                    <a:p>
                      <a:pPr algn="l"/>
                      <a:r>
                        <a:rPr lang="en-US" dirty="0">
                          <a:latin typeface="Times New Roman" panose="02020603050405020304" pitchFamily="18" charset="0"/>
                        </a:rPr>
                        <a:t>M.U.</a:t>
                      </a:r>
                      <a:endParaRPr lang="en-US" dirty="0"/>
                    </a:p>
                  </a:txBody>
                  <a:tcPr anchor="b"/>
                </a:tc>
                <a:tc>
                  <a:txBody>
                    <a:bodyPr/>
                    <a:lstStyle/>
                    <a:p>
                      <a:pPr algn="r"/>
                      <a:r>
                        <a:rPr lang="en-US">
                          <a:latin typeface="Times New Roman" panose="02020603050405020304" pitchFamily="18" charset="0"/>
                        </a:rPr>
                        <a:t>Gross</a:t>
                      </a:r>
                      <a:endParaRPr lang="en-US"/>
                    </a:p>
                  </a:txBody>
                  <a:tcPr anchor="b"/>
                </a:tc>
                <a:tc>
                  <a:txBody>
                    <a:bodyPr/>
                    <a:lstStyle/>
                    <a:p>
                      <a:pPr algn="r"/>
                      <a:r>
                        <a:rPr lang="en-US">
                          <a:latin typeface="Times New Roman" panose="02020603050405020304" pitchFamily="18" charset="0"/>
                        </a:rPr>
                        <a:t>Gross</a:t>
                      </a:r>
                      <a:endParaRPr lang="en-US"/>
                    </a:p>
                  </a:txBody>
                  <a:tcPr anchor="b"/>
                </a:tc>
                <a:tc>
                  <a:txBody>
                    <a:bodyPr/>
                    <a:lstStyle/>
                    <a:p>
                      <a:pPr algn="r"/>
                      <a:r>
                        <a:rPr lang="en-US" dirty="0">
                          <a:latin typeface="Times New Roman" panose="02020603050405020304" pitchFamily="18" charset="0"/>
                        </a:rPr>
                        <a:t>Production</a:t>
                      </a:r>
                      <a:endParaRPr lang="en-US" dirty="0"/>
                    </a:p>
                  </a:txBody>
                  <a:tcPr anchor="b"/>
                </a:tc>
                <a:tc>
                  <a:txBody>
                    <a:bodyPr/>
                    <a:lstStyle/>
                    <a:p>
                      <a:pPr algn="r"/>
                      <a:r>
                        <a:rPr lang="en-US" dirty="0" smtClean="0">
                          <a:latin typeface="Times New Roman" panose="02020603050405020304" pitchFamily="18" charset="0"/>
                        </a:rPr>
                        <a:t>Management</a:t>
                      </a:r>
                      <a:endParaRPr lang="en-US" dirty="0"/>
                    </a:p>
                  </a:txBody>
                  <a:tcPr anchor="b"/>
                </a:tc>
                <a:tc>
                  <a:txBody>
                    <a:bodyPr/>
                    <a:lstStyle/>
                    <a:p>
                      <a:pPr algn="r"/>
                      <a:r>
                        <a:rPr lang="en-US">
                          <a:latin typeface="Times New Roman" panose="02020603050405020304" pitchFamily="18" charset="0"/>
                        </a:rPr>
                        <a:t>Income</a:t>
                      </a:r>
                      <a:endParaRPr lang="en-US"/>
                    </a:p>
                  </a:txBody>
                  <a:tcPr anchor="b"/>
                </a:tc>
                <a:tc>
                  <a:txBody>
                    <a:bodyPr/>
                    <a:lstStyle/>
                    <a:p>
                      <a:pPr algn="r"/>
                      <a:r>
                        <a:rPr lang="en-US">
                          <a:latin typeface="Times New Roman" panose="02020603050405020304" pitchFamily="18" charset="0"/>
                        </a:rPr>
                        <a:t>and Fuel</a:t>
                      </a:r>
                      <a:endParaRPr lang="en-US"/>
                    </a:p>
                  </a:txBody>
                  <a:tcPr anchor="b"/>
                </a:tc>
                <a:tc>
                  <a:txBody>
                    <a:bodyPr/>
                    <a:lstStyle/>
                    <a:p>
                      <a:pPr algn="r"/>
                      <a:r>
                        <a:rPr lang="en-US" dirty="0">
                          <a:latin typeface="Times New Roman" panose="02020603050405020304" pitchFamily="18" charset="0"/>
                        </a:rPr>
                        <a:t>Net</a:t>
                      </a:r>
                      <a:endParaRPr lang="en-US" dirty="0"/>
                    </a:p>
                  </a:txBody>
                  <a:tcPr anchor="b"/>
                </a:tc>
                <a:extLst>
                  <a:ext uri="{0D108BD9-81ED-4DB2-BD59-A6C34878D82A}">
                    <a16:rowId xmlns:a16="http://schemas.microsoft.com/office/drawing/2014/main" val="10003"/>
                  </a:ext>
                </a:extLst>
              </a:tr>
              <a:tr h="651846">
                <a:tc>
                  <a:txBody>
                    <a:bodyPr/>
                    <a:lstStyle/>
                    <a:p>
                      <a:pPr algn="l"/>
                      <a:r>
                        <a:rPr lang="en-US">
                          <a:latin typeface="Times New Roman" panose="02020603050405020304" pitchFamily="18" charset="0"/>
                        </a:rPr>
                        <a:t>Symbol</a:t>
                      </a:r>
                      <a:endParaRPr lang="en-US"/>
                    </a:p>
                  </a:txBody>
                  <a:tcPr anchor="b"/>
                </a:tc>
                <a:tc>
                  <a:txBody>
                    <a:bodyPr/>
                    <a:lstStyle/>
                    <a:p>
                      <a:pPr algn="r"/>
                      <a:r>
                        <a:rPr lang="en-US" dirty="0" smtClean="0">
                          <a:latin typeface="Times New Roman" panose="02020603050405020304" pitchFamily="18" charset="0"/>
                        </a:rPr>
                        <a:t>Income</a:t>
                      </a:r>
                    </a:p>
                    <a:p>
                      <a:pPr algn="r"/>
                      <a:endParaRPr lang="en-US" dirty="0"/>
                    </a:p>
                  </a:txBody>
                  <a:tcPr anchor="b"/>
                </a:tc>
                <a:tc>
                  <a:txBody>
                    <a:bodyPr/>
                    <a:lstStyle/>
                    <a:p>
                      <a:pPr algn="r"/>
                      <a:r>
                        <a:rPr lang="en-US" dirty="0" smtClean="0">
                          <a:latin typeface="Times New Roman" panose="02020603050405020304" pitchFamily="18" charset="0"/>
                        </a:rPr>
                        <a:t>Income</a:t>
                      </a:r>
                    </a:p>
                    <a:p>
                      <a:pPr algn="r"/>
                      <a:endParaRPr lang="en-US" dirty="0"/>
                    </a:p>
                  </a:txBody>
                  <a:tcPr anchor="b"/>
                </a:tc>
                <a:tc>
                  <a:txBody>
                    <a:bodyPr/>
                    <a:lstStyle/>
                    <a:p>
                      <a:pPr algn="r"/>
                      <a:r>
                        <a:rPr lang="en-US" dirty="0" smtClean="0">
                          <a:latin typeface="Times New Roman" panose="02020603050405020304" pitchFamily="18" charset="0"/>
                        </a:rPr>
                        <a:t>Costs</a:t>
                      </a:r>
                    </a:p>
                    <a:p>
                      <a:pPr algn="r"/>
                      <a:endParaRPr lang="en-US" dirty="0"/>
                    </a:p>
                  </a:txBody>
                  <a:tcPr anchor="b"/>
                </a:tc>
                <a:tc>
                  <a:txBody>
                    <a:bodyPr/>
                    <a:lstStyle/>
                    <a:p>
                      <a:pPr algn="r"/>
                      <a:r>
                        <a:rPr lang="en-US" dirty="0" smtClean="0">
                          <a:latin typeface="Times New Roman" panose="02020603050405020304" pitchFamily="18" charset="0"/>
                        </a:rPr>
                        <a:t>Charge</a:t>
                      </a:r>
                    </a:p>
                    <a:p>
                      <a:pPr algn="r"/>
                      <a:endParaRPr lang="en-US" dirty="0"/>
                    </a:p>
                  </a:txBody>
                  <a:tcPr anchor="b"/>
                </a:tc>
                <a:tc>
                  <a:txBody>
                    <a:bodyPr/>
                    <a:lstStyle/>
                    <a:p>
                      <a:pPr algn="r"/>
                      <a:r>
                        <a:rPr lang="en-US" dirty="0">
                          <a:latin typeface="Times New Roman" panose="02020603050405020304" pitchFamily="18" charset="0"/>
                        </a:rPr>
                        <a:t>Per </a:t>
                      </a:r>
                      <a:r>
                        <a:rPr lang="en-US" dirty="0" smtClean="0">
                          <a:latin typeface="Times New Roman" panose="02020603050405020304" pitchFamily="18" charset="0"/>
                        </a:rPr>
                        <a:t>Acre</a:t>
                      </a:r>
                    </a:p>
                    <a:p>
                      <a:pPr algn="r"/>
                      <a:endParaRPr lang="en-US" dirty="0"/>
                    </a:p>
                  </a:txBody>
                  <a:tcPr anchor="b"/>
                </a:tc>
                <a:tc>
                  <a:txBody>
                    <a:bodyPr/>
                    <a:lstStyle/>
                    <a:p>
                      <a:pPr algn="r"/>
                      <a:r>
                        <a:rPr lang="en-US" dirty="0">
                          <a:latin typeface="Times New Roman" panose="02020603050405020304" pitchFamily="18" charset="0"/>
                        </a:rPr>
                        <a:t>Pumping Costs</a:t>
                      </a:r>
                      <a:endParaRPr lang="en-US" dirty="0"/>
                    </a:p>
                  </a:txBody>
                  <a:tcPr anchor="b"/>
                </a:tc>
                <a:tc>
                  <a:txBody>
                    <a:bodyPr/>
                    <a:lstStyle/>
                    <a:p>
                      <a:pPr algn="r"/>
                      <a:r>
                        <a:rPr lang="en-US" dirty="0" smtClean="0">
                          <a:latin typeface="Times New Roman" panose="02020603050405020304" pitchFamily="18" charset="0"/>
                        </a:rPr>
                        <a:t>Income</a:t>
                      </a:r>
                    </a:p>
                    <a:p>
                      <a:pPr algn="r"/>
                      <a:endParaRPr lang="en-US" dirty="0"/>
                    </a:p>
                  </a:txBody>
                  <a:tcPr anchor="b"/>
                </a:tc>
                <a:extLst>
                  <a:ext uri="{0D108BD9-81ED-4DB2-BD59-A6C34878D82A}">
                    <a16:rowId xmlns:a16="http://schemas.microsoft.com/office/drawing/2014/main" val="10004"/>
                  </a:ext>
                </a:extLst>
              </a:tr>
              <a:tr h="377657">
                <a:tc>
                  <a:txBody>
                    <a:bodyPr/>
                    <a:lstStyle/>
                    <a:p>
                      <a:pPr algn="l"/>
                      <a:r>
                        <a:rPr lang="en-US" dirty="0" smtClean="0"/>
                        <a:t>…</a:t>
                      </a:r>
                      <a:endParaRPr lang="en-US" dirty="0"/>
                    </a:p>
                  </a:txBody>
                  <a:tcPr anchor="b"/>
                </a:tc>
                <a:tc>
                  <a:txBody>
                    <a:bodyPr/>
                    <a:lstStyle/>
                    <a:p>
                      <a:pPr algn="r"/>
                      <a:r>
                        <a:rPr lang="en-US" smtClean="0">
                          <a:latin typeface="Times New Roman" panose="02020603050405020304" pitchFamily="18" charset="0"/>
                        </a:rPr>
                        <a:t>$254.05</a:t>
                      </a:r>
                      <a:endParaRPr lang="en-US" dirty="0"/>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smtClean="0">
                          <a:latin typeface="Times New Roman" panose="02020603050405020304" pitchFamily="18" charset="0"/>
                        </a:rPr>
                        <a:t>$61.92</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smtClean="0">
                          <a:latin typeface="Times New Roman" panose="02020603050405020304" pitchFamily="18" charset="0"/>
                        </a:rPr>
                        <a:t>$38.83</a:t>
                      </a:r>
                      <a:endParaRPr lang="en-US" dirty="0"/>
                    </a:p>
                  </a:txBody>
                  <a:tcPr anchor="b"/>
                </a:tc>
                <a:tc>
                  <a:txBody>
                    <a:bodyPr/>
                    <a:lstStyle/>
                    <a:p>
                      <a:pPr algn="r"/>
                      <a:r>
                        <a:rPr lang="en-US">
                          <a:latin typeface="Times New Roman" panose="02020603050405020304" pitchFamily="18" charset="0"/>
                        </a:rPr>
                        <a:t> </a:t>
                      </a:r>
                      <a:endParaRPr lang="en-US"/>
                    </a:p>
                  </a:txBody>
                  <a:tcPr anchor="b"/>
                </a:tc>
                <a:extLst>
                  <a:ext uri="{0D108BD9-81ED-4DB2-BD59-A6C34878D82A}">
                    <a16:rowId xmlns:a16="http://schemas.microsoft.com/office/drawing/2014/main" val="10005"/>
                  </a:ext>
                </a:extLst>
              </a:tr>
              <a:tr h="377657">
                <a:tc>
                  <a:txBody>
                    <a:bodyPr/>
                    <a:lstStyle/>
                    <a:p>
                      <a:pPr algn="l"/>
                      <a:r>
                        <a:rPr lang="en-US" dirty="0">
                          <a:latin typeface="Arial" panose="020B0604020202020204" pitchFamily="34" charset="0"/>
                        </a:rPr>
                        <a:t>2668</a:t>
                      </a:r>
                      <a:endParaRPr lang="en-US" dirty="0"/>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255.89</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25.59</a:t>
                      </a:r>
                      <a:endParaRPr lang="en-US"/>
                    </a:p>
                  </a:txBody>
                  <a:tcPr anchor="b"/>
                </a:tc>
                <a:tc>
                  <a:txBody>
                    <a:bodyPr/>
                    <a:lstStyle/>
                    <a:p>
                      <a:pPr algn="r"/>
                      <a:r>
                        <a:rPr lang="en-US">
                          <a:latin typeface="Times New Roman" panose="02020603050405020304" pitchFamily="18" charset="0"/>
                        </a:rPr>
                        <a:t>168.38</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129.55</a:t>
                      </a:r>
                      <a:endParaRPr lang="en-US"/>
                    </a:p>
                  </a:txBody>
                  <a:tcPr anchor="b"/>
                </a:tc>
                <a:extLst>
                  <a:ext uri="{0D108BD9-81ED-4DB2-BD59-A6C34878D82A}">
                    <a16:rowId xmlns:a16="http://schemas.microsoft.com/office/drawing/2014/main" val="10006"/>
                  </a:ext>
                </a:extLst>
              </a:tr>
              <a:tr h="377657">
                <a:tc>
                  <a:txBody>
                    <a:bodyPr/>
                    <a:lstStyle/>
                    <a:p>
                      <a:pPr algn="l"/>
                      <a:r>
                        <a:rPr lang="en-US">
                          <a:latin typeface="Arial" panose="020B0604020202020204" pitchFamily="34" charset="0"/>
                        </a:rPr>
                        <a:t>2669</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248.05</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24.81</a:t>
                      </a:r>
                      <a:endParaRPr lang="en-US"/>
                    </a:p>
                  </a:txBody>
                  <a:tcPr anchor="b"/>
                </a:tc>
                <a:tc>
                  <a:txBody>
                    <a:bodyPr/>
                    <a:lstStyle/>
                    <a:p>
                      <a:pPr algn="r"/>
                      <a:r>
                        <a:rPr lang="en-US">
                          <a:latin typeface="Times New Roman" panose="02020603050405020304" pitchFamily="18" charset="0"/>
                        </a:rPr>
                        <a:t>161.33</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122.50</a:t>
                      </a:r>
                      <a:endParaRPr lang="en-US"/>
                    </a:p>
                  </a:txBody>
                  <a:tcPr anchor="b"/>
                </a:tc>
                <a:extLst>
                  <a:ext uri="{0D108BD9-81ED-4DB2-BD59-A6C34878D82A}">
                    <a16:rowId xmlns:a16="http://schemas.microsoft.com/office/drawing/2014/main" val="10007"/>
                  </a:ext>
                </a:extLst>
              </a:tr>
              <a:tr h="377657">
                <a:tc>
                  <a:txBody>
                    <a:bodyPr/>
                    <a:lstStyle/>
                    <a:p>
                      <a:pPr algn="l"/>
                      <a:r>
                        <a:rPr lang="en-US" dirty="0">
                          <a:latin typeface="Arial" panose="020B0604020202020204" pitchFamily="34" charset="0"/>
                        </a:rPr>
                        <a:t>2760</a:t>
                      </a:r>
                      <a:endParaRPr lang="en-US" dirty="0"/>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159.28</a:t>
                      </a:r>
                      <a:endParaRPr lang="en-US"/>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a:latin typeface="Times New Roman" panose="02020603050405020304" pitchFamily="18" charset="0"/>
                        </a:rPr>
                        <a:t>15.93</a:t>
                      </a:r>
                      <a:endParaRPr lang="en-US"/>
                    </a:p>
                  </a:txBody>
                  <a:tcPr anchor="b"/>
                </a:tc>
                <a:tc>
                  <a:txBody>
                    <a:bodyPr/>
                    <a:lstStyle/>
                    <a:p>
                      <a:pPr algn="r"/>
                      <a:r>
                        <a:rPr lang="en-US">
                          <a:latin typeface="Times New Roman" panose="02020603050405020304" pitchFamily="18" charset="0"/>
                        </a:rPr>
                        <a:t>81.43</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dirty="0">
                          <a:latin typeface="Times New Roman" panose="02020603050405020304" pitchFamily="18" charset="0"/>
                        </a:rPr>
                        <a:t>42.60</a:t>
                      </a:r>
                      <a:endParaRPr lang="en-US" dirty="0"/>
                    </a:p>
                  </a:txBody>
                  <a:tcPr anchor="b"/>
                </a:tc>
                <a:extLst>
                  <a:ext uri="{0D108BD9-81ED-4DB2-BD59-A6C34878D82A}">
                    <a16:rowId xmlns:a16="http://schemas.microsoft.com/office/drawing/2014/main" val="10008"/>
                  </a:ext>
                </a:extLst>
              </a:tr>
              <a:tr h="377657">
                <a:tc>
                  <a:txBody>
                    <a:bodyPr/>
                    <a:lstStyle/>
                    <a:p>
                      <a:pPr algn="l"/>
                      <a:endParaRPr lang="en-US" dirty="0"/>
                    </a:p>
                  </a:txBody>
                  <a:tcPr anchor="b"/>
                </a:tc>
                <a:tc>
                  <a:txBody>
                    <a:bodyPr/>
                    <a:lstStyle/>
                    <a:p>
                      <a:pPr algn="r"/>
                      <a:endParaRPr lang="en-US"/>
                    </a:p>
                  </a:txBody>
                  <a:tcPr anchor="b"/>
                </a:tc>
                <a:tc gridSpan="2">
                  <a:txBody>
                    <a:bodyPr/>
                    <a:lstStyle/>
                    <a:p>
                      <a:pPr algn="r"/>
                      <a:r>
                        <a:rPr lang="en-US" dirty="0" smtClean="0"/>
                        <a:t>(1) * Indexed</a:t>
                      </a:r>
                      <a:r>
                        <a:rPr lang="en-US" baseline="0" dirty="0" smtClean="0"/>
                        <a:t> soil prod</a:t>
                      </a:r>
                      <a:endParaRPr lang="en-US" dirty="0"/>
                    </a:p>
                  </a:txBody>
                  <a:tcPr anchor="b"/>
                </a:tc>
                <a:tc hMerge="1">
                  <a:txBody>
                    <a:bodyPr/>
                    <a:lstStyle/>
                    <a:p>
                      <a:pPr algn="r"/>
                      <a:endParaRPr lang="en-US" dirty="0"/>
                    </a:p>
                  </a:txBody>
                  <a:tcPr anchor="b"/>
                </a:tc>
                <a:tc>
                  <a:txBody>
                    <a:bodyPr/>
                    <a:lstStyle/>
                    <a:p>
                      <a:pPr algn="r"/>
                      <a:r>
                        <a:rPr lang="en-US" dirty="0" smtClean="0"/>
                        <a:t>=(2) * .10</a:t>
                      </a:r>
                      <a:endParaRPr lang="en-US" dirty="0"/>
                    </a:p>
                  </a:txBody>
                  <a:tcPr anchor="b"/>
                </a:tc>
                <a:tc gridSpan="2">
                  <a:txBody>
                    <a:bodyPr/>
                    <a:lstStyle/>
                    <a:p>
                      <a:pPr algn="l"/>
                      <a:r>
                        <a:rPr lang="en-US" dirty="0" smtClean="0"/>
                        <a:t>=(2)-(3)-(4)</a:t>
                      </a:r>
                      <a:endParaRPr lang="en-US" dirty="0"/>
                    </a:p>
                  </a:txBody>
                  <a:tcPr anchor="b"/>
                </a:tc>
                <a:tc hMerge="1">
                  <a:txBody>
                    <a:bodyPr/>
                    <a:lstStyle/>
                    <a:p>
                      <a:pPr algn="r"/>
                      <a:endParaRPr lang="en-US" dirty="0"/>
                    </a:p>
                  </a:txBody>
                  <a:tcPr anchor="b"/>
                </a:tc>
                <a:tc>
                  <a:txBody>
                    <a:bodyPr/>
                    <a:lstStyle/>
                    <a:p>
                      <a:pPr algn="r"/>
                      <a:r>
                        <a:rPr lang="en-US" dirty="0" smtClean="0"/>
                        <a:t>=(5)-(6)</a:t>
                      </a:r>
                      <a:endParaRPr lang="en-US" dirty="0"/>
                    </a:p>
                  </a:txBody>
                  <a:tcPr anchor="b"/>
                </a:tc>
                <a:extLst>
                  <a:ext uri="{0D108BD9-81ED-4DB2-BD59-A6C34878D82A}">
                    <a16:rowId xmlns:a16="http://schemas.microsoft.com/office/drawing/2014/main" val="410747761"/>
                  </a:ext>
                </a:extLst>
              </a:tr>
            </a:tbl>
          </a:graphicData>
        </a:graphic>
      </p:graphicFrame>
    </p:spTree>
    <p:extLst>
      <p:ext uri="{BB962C8B-B14F-4D97-AF65-F5344CB8AC3E}">
        <p14:creationId xmlns:p14="http://schemas.microsoft.com/office/powerpoint/2010/main" val="4149648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263" y="401444"/>
            <a:ext cx="9857949" cy="1198756"/>
          </a:xfrm>
        </p:spPr>
        <p:txBody>
          <a:bodyPr>
            <a:normAutofit/>
          </a:bodyPr>
          <a:lstStyle/>
          <a:p>
            <a:r>
              <a:rPr lang="en-US" sz="3200" dirty="0" smtClean="0">
                <a:solidFill>
                  <a:srgbClr val="C00000"/>
                </a:solidFill>
              </a:rPr>
              <a:t>2014 Calculation Differences from </a:t>
            </a:r>
            <a:r>
              <a:rPr lang="en-US" sz="3200" dirty="0" smtClean="0">
                <a:solidFill>
                  <a:srgbClr val="C00000"/>
                </a:solidFill>
              </a:rPr>
              <a:t>Non-Irrigated</a:t>
            </a:r>
            <a:r>
              <a:rPr lang="en-US" sz="3200" dirty="0">
                <a:solidFill>
                  <a:srgbClr val="C00000"/>
                </a:solidFill>
              </a:rPr>
              <a:t/>
            </a:r>
            <a:br>
              <a:rPr lang="en-US" sz="3200" dirty="0">
                <a:solidFill>
                  <a:srgbClr val="C00000"/>
                </a:solidFill>
              </a:rPr>
            </a:br>
            <a:r>
              <a:rPr lang="en-US" sz="3200" dirty="0">
                <a:solidFill>
                  <a:srgbClr val="C00000"/>
                </a:solidFill>
              </a:rPr>
              <a:t>Example </a:t>
            </a:r>
            <a:r>
              <a:rPr lang="en-US" sz="3200" dirty="0" smtClean="0">
                <a:solidFill>
                  <a:srgbClr val="C00000"/>
                </a:solidFill>
              </a:rPr>
              <a:t>CRD—Pages </a:t>
            </a:r>
            <a:r>
              <a:rPr lang="en-US" sz="3200" dirty="0" smtClean="0">
                <a:solidFill>
                  <a:srgbClr val="C00000"/>
                </a:solidFill>
              </a:rPr>
              <a:t>16-18 of Handout</a:t>
            </a:r>
            <a:endParaRPr lang="en-US" sz="3200" dirty="0">
              <a:solidFill>
                <a:srgbClr val="C00000"/>
              </a:solidFill>
            </a:endParaRPr>
          </a:p>
        </p:txBody>
      </p:sp>
      <p:sp>
        <p:nvSpPr>
          <p:cNvPr id="3" name="Content Placeholder 2"/>
          <p:cNvSpPr>
            <a:spLocks noGrp="1"/>
          </p:cNvSpPr>
          <p:nvPr>
            <p:ph idx="1"/>
          </p:nvPr>
        </p:nvSpPr>
        <p:spPr/>
        <p:txBody>
          <a:bodyPr/>
          <a:lstStyle/>
          <a:p>
            <a:r>
              <a:rPr lang="en-US" dirty="0" smtClean="0"/>
              <a:t>Calculated on a CRD level, rather than county level</a:t>
            </a:r>
          </a:p>
          <a:p>
            <a:r>
              <a:rPr lang="en-US" dirty="0" smtClean="0"/>
              <a:t>No fallowing</a:t>
            </a:r>
          </a:p>
          <a:p>
            <a:r>
              <a:rPr lang="en-US" dirty="0" smtClean="0"/>
              <a:t>Additional average production expense: Irrigation Equipment Maintenance for Center Pivot; Land Leveling, Ditching, and Irrigation Equipment Maintenance for Flood</a:t>
            </a:r>
          </a:p>
          <a:p>
            <a:r>
              <a:rPr lang="en-US" dirty="0" smtClean="0"/>
              <a:t>Production costs calculated by irrigation system and weighted by </a:t>
            </a:r>
            <a:r>
              <a:rPr lang="en-US" dirty="0" smtClean="0"/>
              <a:t>the </a:t>
            </a:r>
            <a:r>
              <a:rPr lang="en-US" dirty="0" smtClean="0"/>
              <a:t>number of </a:t>
            </a:r>
            <a:r>
              <a:rPr lang="en-US" dirty="0" smtClean="0"/>
              <a:t>acres </a:t>
            </a:r>
            <a:r>
              <a:rPr lang="en-US" dirty="0" smtClean="0"/>
              <a:t>irrigated by </a:t>
            </a:r>
            <a:r>
              <a:rPr lang="en-US" dirty="0" smtClean="0"/>
              <a:t>each system </a:t>
            </a:r>
            <a:endParaRPr lang="en-US" dirty="0" smtClean="0"/>
          </a:p>
          <a:p>
            <a:r>
              <a:rPr lang="en-US" dirty="0" smtClean="0"/>
              <a:t>Additional Fuel and Pumping Expenses by Well Depth</a:t>
            </a:r>
          </a:p>
          <a:p>
            <a:endParaRPr lang="en-US" dirty="0" smtClean="0"/>
          </a:p>
          <a:p>
            <a:endParaRPr lang="en-US" dirty="0" smtClean="0"/>
          </a:p>
          <a:p>
            <a:endParaRPr lang="en-US" dirty="0"/>
          </a:p>
        </p:txBody>
      </p:sp>
    </p:spTree>
    <p:extLst>
      <p:ext uri="{BB962C8B-B14F-4D97-AF65-F5344CB8AC3E}">
        <p14:creationId xmlns:p14="http://schemas.microsoft.com/office/powerpoint/2010/main" val="1339835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6439" y="457200"/>
            <a:ext cx="9857949" cy="1198756"/>
          </a:xfrm>
        </p:spPr>
        <p:txBody>
          <a:bodyPr>
            <a:normAutofit fontScale="90000"/>
          </a:bodyPr>
          <a:lstStyle/>
          <a:p>
            <a:r>
              <a:rPr lang="en-US" sz="3200" dirty="0" smtClean="0">
                <a:solidFill>
                  <a:srgbClr val="C00000"/>
                </a:solidFill>
              </a:rPr>
              <a:t>2014 Irrigated Land Equipment and Fuel Pumping Costs</a:t>
            </a:r>
            <a:br>
              <a:rPr lang="en-US" sz="3200" dirty="0" smtClean="0">
                <a:solidFill>
                  <a:srgbClr val="C00000"/>
                </a:solidFill>
              </a:rPr>
            </a:br>
            <a:r>
              <a:rPr lang="en-US" sz="3200" dirty="0" smtClean="0">
                <a:solidFill>
                  <a:srgbClr val="C00000"/>
                </a:solidFill>
              </a:rPr>
              <a:t>Example CRD—Page 20</a:t>
            </a:r>
            <a:endParaRPr lang="en-US" sz="3200" dirty="0">
              <a:solidFill>
                <a:srgbClr val="C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041367248"/>
              </p:ext>
            </p:extLst>
          </p:nvPr>
        </p:nvGraphicFramePr>
        <p:xfrm>
          <a:off x="1751012" y="1808483"/>
          <a:ext cx="8762999" cy="4482972"/>
        </p:xfrm>
        <a:graphic>
          <a:graphicData uri="http://schemas.openxmlformats.org/drawingml/2006/table">
            <a:tbl>
              <a:tblPr firstRow="1" bandRow="1">
                <a:tableStyleId>{5C22544A-7EE6-4342-B048-85BDC9FD1C3A}</a:tableStyleId>
              </a:tblPr>
              <a:tblGrid>
                <a:gridCol w="1460500">
                  <a:extLst>
                    <a:ext uri="{9D8B030D-6E8A-4147-A177-3AD203B41FA5}">
                      <a16:colId xmlns:a16="http://schemas.microsoft.com/office/drawing/2014/main" val="20000"/>
                    </a:ext>
                  </a:extLst>
                </a:gridCol>
                <a:gridCol w="1460500">
                  <a:extLst>
                    <a:ext uri="{9D8B030D-6E8A-4147-A177-3AD203B41FA5}">
                      <a16:colId xmlns:a16="http://schemas.microsoft.com/office/drawing/2014/main" val="20001"/>
                    </a:ext>
                  </a:extLst>
                </a:gridCol>
                <a:gridCol w="1251857">
                  <a:extLst>
                    <a:ext uri="{9D8B030D-6E8A-4147-A177-3AD203B41FA5}">
                      <a16:colId xmlns:a16="http://schemas.microsoft.com/office/drawing/2014/main" val="20002"/>
                    </a:ext>
                  </a:extLst>
                </a:gridCol>
                <a:gridCol w="1761873">
                  <a:extLst>
                    <a:ext uri="{9D8B030D-6E8A-4147-A177-3AD203B41FA5}">
                      <a16:colId xmlns:a16="http://schemas.microsoft.com/office/drawing/2014/main" val="20003"/>
                    </a:ext>
                  </a:extLst>
                </a:gridCol>
                <a:gridCol w="1298222">
                  <a:extLst>
                    <a:ext uri="{9D8B030D-6E8A-4147-A177-3AD203B41FA5}">
                      <a16:colId xmlns:a16="http://schemas.microsoft.com/office/drawing/2014/main" val="20004"/>
                    </a:ext>
                  </a:extLst>
                </a:gridCol>
                <a:gridCol w="1530047">
                  <a:extLst>
                    <a:ext uri="{9D8B030D-6E8A-4147-A177-3AD203B41FA5}">
                      <a16:colId xmlns:a16="http://schemas.microsoft.com/office/drawing/2014/main" val="20005"/>
                    </a:ext>
                  </a:extLst>
                </a:gridCol>
              </a:tblGrid>
              <a:tr h="672480">
                <a:tc gridSpan="4">
                  <a:txBody>
                    <a:bodyPr/>
                    <a:lstStyle/>
                    <a:p>
                      <a:pPr algn="l"/>
                      <a:r>
                        <a:rPr lang="en-US" dirty="0">
                          <a:latin typeface="Times New Roman" panose="02020603050405020304" pitchFamily="18" charset="0"/>
                        </a:rPr>
                        <a:t>IRRIGATION EQUIPMENT &amp; FUEL COSTS:</a:t>
                      </a:r>
                      <a:endParaRPr lang="en-US" dirty="0"/>
                    </a:p>
                  </a:txBody>
                  <a:tcPr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a:r>
                        <a:rPr lang="en-US">
                          <a:latin typeface="Times New Roman" panose="02020603050405020304" pitchFamily="18" charset="0"/>
                        </a:rPr>
                        <a:t> </a:t>
                      </a:r>
                      <a:endParaRPr lang="en-US"/>
                    </a:p>
                  </a:txBody>
                  <a:tcPr anchor="b"/>
                </a:tc>
                <a:tc>
                  <a:txBody>
                    <a:bodyPr/>
                    <a:lstStyle/>
                    <a:p>
                      <a:pPr algn="r"/>
                      <a:r>
                        <a:rPr lang="en-US" dirty="0">
                          <a:latin typeface="Times New Roman" panose="02020603050405020304" pitchFamily="18" charset="0"/>
                        </a:rPr>
                        <a:t> </a:t>
                      </a:r>
                      <a:endParaRPr lang="en-US" dirty="0"/>
                    </a:p>
                  </a:txBody>
                  <a:tcPr anchor="b"/>
                </a:tc>
                <a:extLst>
                  <a:ext uri="{0D108BD9-81ED-4DB2-BD59-A6C34878D82A}">
                    <a16:rowId xmlns:a16="http://schemas.microsoft.com/office/drawing/2014/main" val="10000"/>
                  </a:ext>
                </a:extLst>
              </a:tr>
              <a:tr h="389611">
                <a:tc>
                  <a:txBody>
                    <a:bodyPr/>
                    <a:lstStyle/>
                    <a:p>
                      <a:pPr algn="r"/>
                      <a:r>
                        <a:rPr lang="en-US" dirty="0" smtClean="0">
                          <a:latin typeface="Times New Roman" panose="02020603050405020304" pitchFamily="18" charset="0"/>
                        </a:rPr>
                        <a:t>Sample CRD</a:t>
                      </a:r>
                      <a:r>
                        <a:rPr lang="en-US" dirty="0">
                          <a:latin typeface="Times New Roman" panose="02020603050405020304" pitchFamily="18" charset="0"/>
                        </a:rPr>
                        <a:t> </a:t>
                      </a:r>
                      <a:endParaRPr lang="en-US" dirty="0"/>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extLst>
                  <a:ext uri="{0D108BD9-81ED-4DB2-BD59-A6C34878D82A}">
                    <a16:rowId xmlns:a16="http://schemas.microsoft.com/office/drawing/2014/main" val="10001"/>
                  </a:ext>
                </a:extLst>
              </a:tr>
              <a:tr h="672480">
                <a:tc>
                  <a:txBody>
                    <a:bodyPr/>
                    <a:lstStyle/>
                    <a:p>
                      <a:pPr algn="r"/>
                      <a:r>
                        <a:rPr lang="en-US">
                          <a:latin typeface="Times New Roman" panose="02020603050405020304" pitchFamily="18" charset="0"/>
                        </a:rPr>
                        <a:t>Well Depth</a:t>
                      </a:r>
                      <a:endParaRPr lang="en-US"/>
                    </a:p>
                  </a:txBody>
                  <a:tcPr anchor="b"/>
                </a:tc>
                <a:tc>
                  <a:txBody>
                    <a:bodyPr/>
                    <a:lstStyle/>
                    <a:p>
                      <a:pPr algn="r"/>
                      <a:r>
                        <a:rPr lang="en-US" u="sng">
                          <a:latin typeface="Times New Roman" panose="02020603050405020304" pitchFamily="18" charset="0"/>
                        </a:rPr>
                        <a:t>Flood</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u="sng">
                          <a:latin typeface="Times New Roman" panose="02020603050405020304" pitchFamily="18" charset="0"/>
                        </a:rPr>
                        <a:t>Sprinkler</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u="sng">
                          <a:latin typeface="Times New Roman" panose="02020603050405020304" pitchFamily="18" charset="0"/>
                        </a:rPr>
                        <a:t>Combined</a:t>
                      </a:r>
                      <a:endParaRPr lang="en-US"/>
                    </a:p>
                  </a:txBody>
                  <a:tcPr anchor="b"/>
                </a:tc>
                <a:extLst>
                  <a:ext uri="{0D108BD9-81ED-4DB2-BD59-A6C34878D82A}">
                    <a16:rowId xmlns:a16="http://schemas.microsoft.com/office/drawing/2014/main" val="10002"/>
                  </a:ext>
                </a:extLst>
              </a:tr>
              <a:tr h="389611">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a:latin typeface="Times New Roman" panose="02020603050405020304" pitchFamily="18" charset="0"/>
                        </a:rPr>
                        <a:t>7.6%</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92.4%</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extLst>
                  <a:ext uri="{0D108BD9-81ED-4DB2-BD59-A6C34878D82A}">
                    <a16:rowId xmlns:a16="http://schemas.microsoft.com/office/drawing/2014/main" val="10003"/>
                  </a:ext>
                </a:extLst>
              </a:tr>
              <a:tr h="410735">
                <a:tc>
                  <a:txBody>
                    <a:bodyPr/>
                    <a:lstStyle/>
                    <a:p>
                      <a:pPr algn="r"/>
                      <a:r>
                        <a:rPr lang="en-US">
                          <a:latin typeface="Times New Roman" panose="02020603050405020304" pitchFamily="18" charset="0"/>
                        </a:rPr>
                        <a:t> </a:t>
                      </a:r>
                      <a:endParaRPr lang="en-US"/>
                    </a:p>
                  </a:txBody>
                  <a:tcPr anchor="b"/>
                </a:tc>
                <a:tc>
                  <a:txBody>
                    <a:bodyPr/>
                    <a:lstStyle/>
                    <a:p>
                      <a:pPr algn="r"/>
                      <a:r>
                        <a:rPr lang="en-US" u="sng">
                          <a:latin typeface="Times New Roman" panose="02020603050405020304" pitchFamily="18" charset="0"/>
                        </a:rPr>
                        <a:t>EQUIP</a:t>
                      </a:r>
                      <a:endParaRPr lang="en-US"/>
                    </a:p>
                  </a:txBody>
                  <a:tcPr anchor="b"/>
                </a:tc>
                <a:tc>
                  <a:txBody>
                    <a:bodyPr/>
                    <a:lstStyle/>
                    <a:p>
                      <a:pPr algn="r"/>
                      <a:r>
                        <a:rPr lang="en-US" u="sng">
                          <a:latin typeface="Times New Roman" panose="02020603050405020304" pitchFamily="18" charset="0"/>
                        </a:rPr>
                        <a:t>FUEL</a:t>
                      </a:r>
                      <a:endParaRPr lang="en-US"/>
                    </a:p>
                  </a:txBody>
                  <a:tcPr anchor="b"/>
                </a:tc>
                <a:tc>
                  <a:txBody>
                    <a:bodyPr/>
                    <a:lstStyle/>
                    <a:p>
                      <a:pPr algn="r"/>
                      <a:r>
                        <a:rPr lang="en-US" u="sng">
                          <a:latin typeface="Times New Roman" panose="02020603050405020304" pitchFamily="18" charset="0"/>
                        </a:rPr>
                        <a:t>EQUIP</a:t>
                      </a:r>
                      <a:endParaRPr lang="en-US"/>
                    </a:p>
                  </a:txBody>
                  <a:tcPr anchor="b"/>
                </a:tc>
                <a:tc>
                  <a:txBody>
                    <a:bodyPr/>
                    <a:lstStyle/>
                    <a:p>
                      <a:pPr algn="r"/>
                      <a:r>
                        <a:rPr lang="en-US" u="sng" dirty="0">
                          <a:latin typeface="Times New Roman" panose="02020603050405020304" pitchFamily="18" charset="0"/>
                        </a:rPr>
                        <a:t>FUEL</a:t>
                      </a:r>
                      <a:endParaRPr lang="en-US" dirty="0"/>
                    </a:p>
                  </a:txBody>
                  <a:tcPr anchor="b"/>
                </a:tc>
                <a:tc>
                  <a:txBody>
                    <a:bodyPr/>
                    <a:lstStyle/>
                    <a:p>
                      <a:pPr algn="r"/>
                      <a:r>
                        <a:rPr lang="en-US">
                          <a:latin typeface="Times New Roman" panose="02020603050405020304" pitchFamily="18" charset="0"/>
                        </a:rPr>
                        <a:t> </a:t>
                      </a:r>
                      <a:endParaRPr lang="en-US"/>
                    </a:p>
                  </a:txBody>
                  <a:tcPr anchor="b"/>
                </a:tc>
                <a:extLst>
                  <a:ext uri="{0D108BD9-81ED-4DB2-BD59-A6C34878D82A}">
                    <a16:rowId xmlns:a16="http://schemas.microsoft.com/office/drawing/2014/main" val="10004"/>
                  </a:ext>
                </a:extLst>
              </a:tr>
              <a:tr h="389611">
                <a:tc>
                  <a:txBody>
                    <a:bodyPr/>
                    <a:lstStyle/>
                    <a:p>
                      <a:pPr algn="r"/>
                      <a:r>
                        <a:rPr lang="en-US">
                          <a:latin typeface="Times New Roman" panose="02020603050405020304" pitchFamily="18" charset="0"/>
                        </a:rPr>
                        <a:t>50</a:t>
                      </a:r>
                      <a:endParaRPr lang="en-US"/>
                    </a:p>
                  </a:txBody>
                  <a:tcPr anchor="b"/>
                </a:tc>
                <a:tc>
                  <a:txBody>
                    <a:bodyPr/>
                    <a:lstStyle/>
                    <a:p>
                      <a:pPr algn="r"/>
                      <a:r>
                        <a:rPr lang="en-US">
                          <a:latin typeface="Times New Roman" panose="02020603050405020304" pitchFamily="18" charset="0"/>
                        </a:rPr>
                        <a:t>25.32</a:t>
                      </a:r>
                      <a:endParaRPr lang="en-US"/>
                    </a:p>
                  </a:txBody>
                  <a:tcPr anchor="b"/>
                </a:tc>
                <a:tc>
                  <a:txBody>
                    <a:bodyPr/>
                    <a:lstStyle/>
                    <a:p>
                      <a:pPr algn="r"/>
                      <a:r>
                        <a:rPr lang="en-US">
                          <a:latin typeface="Times New Roman" panose="02020603050405020304" pitchFamily="18" charset="0"/>
                        </a:rPr>
                        <a:t>0.00</a:t>
                      </a:r>
                      <a:endParaRPr lang="en-US"/>
                    </a:p>
                  </a:txBody>
                  <a:tcPr anchor="b"/>
                </a:tc>
                <a:tc>
                  <a:txBody>
                    <a:bodyPr/>
                    <a:lstStyle/>
                    <a:p>
                      <a:pPr algn="r"/>
                      <a:r>
                        <a:rPr lang="en-US">
                          <a:latin typeface="Times New Roman" panose="02020603050405020304" pitchFamily="18" charset="0"/>
                        </a:rPr>
                        <a:t>34.36</a:t>
                      </a:r>
                      <a:endParaRPr lang="en-US"/>
                    </a:p>
                  </a:txBody>
                  <a:tcPr anchor="b"/>
                </a:tc>
                <a:tc>
                  <a:txBody>
                    <a:bodyPr/>
                    <a:lstStyle/>
                    <a:p>
                      <a:pPr algn="r"/>
                      <a:r>
                        <a:rPr lang="en-US">
                          <a:latin typeface="Times New Roman" panose="02020603050405020304" pitchFamily="18" charset="0"/>
                        </a:rPr>
                        <a:t>0.60</a:t>
                      </a:r>
                      <a:endParaRPr lang="en-US"/>
                    </a:p>
                  </a:txBody>
                  <a:tcPr anchor="b"/>
                </a:tc>
                <a:tc>
                  <a:txBody>
                    <a:bodyPr/>
                    <a:lstStyle/>
                    <a:p>
                      <a:pPr algn="r"/>
                      <a:r>
                        <a:rPr lang="en-US" smtClean="0">
                          <a:latin typeface="Times New Roman" panose="02020603050405020304" pitchFamily="18" charset="0"/>
                        </a:rPr>
                        <a:t>$34.23</a:t>
                      </a:r>
                      <a:endParaRPr lang="en-US" dirty="0"/>
                    </a:p>
                  </a:txBody>
                  <a:tcPr anchor="b"/>
                </a:tc>
                <a:extLst>
                  <a:ext uri="{0D108BD9-81ED-4DB2-BD59-A6C34878D82A}">
                    <a16:rowId xmlns:a16="http://schemas.microsoft.com/office/drawing/2014/main" val="10005"/>
                  </a:ext>
                </a:extLst>
              </a:tr>
              <a:tr h="389611">
                <a:tc>
                  <a:txBody>
                    <a:bodyPr/>
                    <a:lstStyle/>
                    <a:p>
                      <a:pPr algn="r"/>
                      <a:r>
                        <a:rPr lang="en-US">
                          <a:latin typeface="Times New Roman" panose="02020603050405020304" pitchFamily="18" charset="0"/>
                        </a:rPr>
                        <a:t>100</a:t>
                      </a:r>
                      <a:endParaRPr lang="en-US"/>
                    </a:p>
                  </a:txBody>
                  <a:tcPr anchor="b"/>
                </a:tc>
                <a:tc>
                  <a:txBody>
                    <a:bodyPr/>
                    <a:lstStyle/>
                    <a:p>
                      <a:pPr algn="r"/>
                      <a:r>
                        <a:rPr lang="en-US">
                          <a:latin typeface="Times New Roman" panose="02020603050405020304" pitchFamily="18" charset="0"/>
                        </a:rPr>
                        <a:t>28.75</a:t>
                      </a:r>
                      <a:endParaRPr lang="en-US"/>
                    </a:p>
                  </a:txBody>
                  <a:tcPr anchor="b"/>
                </a:tc>
                <a:tc>
                  <a:txBody>
                    <a:bodyPr/>
                    <a:lstStyle/>
                    <a:p>
                      <a:pPr algn="r"/>
                      <a:r>
                        <a:rPr lang="en-US">
                          <a:latin typeface="Times New Roman" panose="02020603050405020304" pitchFamily="18" charset="0"/>
                        </a:rPr>
                        <a:t>0.00</a:t>
                      </a:r>
                      <a:endParaRPr lang="en-US"/>
                    </a:p>
                  </a:txBody>
                  <a:tcPr anchor="b"/>
                </a:tc>
                <a:tc>
                  <a:txBody>
                    <a:bodyPr/>
                    <a:lstStyle/>
                    <a:p>
                      <a:pPr algn="r"/>
                      <a:r>
                        <a:rPr lang="en-US" dirty="0">
                          <a:solidFill>
                            <a:srgbClr val="FF0000"/>
                          </a:solidFill>
                          <a:latin typeface="Times New Roman" panose="02020603050405020304" pitchFamily="18" charset="0"/>
                        </a:rPr>
                        <a:t>38.46</a:t>
                      </a:r>
                      <a:endParaRPr lang="en-US" dirty="0">
                        <a:solidFill>
                          <a:srgbClr val="FF0000"/>
                        </a:solidFill>
                      </a:endParaRPr>
                    </a:p>
                  </a:txBody>
                  <a:tcPr anchor="b"/>
                </a:tc>
                <a:tc>
                  <a:txBody>
                    <a:bodyPr/>
                    <a:lstStyle/>
                    <a:p>
                      <a:pPr algn="r"/>
                      <a:r>
                        <a:rPr lang="en-US" dirty="0">
                          <a:solidFill>
                            <a:srgbClr val="FF0000"/>
                          </a:solidFill>
                          <a:latin typeface="Times New Roman" panose="02020603050405020304" pitchFamily="18" charset="0"/>
                        </a:rPr>
                        <a:t>1.20</a:t>
                      </a:r>
                      <a:endParaRPr lang="en-US" dirty="0">
                        <a:solidFill>
                          <a:srgbClr val="FF0000"/>
                        </a:solidFill>
                      </a:endParaRPr>
                    </a:p>
                  </a:txBody>
                  <a:tcPr anchor="b"/>
                </a:tc>
                <a:tc>
                  <a:txBody>
                    <a:bodyPr/>
                    <a:lstStyle/>
                    <a:p>
                      <a:pPr algn="r"/>
                      <a:r>
                        <a:rPr lang="en-US" smtClean="0">
                          <a:solidFill>
                            <a:srgbClr val="FF0000"/>
                          </a:solidFill>
                          <a:latin typeface="Times New Roman" panose="02020603050405020304" pitchFamily="18" charset="0"/>
                        </a:rPr>
                        <a:t>$38.83</a:t>
                      </a:r>
                      <a:endParaRPr lang="en-US" dirty="0">
                        <a:solidFill>
                          <a:srgbClr val="FF0000"/>
                        </a:solidFill>
                      </a:endParaRPr>
                    </a:p>
                  </a:txBody>
                  <a:tcPr anchor="b"/>
                </a:tc>
                <a:extLst>
                  <a:ext uri="{0D108BD9-81ED-4DB2-BD59-A6C34878D82A}">
                    <a16:rowId xmlns:a16="http://schemas.microsoft.com/office/drawing/2014/main" val="10006"/>
                  </a:ext>
                </a:extLst>
              </a:tr>
              <a:tr h="389611">
                <a:tc>
                  <a:txBody>
                    <a:bodyPr/>
                    <a:lstStyle/>
                    <a:p>
                      <a:pPr algn="r"/>
                      <a:r>
                        <a:rPr lang="en-US">
                          <a:latin typeface="Times New Roman" panose="02020603050405020304" pitchFamily="18" charset="0"/>
                        </a:rPr>
                        <a:t>200</a:t>
                      </a:r>
                      <a:endParaRPr lang="en-US"/>
                    </a:p>
                  </a:txBody>
                  <a:tcPr anchor="b"/>
                </a:tc>
                <a:tc>
                  <a:txBody>
                    <a:bodyPr/>
                    <a:lstStyle/>
                    <a:p>
                      <a:pPr algn="r"/>
                      <a:r>
                        <a:rPr lang="en-US">
                          <a:latin typeface="Times New Roman" panose="02020603050405020304" pitchFamily="18" charset="0"/>
                        </a:rPr>
                        <a:t>35.75</a:t>
                      </a:r>
                      <a:endParaRPr lang="en-US"/>
                    </a:p>
                  </a:txBody>
                  <a:tcPr anchor="b"/>
                </a:tc>
                <a:tc>
                  <a:txBody>
                    <a:bodyPr/>
                    <a:lstStyle/>
                    <a:p>
                      <a:pPr algn="r"/>
                      <a:r>
                        <a:rPr lang="en-US">
                          <a:latin typeface="Times New Roman" panose="02020603050405020304" pitchFamily="18" charset="0"/>
                        </a:rPr>
                        <a:t>0.00</a:t>
                      </a:r>
                      <a:endParaRPr lang="en-US"/>
                    </a:p>
                  </a:txBody>
                  <a:tcPr anchor="b"/>
                </a:tc>
                <a:tc>
                  <a:txBody>
                    <a:bodyPr/>
                    <a:lstStyle/>
                    <a:p>
                      <a:pPr algn="r"/>
                      <a:r>
                        <a:rPr lang="en-US">
                          <a:latin typeface="Times New Roman" panose="02020603050405020304" pitchFamily="18" charset="0"/>
                        </a:rPr>
                        <a:t>47.58</a:t>
                      </a:r>
                      <a:endParaRPr lang="en-US"/>
                    </a:p>
                  </a:txBody>
                  <a:tcPr anchor="b"/>
                </a:tc>
                <a:tc>
                  <a:txBody>
                    <a:bodyPr/>
                    <a:lstStyle/>
                    <a:p>
                      <a:pPr algn="r"/>
                      <a:r>
                        <a:rPr lang="en-US">
                          <a:latin typeface="Times New Roman" panose="02020603050405020304" pitchFamily="18" charset="0"/>
                        </a:rPr>
                        <a:t>2.40</a:t>
                      </a:r>
                      <a:endParaRPr lang="en-US"/>
                    </a:p>
                  </a:txBody>
                  <a:tcPr anchor="b"/>
                </a:tc>
                <a:tc>
                  <a:txBody>
                    <a:bodyPr/>
                    <a:lstStyle/>
                    <a:p>
                      <a:pPr algn="r"/>
                      <a:r>
                        <a:rPr lang="en-US" smtClean="0">
                          <a:latin typeface="Times New Roman" panose="02020603050405020304" pitchFamily="18" charset="0"/>
                        </a:rPr>
                        <a:t>$48.90</a:t>
                      </a:r>
                      <a:endParaRPr lang="en-US" dirty="0"/>
                    </a:p>
                  </a:txBody>
                  <a:tcPr anchor="b"/>
                </a:tc>
                <a:extLst>
                  <a:ext uri="{0D108BD9-81ED-4DB2-BD59-A6C34878D82A}">
                    <a16:rowId xmlns:a16="http://schemas.microsoft.com/office/drawing/2014/main" val="10007"/>
                  </a:ext>
                </a:extLst>
              </a:tr>
              <a:tr h="389611">
                <a:tc>
                  <a:txBody>
                    <a:bodyPr/>
                    <a:lstStyle/>
                    <a:p>
                      <a:pPr algn="r"/>
                      <a:r>
                        <a:rPr lang="en-US">
                          <a:latin typeface="Times New Roman" panose="02020603050405020304" pitchFamily="18" charset="0"/>
                        </a:rPr>
                        <a:t>300</a:t>
                      </a:r>
                      <a:endParaRPr lang="en-US"/>
                    </a:p>
                  </a:txBody>
                  <a:tcPr anchor="b"/>
                </a:tc>
                <a:tc>
                  <a:txBody>
                    <a:bodyPr/>
                    <a:lstStyle/>
                    <a:p>
                      <a:pPr algn="r"/>
                      <a:r>
                        <a:rPr lang="en-US">
                          <a:latin typeface="Times New Roman" panose="02020603050405020304" pitchFamily="18" charset="0"/>
                        </a:rPr>
                        <a:t>43.02</a:t>
                      </a:r>
                      <a:endParaRPr lang="en-US"/>
                    </a:p>
                  </a:txBody>
                  <a:tcPr anchor="b"/>
                </a:tc>
                <a:tc>
                  <a:txBody>
                    <a:bodyPr/>
                    <a:lstStyle/>
                    <a:p>
                      <a:pPr algn="r"/>
                      <a:r>
                        <a:rPr lang="en-US">
                          <a:latin typeface="Times New Roman" panose="02020603050405020304" pitchFamily="18" charset="0"/>
                        </a:rPr>
                        <a:t>0.00</a:t>
                      </a:r>
                      <a:endParaRPr lang="en-US"/>
                    </a:p>
                  </a:txBody>
                  <a:tcPr anchor="b"/>
                </a:tc>
                <a:tc>
                  <a:txBody>
                    <a:bodyPr/>
                    <a:lstStyle/>
                    <a:p>
                      <a:pPr algn="r"/>
                      <a:r>
                        <a:rPr lang="en-US">
                          <a:latin typeface="Times New Roman" panose="02020603050405020304" pitchFamily="18" charset="0"/>
                        </a:rPr>
                        <a:t>56.18</a:t>
                      </a:r>
                      <a:endParaRPr lang="en-US"/>
                    </a:p>
                  </a:txBody>
                  <a:tcPr anchor="b"/>
                </a:tc>
                <a:tc>
                  <a:txBody>
                    <a:bodyPr/>
                    <a:lstStyle/>
                    <a:p>
                      <a:pPr algn="r"/>
                      <a:r>
                        <a:rPr lang="en-US">
                          <a:latin typeface="Times New Roman" panose="02020603050405020304" pitchFamily="18" charset="0"/>
                        </a:rPr>
                        <a:t>3.60</a:t>
                      </a:r>
                      <a:endParaRPr lang="en-US"/>
                    </a:p>
                  </a:txBody>
                  <a:tcPr anchor="b"/>
                </a:tc>
                <a:tc>
                  <a:txBody>
                    <a:bodyPr/>
                    <a:lstStyle/>
                    <a:p>
                      <a:pPr algn="r"/>
                      <a:r>
                        <a:rPr lang="en-US" smtClean="0">
                          <a:latin typeface="Times New Roman" panose="02020603050405020304" pitchFamily="18" charset="0"/>
                        </a:rPr>
                        <a:t>$58.51</a:t>
                      </a:r>
                      <a:endParaRPr lang="en-US" dirty="0"/>
                    </a:p>
                  </a:txBody>
                  <a:tcPr anchor="b"/>
                </a:tc>
                <a:extLst>
                  <a:ext uri="{0D108BD9-81ED-4DB2-BD59-A6C34878D82A}">
                    <a16:rowId xmlns:a16="http://schemas.microsoft.com/office/drawing/2014/main" val="10008"/>
                  </a:ext>
                </a:extLst>
              </a:tr>
              <a:tr h="389611">
                <a:tc>
                  <a:txBody>
                    <a:bodyPr/>
                    <a:lstStyle/>
                    <a:p>
                      <a:pPr algn="r"/>
                      <a:r>
                        <a:rPr lang="en-US">
                          <a:latin typeface="Times New Roman" panose="02020603050405020304" pitchFamily="18" charset="0"/>
                        </a:rPr>
                        <a:t>400</a:t>
                      </a:r>
                      <a:endParaRPr lang="en-US"/>
                    </a:p>
                  </a:txBody>
                  <a:tcPr anchor="b"/>
                </a:tc>
                <a:tc>
                  <a:txBody>
                    <a:bodyPr/>
                    <a:lstStyle/>
                    <a:p>
                      <a:pPr algn="r"/>
                      <a:r>
                        <a:rPr lang="en-US">
                          <a:latin typeface="Times New Roman" panose="02020603050405020304" pitchFamily="18" charset="0"/>
                        </a:rPr>
                        <a:t>53.08</a:t>
                      </a:r>
                      <a:endParaRPr lang="en-US"/>
                    </a:p>
                  </a:txBody>
                  <a:tcPr anchor="b"/>
                </a:tc>
                <a:tc>
                  <a:txBody>
                    <a:bodyPr/>
                    <a:lstStyle/>
                    <a:p>
                      <a:pPr algn="r"/>
                      <a:r>
                        <a:rPr lang="en-US">
                          <a:latin typeface="Times New Roman" panose="02020603050405020304" pitchFamily="18" charset="0"/>
                        </a:rPr>
                        <a:t>0.00</a:t>
                      </a:r>
                      <a:endParaRPr lang="en-US"/>
                    </a:p>
                  </a:txBody>
                  <a:tcPr anchor="b"/>
                </a:tc>
                <a:tc>
                  <a:txBody>
                    <a:bodyPr/>
                    <a:lstStyle/>
                    <a:p>
                      <a:pPr algn="r"/>
                      <a:r>
                        <a:rPr lang="en-US">
                          <a:latin typeface="Times New Roman" panose="02020603050405020304" pitchFamily="18" charset="0"/>
                        </a:rPr>
                        <a:t>71.34</a:t>
                      </a:r>
                      <a:endParaRPr lang="en-US"/>
                    </a:p>
                  </a:txBody>
                  <a:tcPr anchor="b"/>
                </a:tc>
                <a:tc>
                  <a:txBody>
                    <a:bodyPr/>
                    <a:lstStyle/>
                    <a:p>
                      <a:pPr algn="r"/>
                      <a:r>
                        <a:rPr lang="en-US">
                          <a:latin typeface="Times New Roman" panose="02020603050405020304" pitchFamily="18" charset="0"/>
                        </a:rPr>
                        <a:t>4.81</a:t>
                      </a:r>
                      <a:endParaRPr lang="en-US"/>
                    </a:p>
                  </a:txBody>
                  <a:tcPr anchor="b"/>
                </a:tc>
                <a:tc>
                  <a:txBody>
                    <a:bodyPr/>
                    <a:lstStyle/>
                    <a:p>
                      <a:pPr algn="r"/>
                      <a:r>
                        <a:rPr lang="en-US" smtClean="0">
                          <a:latin typeface="Times New Roman" panose="02020603050405020304" pitchFamily="18" charset="0"/>
                        </a:rPr>
                        <a:t>$74.40</a:t>
                      </a:r>
                      <a:endParaRPr lang="en-US" dirty="0"/>
                    </a:p>
                  </a:txBody>
                  <a:tcPr anchor="b"/>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539136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263" y="-152400"/>
            <a:ext cx="9857949" cy="1198756"/>
          </a:xfrm>
        </p:spPr>
        <p:txBody>
          <a:bodyPr>
            <a:normAutofit/>
          </a:bodyPr>
          <a:lstStyle/>
          <a:p>
            <a:r>
              <a:rPr lang="en-US" sz="3200" dirty="0" smtClean="0">
                <a:solidFill>
                  <a:srgbClr val="C00000"/>
                </a:solidFill>
              </a:rPr>
              <a:t>2014 Center Pivot Fuel Pumping Costs</a:t>
            </a:r>
            <a:br>
              <a:rPr lang="en-US" sz="3200" dirty="0" smtClean="0">
                <a:solidFill>
                  <a:srgbClr val="C00000"/>
                </a:solidFill>
              </a:rPr>
            </a:br>
            <a:r>
              <a:rPr lang="en-US" sz="3200" dirty="0" smtClean="0">
                <a:solidFill>
                  <a:srgbClr val="C00000"/>
                </a:solidFill>
              </a:rPr>
              <a:t>Example CRD—Page 21</a:t>
            </a:r>
            <a:endParaRPr lang="en-US" sz="3200" dirty="0">
              <a:solidFill>
                <a:srgbClr val="C00000"/>
              </a:solidFill>
            </a:endParaRPr>
          </a:p>
        </p:txBody>
      </p:sp>
      <p:sp>
        <p:nvSpPr>
          <p:cNvPr id="3" name="Content Placeholder 2"/>
          <p:cNvSpPr>
            <a:spLocks noGrp="1"/>
          </p:cNvSpPr>
          <p:nvPr>
            <p:ph idx="1"/>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45130244"/>
              </p:ext>
            </p:extLst>
          </p:nvPr>
        </p:nvGraphicFramePr>
        <p:xfrm>
          <a:off x="1446212" y="990600"/>
          <a:ext cx="10391350" cy="5903671"/>
        </p:xfrm>
        <a:graphic>
          <a:graphicData uri="http://schemas.openxmlformats.org/drawingml/2006/table">
            <a:tbl>
              <a:tblPr firstRow="1" bandRow="1">
                <a:tableStyleId>{5C22544A-7EE6-4342-B048-85BDC9FD1C3A}</a:tableStyleId>
              </a:tblPr>
              <a:tblGrid>
                <a:gridCol w="2695151">
                  <a:extLst>
                    <a:ext uri="{9D8B030D-6E8A-4147-A177-3AD203B41FA5}">
                      <a16:colId xmlns:a16="http://schemas.microsoft.com/office/drawing/2014/main" val="20000"/>
                    </a:ext>
                  </a:extLst>
                </a:gridCol>
                <a:gridCol w="1461389">
                  <a:extLst>
                    <a:ext uri="{9D8B030D-6E8A-4147-A177-3AD203B41FA5}">
                      <a16:colId xmlns:a16="http://schemas.microsoft.com/office/drawing/2014/main" val="20001"/>
                    </a:ext>
                  </a:extLst>
                </a:gridCol>
                <a:gridCol w="3117405">
                  <a:extLst>
                    <a:ext uri="{9D8B030D-6E8A-4147-A177-3AD203B41FA5}">
                      <a16:colId xmlns:a16="http://schemas.microsoft.com/office/drawing/2014/main" val="20002"/>
                    </a:ext>
                  </a:extLst>
                </a:gridCol>
                <a:gridCol w="3117405">
                  <a:extLst>
                    <a:ext uri="{9D8B030D-6E8A-4147-A177-3AD203B41FA5}">
                      <a16:colId xmlns:a16="http://schemas.microsoft.com/office/drawing/2014/main" val="20003"/>
                    </a:ext>
                  </a:extLst>
                </a:gridCol>
              </a:tblGrid>
              <a:tr h="395381">
                <a:tc gridSpan="2">
                  <a:txBody>
                    <a:bodyPr/>
                    <a:lstStyle/>
                    <a:p>
                      <a:pPr algn="l"/>
                      <a:r>
                        <a:rPr lang="en-US" dirty="0">
                          <a:latin typeface="Times New Roman" panose="02020603050405020304" pitchFamily="18" charset="0"/>
                        </a:rPr>
                        <a:t>Fuel </a:t>
                      </a:r>
                      <a:r>
                        <a:rPr lang="en-US" dirty="0" smtClean="0">
                          <a:latin typeface="Times New Roman" panose="02020603050405020304" pitchFamily="18" charset="0"/>
                        </a:rPr>
                        <a:t>Type for Center Pivot for CRD:</a:t>
                      </a:r>
                      <a:endParaRPr lang="en-US" dirty="0"/>
                    </a:p>
                  </a:txBody>
                  <a:tcPr anchor="b"/>
                </a:tc>
                <a:tc hMerge="1">
                  <a:txBody>
                    <a:bodyPr/>
                    <a:lstStyle/>
                    <a:p>
                      <a:pPr algn="r"/>
                      <a:endParaRPr lang="en-US" dirty="0"/>
                    </a:p>
                  </a:txBody>
                  <a:tcPr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rPr>
                        <a:t>Natural Gas</a:t>
                      </a:r>
                      <a:endParaRPr lang="en-US" dirty="0" smtClean="0"/>
                    </a:p>
                  </a:txBody>
                  <a:tcPr anchor="b"/>
                </a:tc>
                <a:tc>
                  <a:txBody>
                    <a:bodyPr/>
                    <a:lstStyle/>
                    <a:p>
                      <a:endParaRPr lang="en-US" dirty="0"/>
                    </a:p>
                  </a:txBody>
                  <a:tcPr anchor="b"/>
                </a:tc>
                <a:extLst>
                  <a:ext uri="{0D108BD9-81ED-4DB2-BD59-A6C34878D82A}">
                    <a16:rowId xmlns:a16="http://schemas.microsoft.com/office/drawing/2014/main" val="10000"/>
                  </a:ext>
                </a:extLst>
              </a:tr>
              <a:tr h="395381">
                <a:tc>
                  <a:txBody>
                    <a:bodyPr/>
                    <a:lstStyle/>
                    <a:p>
                      <a:pPr algn="ctr"/>
                      <a:r>
                        <a:rPr lang="en-US" dirty="0" smtClean="0">
                          <a:latin typeface="Times New Roman" panose="02020603050405020304" pitchFamily="18" charset="0"/>
                        </a:rPr>
                        <a:t>(1)</a:t>
                      </a:r>
                    </a:p>
                    <a:p>
                      <a:pPr algn="ctr"/>
                      <a:r>
                        <a:rPr lang="en-US" dirty="0" smtClean="0">
                          <a:latin typeface="Times New Roman" panose="02020603050405020304" pitchFamily="18" charset="0"/>
                        </a:rPr>
                        <a:t>Water </a:t>
                      </a:r>
                      <a:r>
                        <a:rPr lang="en-US" dirty="0">
                          <a:latin typeface="Times New Roman" panose="02020603050405020304" pitchFamily="18" charset="0"/>
                        </a:rPr>
                        <a:t>Use (Acre Inches):</a:t>
                      </a:r>
                      <a:endParaRPr lang="en-US" dirty="0"/>
                    </a:p>
                  </a:txBody>
                  <a:tcPr anchor="b"/>
                </a:tc>
                <a:tc>
                  <a:txBody>
                    <a:bodyPr/>
                    <a:lstStyle/>
                    <a:p>
                      <a:pPr algn="ctr"/>
                      <a:r>
                        <a:rPr lang="en-US" dirty="0" smtClean="0">
                          <a:latin typeface="Times New Roman" panose="02020603050405020304" pitchFamily="18" charset="0"/>
                        </a:rPr>
                        <a:t>13.1655894*</a:t>
                      </a:r>
                      <a:endParaRPr lang="en-US" dirty="0"/>
                    </a:p>
                  </a:txBody>
                  <a:tcPr anchor="b"/>
                </a:tc>
                <a:tc>
                  <a:txBody>
                    <a:bodyPr/>
                    <a:lstStyle/>
                    <a:p>
                      <a:pPr algn="ctr"/>
                      <a:r>
                        <a:rPr lang="en-US" dirty="0" smtClean="0"/>
                        <a:t>(2)</a:t>
                      </a:r>
                    </a:p>
                    <a:p>
                      <a:pPr algn="ctr"/>
                      <a:r>
                        <a:rPr lang="en-US" dirty="0" smtClean="0"/>
                        <a:t>Landlord</a:t>
                      </a:r>
                      <a:r>
                        <a:rPr lang="en-US" baseline="0" dirty="0" smtClean="0"/>
                        <a:t> Share of Fuel Costs:</a:t>
                      </a:r>
                      <a:endParaRPr lang="en-US" dirty="0"/>
                    </a:p>
                  </a:txBody>
                  <a:tcPr anchor="b"/>
                </a:tc>
                <a:tc>
                  <a:txBody>
                    <a:bodyPr/>
                    <a:lstStyle/>
                    <a:p>
                      <a:pPr algn="ctr"/>
                      <a:r>
                        <a:rPr lang="en-US" dirty="0" smtClean="0"/>
                        <a:t>12.52%</a:t>
                      </a:r>
                      <a:endParaRPr lang="en-US" dirty="0"/>
                    </a:p>
                  </a:txBody>
                  <a:tcPr anchor="b"/>
                </a:tc>
                <a:extLst>
                  <a:ext uri="{0D108BD9-81ED-4DB2-BD59-A6C34878D82A}">
                    <a16:rowId xmlns:a16="http://schemas.microsoft.com/office/drawing/2014/main" val="10001"/>
                  </a:ext>
                </a:extLst>
              </a:tr>
              <a:tr h="395381">
                <a:tc>
                  <a:txBody>
                    <a:bodyPr/>
                    <a:lstStyle/>
                    <a:p>
                      <a:pPr algn="l"/>
                      <a:endParaRPr lang="en-US" dirty="0"/>
                    </a:p>
                  </a:txBody>
                  <a:tcPr anchor="b"/>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dirty="0"/>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rPr>
                        <a:t>(3) </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rPr>
                        <a:t>COST PER ACRE INCH OF WATER ($/acre In.)</a:t>
                      </a:r>
                      <a:endParaRPr lang="en-US" dirty="0" smtClean="0"/>
                    </a:p>
                  </a:txBody>
                  <a:tcPr anchor="b"/>
                </a:tc>
                <a:tc>
                  <a:txBody>
                    <a:bodyPr/>
                    <a:lstStyle/>
                    <a:p>
                      <a:pPr algn="l"/>
                      <a:r>
                        <a:rPr lang="en-US" u="sng" dirty="0">
                          <a:latin typeface="Times New Roman" panose="02020603050405020304" pitchFamily="18" charset="0"/>
                        </a:rPr>
                        <a:t>LANDLORD'S SHARE OF FUEL PUMPING </a:t>
                      </a:r>
                      <a:r>
                        <a:rPr lang="en-US" u="sng">
                          <a:latin typeface="Times New Roman" panose="02020603050405020304" pitchFamily="18" charset="0"/>
                        </a:rPr>
                        <a:t>COSTS </a:t>
                      </a:r>
                      <a:r>
                        <a:rPr lang="en-US" u="sng" smtClean="0">
                          <a:latin typeface="Times New Roman" panose="02020603050405020304" pitchFamily="18" charset="0"/>
                        </a:rPr>
                        <a:t>($/</a:t>
                      </a:r>
                      <a:r>
                        <a:rPr lang="en-US" u="sng" dirty="0">
                          <a:latin typeface="Times New Roman" panose="02020603050405020304" pitchFamily="18" charset="0"/>
                        </a:rPr>
                        <a:t>Acre</a:t>
                      </a:r>
                      <a:r>
                        <a:rPr lang="en-US" u="sng" dirty="0" smtClean="0">
                          <a:latin typeface="Times New Roman" panose="02020603050405020304" pitchFamily="18" charset="0"/>
                        </a:rPr>
                        <a:t>) = (1) *</a:t>
                      </a:r>
                      <a:r>
                        <a:rPr lang="en-US" u="sng" baseline="0" dirty="0" smtClean="0">
                          <a:latin typeface="Times New Roman" panose="02020603050405020304" pitchFamily="18" charset="0"/>
                        </a:rPr>
                        <a:t> (2) * (3)</a:t>
                      </a:r>
                      <a:endParaRPr lang="en-US" dirty="0"/>
                    </a:p>
                  </a:txBody>
                  <a:tcPr anchor="b"/>
                </a:tc>
                <a:extLst>
                  <a:ext uri="{0D108BD9-81ED-4DB2-BD59-A6C34878D82A}">
                    <a16:rowId xmlns:a16="http://schemas.microsoft.com/office/drawing/2014/main" val="10002"/>
                  </a:ext>
                </a:extLst>
              </a:tr>
              <a:tr h="395381">
                <a:tc>
                  <a:txBody>
                    <a:bodyPr/>
                    <a:lstStyle/>
                    <a:p>
                      <a:pPr algn="r"/>
                      <a:r>
                        <a:rPr lang="en-US" u="sng" dirty="0">
                          <a:latin typeface="Times New Roman" panose="02020603050405020304" pitchFamily="18" charset="0"/>
                        </a:rPr>
                        <a:t>Well Depth</a:t>
                      </a:r>
                      <a:endParaRPr lang="en-US" dirty="0"/>
                    </a:p>
                  </a:txBody>
                  <a:tcPr anchor="b"/>
                </a:tc>
                <a:tc>
                  <a:txBody>
                    <a:bodyPr/>
                    <a:lstStyle/>
                    <a:p>
                      <a:pPr algn="r"/>
                      <a:r>
                        <a:rPr lang="en-US" u="sng">
                          <a:latin typeface="Times New Roman" panose="02020603050405020304" pitchFamily="18" charset="0"/>
                        </a:rPr>
                        <a:t>TDH</a:t>
                      </a:r>
                      <a:endParaRPr lang="en-US"/>
                    </a:p>
                  </a:txBody>
                  <a:tcPr anchor="b"/>
                </a:tc>
                <a:tc>
                  <a:txBody>
                    <a:bodyPr/>
                    <a:lstStyle/>
                    <a:p>
                      <a:pPr algn="r"/>
                      <a:r>
                        <a:rPr lang="en-US" u="sng" dirty="0" smtClean="0">
                          <a:latin typeface="Times New Roman" panose="02020603050405020304" pitchFamily="18" charset="0"/>
                        </a:rPr>
                        <a:t>CRD</a:t>
                      </a:r>
                      <a:endParaRPr lang="en-US" dirty="0"/>
                    </a:p>
                  </a:txBody>
                  <a:tcPr anchor="b"/>
                </a:tc>
                <a:tc>
                  <a:txBody>
                    <a:bodyPr/>
                    <a:lstStyle/>
                    <a:p>
                      <a:pPr algn="r"/>
                      <a:r>
                        <a:rPr lang="en-US" u="sng" dirty="0" smtClean="0">
                          <a:latin typeface="Times New Roman" panose="02020603050405020304" pitchFamily="18" charset="0"/>
                        </a:rPr>
                        <a:t>CRD</a:t>
                      </a:r>
                      <a:endParaRPr lang="en-US" dirty="0"/>
                    </a:p>
                  </a:txBody>
                  <a:tcPr anchor="b"/>
                </a:tc>
                <a:extLst>
                  <a:ext uri="{0D108BD9-81ED-4DB2-BD59-A6C34878D82A}">
                    <a16:rowId xmlns:a16="http://schemas.microsoft.com/office/drawing/2014/main" val="10003"/>
                  </a:ext>
                </a:extLst>
              </a:tr>
              <a:tr h="395381">
                <a:tc>
                  <a:txBody>
                    <a:bodyPr/>
                    <a:lstStyle/>
                    <a:p>
                      <a:pPr algn="r"/>
                      <a:r>
                        <a:rPr lang="en-US" dirty="0">
                          <a:latin typeface="Times New Roman" panose="02020603050405020304" pitchFamily="18" charset="0"/>
                        </a:rPr>
                        <a:t>50</a:t>
                      </a:r>
                      <a:endParaRPr lang="en-US" dirty="0"/>
                    </a:p>
                  </a:txBody>
                  <a:tcPr anchor="b"/>
                </a:tc>
                <a:tc>
                  <a:txBody>
                    <a:bodyPr/>
                    <a:lstStyle/>
                    <a:p>
                      <a:pPr algn="r"/>
                      <a:r>
                        <a:rPr lang="en-US">
                          <a:latin typeface="Times New Roman" panose="02020603050405020304" pitchFamily="18" charset="0"/>
                        </a:rPr>
                        <a:t>50</a:t>
                      </a:r>
                      <a:endParaRPr lang="en-US"/>
                    </a:p>
                  </a:txBody>
                  <a:tcPr anchor="b"/>
                </a:tc>
                <a:tc>
                  <a:txBody>
                    <a:bodyPr/>
                    <a:lstStyle/>
                    <a:p>
                      <a:pPr algn="r"/>
                      <a:r>
                        <a:rPr lang="en-US" dirty="0">
                          <a:latin typeface="Times New Roman" panose="02020603050405020304" pitchFamily="18" charset="0"/>
                        </a:rPr>
                        <a:t>0.365</a:t>
                      </a:r>
                      <a:endParaRPr lang="en-US" dirty="0"/>
                    </a:p>
                  </a:txBody>
                  <a:tcPr anchor="b"/>
                </a:tc>
                <a:tc>
                  <a:txBody>
                    <a:bodyPr/>
                    <a:lstStyle/>
                    <a:p>
                      <a:pPr algn="r"/>
                      <a:r>
                        <a:rPr lang="en-US" smtClean="0">
                          <a:latin typeface="Times New Roman" panose="02020603050405020304" pitchFamily="18" charset="0"/>
                        </a:rPr>
                        <a:t>$0.60</a:t>
                      </a:r>
                      <a:endParaRPr lang="en-US" dirty="0"/>
                    </a:p>
                  </a:txBody>
                  <a:tcPr anchor="b"/>
                </a:tc>
                <a:extLst>
                  <a:ext uri="{0D108BD9-81ED-4DB2-BD59-A6C34878D82A}">
                    <a16:rowId xmlns:a16="http://schemas.microsoft.com/office/drawing/2014/main" val="10004"/>
                  </a:ext>
                </a:extLst>
              </a:tr>
              <a:tr h="395381">
                <a:tc>
                  <a:txBody>
                    <a:bodyPr/>
                    <a:lstStyle/>
                    <a:p>
                      <a:pPr algn="r"/>
                      <a:r>
                        <a:rPr lang="en-US" dirty="0">
                          <a:solidFill>
                            <a:srgbClr val="FF0000"/>
                          </a:solidFill>
                          <a:latin typeface="Times New Roman" panose="02020603050405020304" pitchFamily="18" charset="0"/>
                        </a:rPr>
                        <a:t>100</a:t>
                      </a:r>
                      <a:endParaRPr lang="en-US" dirty="0">
                        <a:solidFill>
                          <a:srgbClr val="FF0000"/>
                        </a:solidFill>
                      </a:endParaRPr>
                    </a:p>
                  </a:txBody>
                  <a:tcPr anchor="b"/>
                </a:tc>
                <a:tc>
                  <a:txBody>
                    <a:bodyPr/>
                    <a:lstStyle/>
                    <a:p>
                      <a:pPr algn="r"/>
                      <a:r>
                        <a:rPr lang="en-US" dirty="0">
                          <a:solidFill>
                            <a:srgbClr val="FF0000"/>
                          </a:solidFill>
                          <a:latin typeface="Times New Roman" panose="02020603050405020304" pitchFamily="18" charset="0"/>
                        </a:rPr>
                        <a:t>100</a:t>
                      </a:r>
                      <a:endParaRPr lang="en-US" dirty="0">
                        <a:solidFill>
                          <a:srgbClr val="FF0000"/>
                        </a:solidFill>
                      </a:endParaRPr>
                    </a:p>
                  </a:txBody>
                  <a:tcPr anchor="b"/>
                </a:tc>
                <a:tc>
                  <a:txBody>
                    <a:bodyPr/>
                    <a:lstStyle/>
                    <a:p>
                      <a:pPr algn="r"/>
                      <a:r>
                        <a:rPr lang="en-US" dirty="0">
                          <a:solidFill>
                            <a:srgbClr val="FF0000"/>
                          </a:solidFill>
                          <a:latin typeface="Times New Roman" panose="02020603050405020304" pitchFamily="18" charset="0"/>
                        </a:rPr>
                        <a:t>0.729</a:t>
                      </a:r>
                      <a:endParaRPr lang="en-US" dirty="0">
                        <a:solidFill>
                          <a:srgbClr val="FF0000"/>
                        </a:solidFill>
                      </a:endParaRPr>
                    </a:p>
                  </a:txBody>
                  <a:tcPr anchor="b"/>
                </a:tc>
                <a:tc>
                  <a:txBody>
                    <a:bodyPr/>
                    <a:lstStyle/>
                    <a:p>
                      <a:pPr algn="r"/>
                      <a:r>
                        <a:rPr lang="en-US" smtClean="0">
                          <a:solidFill>
                            <a:srgbClr val="FF0000"/>
                          </a:solidFill>
                          <a:latin typeface="Times New Roman" panose="02020603050405020304" pitchFamily="18" charset="0"/>
                        </a:rPr>
                        <a:t>$1.20</a:t>
                      </a:r>
                      <a:endParaRPr lang="en-US" dirty="0">
                        <a:solidFill>
                          <a:srgbClr val="FF0000"/>
                        </a:solidFill>
                      </a:endParaRPr>
                    </a:p>
                  </a:txBody>
                  <a:tcPr anchor="b"/>
                </a:tc>
                <a:extLst>
                  <a:ext uri="{0D108BD9-81ED-4DB2-BD59-A6C34878D82A}">
                    <a16:rowId xmlns:a16="http://schemas.microsoft.com/office/drawing/2014/main" val="10005"/>
                  </a:ext>
                </a:extLst>
              </a:tr>
              <a:tr h="395381">
                <a:tc>
                  <a:txBody>
                    <a:bodyPr/>
                    <a:lstStyle/>
                    <a:p>
                      <a:pPr algn="r"/>
                      <a:r>
                        <a:rPr lang="en-US">
                          <a:latin typeface="Times New Roman" panose="02020603050405020304" pitchFamily="18" charset="0"/>
                        </a:rPr>
                        <a:t>200</a:t>
                      </a:r>
                      <a:endParaRPr lang="en-US"/>
                    </a:p>
                  </a:txBody>
                  <a:tcPr anchor="b"/>
                </a:tc>
                <a:tc>
                  <a:txBody>
                    <a:bodyPr/>
                    <a:lstStyle/>
                    <a:p>
                      <a:pPr algn="r"/>
                      <a:r>
                        <a:rPr lang="en-US">
                          <a:latin typeface="Times New Roman" panose="02020603050405020304" pitchFamily="18" charset="0"/>
                        </a:rPr>
                        <a:t>200</a:t>
                      </a:r>
                      <a:endParaRPr lang="en-US"/>
                    </a:p>
                  </a:txBody>
                  <a:tcPr anchor="b"/>
                </a:tc>
                <a:tc>
                  <a:txBody>
                    <a:bodyPr/>
                    <a:lstStyle/>
                    <a:p>
                      <a:pPr algn="r"/>
                      <a:r>
                        <a:rPr lang="en-US">
                          <a:latin typeface="Times New Roman" panose="02020603050405020304" pitchFamily="18" charset="0"/>
                        </a:rPr>
                        <a:t>1.458</a:t>
                      </a:r>
                      <a:endParaRPr lang="en-US"/>
                    </a:p>
                  </a:txBody>
                  <a:tcPr anchor="b"/>
                </a:tc>
                <a:tc>
                  <a:txBody>
                    <a:bodyPr/>
                    <a:lstStyle/>
                    <a:p>
                      <a:pPr algn="r"/>
                      <a:r>
                        <a:rPr lang="en-US" smtClean="0">
                          <a:latin typeface="Times New Roman" panose="02020603050405020304" pitchFamily="18" charset="0"/>
                        </a:rPr>
                        <a:t>$2.40</a:t>
                      </a:r>
                      <a:endParaRPr lang="en-US" dirty="0"/>
                    </a:p>
                  </a:txBody>
                  <a:tcPr anchor="b"/>
                </a:tc>
                <a:extLst>
                  <a:ext uri="{0D108BD9-81ED-4DB2-BD59-A6C34878D82A}">
                    <a16:rowId xmlns:a16="http://schemas.microsoft.com/office/drawing/2014/main" val="10006"/>
                  </a:ext>
                </a:extLst>
              </a:tr>
              <a:tr h="395381">
                <a:tc>
                  <a:txBody>
                    <a:bodyPr/>
                    <a:lstStyle/>
                    <a:p>
                      <a:pPr algn="r"/>
                      <a:r>
                        <a:rPr lang="en-US">
                          <a:latin typeface="Times New Roman" panose="02020603050405020304" pitchFamily="18" charset="0"/>
                        </a:rPr>
                        <a:t>300</a:t>
                      </a:r>
                      <a:endParaRPr lang="en-US"/>
                    </a:p>
                  </a:txBody>
                  <a:tcPr anchor="b"/>
                </a:tc>
                <a:tc>
                  <a:txBody>
                    <a:bodyPr/>
                    <a:lstStyle/>
                    <a:p>
                      <a:pPr algn="r"/>
                      <a:r>
                        <a:rPr lang="en-US">
                          <a:latin typeface="Times New Roman" panose="02020603050405020304" pitchFamily="18" charset="0"/>
                        </a:rPr>
                        <a:t>300</a:t>
                      </a:r>
                      <a:endParaRPr lang="en-US"/>
                    </a:p>
                  </a:txBody>
                  <a:tcPr anchor="b"/>
                </a:tc>
                <a:tc>
                  <a:txBody>
                    <a:bodyPr/>
                    <a:lstStyle/>
                    <a:p>
                      <a:pPr algn="r"/>
                      <a:r>
                        <a:rPr lang="en-US">
                          <a:latin typeface="Times New Roman" panose="02020603050405020304" pitchFamily="18" charset="0"/>
                        </a:rPr>
                        <a:t>2.187</a:t>
                      </a:r>
                      <a:endParaRPr lang="en-US"/>
                    </a:p>
                  </a:txBody>
                  <a:tcPr anchor="b"/>
                </a:tc>
                <a:tc>
                  <a:txBody>
                    <a:bodyPr/>
                    <a:lstStyle/>
                    <a:p>
                      <a:pPr algn="r"/>
                      <a:r>
                        <a:rPr lang="en-US" smtClean="0">
                          <a:latin typeface="Times New Roman" panose="02020603050405020304" pitchFamily="18" charset="0"/>
                        </a:rPr>
                        <a:t>$3.60</a:t>
                      </a:r>
                      <a:endParaRPr lang="en-US" dirty="0"/>
                    </a:p>
                  </a:txBody>
                  <a:tcPr anchor="b"/>
                </a:tc>
                <a:extLst>
                  <a:ext uri="{0D108BD9-81ED-4DB2-BD59-A6C34878D82A}">
                    <a16:rowId xmlns:a16="http://schemas.microsoft.com/office/drawing/2014/main" val="10007"/>
                  </a:ext>
                </a:extLst>
              </a:tr>
              <a:tr h="395381">
                <a:tc>
                  <a:txBody>
                    <a:bodyPr/>
                    <a:lstStyle/>
                    <a:p>
                      <a:pPr algn="r"/>
                      <a:r>
                        <a:rPr lang="en-US">
                          <a:latin typeface="Times New Roman" panose="02020603050405020304" pitchFamily="18" charset="0"/>
                        </a:rPr>
                        <a:t>400</a:t>
                      </a:r>
                      <a:endParaRPr lang="en-US"/>
                    </a:p>
                  </a:txBody>
                  <a:tcPr anchor="b"/>
                </a:tc>
                <a:tc>
                  <a:txBody>
                    <a:bodyPr/>
                    <a:lstStyle/>
                    <a:p>
                      <a:pPr algn="r"/>
                      <a:r>
                        <a:rPr lang="en-US">
                          <a:latin typeface="Times New Roman" panose="02020603050405020304" pitchFamily="18" charset="0"/>
                        </a:rPr>
                        <a:t>400</a:t>
                      </a:r>
                      <a:endParaRPr lang="en-US"/>
                    </a:p>
                  </a:txBody>
                  <a:tcPr anchor="b"/>
                </a:tc>
                <a:tc>
                  <a:txBody>
                    <a:bodyPr/>
                    <a:lstStyle/>
                    <a:p>
                      <a:pPr algn="r"/>
                      <a:r>
                        <a:rPr lang="en-US">
                          <a:latin typeface="Times New Roman" panose="02020603050405020304" pitchFamily="18" charset="0"/>
                        </a:rPr>
                        <a:t>2.917</a:t>
                      </a:r>
                      <a:endParaRPr lang="en-US"/>
                    </a:p>
                  </a:txBody>
                  <a:tcPr anchor="b"/>
                </a:tc>
                <a:tc>
                  <a:txBody>
                    <a:bodyPr/>
                    <a:lstStyle/>
                    <a:p>
                      <a:pPr algn="r"/>
                      <a:r>
                        <a:rPr lang="en-US" smtClean="0">
                          <a:latin typeface="Times New Roman" panose="02020603050405020304" pitchFamily="18" charset="0"/>
                        </a:rPr>
                        <a:t>$4.81</a:t>
                      </a:r>
                      <a:endParaRPr lang="en-US" dirty="0"/>
                    </a:p>
                  </a:txBody>
                  <a:tcPr anchor="b"/>
                </a:tc>
                <a:extLst>
                  <a:ext uri="{0D108BD9-81ED-4DB2-BD59-A6C34878D82A}">
                    <a16:rowId xmlns:a16="http://schemas.microsoft.com/office/drawing/2014/main" val="10008"/>
                  </a:ext>
                </a:extLst>
              </a:tr>
              <a:tr h="395381">
                <a:tc>
                  <a:txBody>
                    <a:bodyPr/>
                    <a:lstStyle/>
                    <a:p>
                      <a:pPr algn="r"/>
                      <a:r>
                        <a:rPr lang="en-US">
                          <a:latin typeface="Times New Roman" panose="02020603050405020304" pitchFamily="18" charset="0"/>
                        </a:rPr>
                        <a:t>500</a:t>
                      </a:r>
                      <a:endParaRPr lang="en-US"/>
                    </a:p>
                  </a:txBody>
                  <a:tcPr anchor="b"/>
                </a:tc>
                <a:tc>
                  <a:txBody>
                    <a:bodyPr/>
                    <a:lstStyle/>
                    <a:p>
                      <a:pPr algn="r"/>
                      <a:r>
                        <a:rPr lang="en-US">
                          <a:latin typeface="Times New Roman" panose="02020603050405020304" pitchFamily="18" charset="0"/>
                        </a:rPr>
                        <a:t>500</a:t>
                      </a:r>
                      <a:endParaRPr lang="en-US"/>
                    </a:p>
                  </a:txBody>
                  <a:tcPr anchor="b"/>
                </a:tc>
                <a:tc>
                  <a:txBody>
                    <a:bodyPr/>
                    <a:lstStyle/>
                    <a:p>
                      <a:pPr algn="r"/>
                      <a:r>
                        <a:rPr lang="en-US">
                          <a:latin typeface="Times New Roman" panose="02020603050405020304" pitchFamily="18" charset="0"/>
                        </a:rPr>
                        <a:t>3.646</a:t>
                      </a:r>
                      <a:endParaRPr lang="en-US"/>
                    </a:p>
                  </a:txBody>
                  <a:tcPr anchor="b"/>
                </a:tc>
                <a:tc>
                  <a:txBody>
                    <a:bodyPr/>
                    <a:lstStyle/>
                    <a:p>
                      <a:pPr algn="r"/>
                      <a:r>
                        <a:rPr lang="en-US" smtClean="0">
                          <a:latin typeface="Times New Roman" panose="02020603050405020304" pitchFamily="18" charset="0"/>
                        </a:rPr>
                        <a:t>$6.01</a:t>
                      </a:r>
                      <a:endParaRPr lang="en-US" dirty="0"/>
                    </a:p>
                  </a:txBody>
                  <a:tcPr anchor="b"/>
                </a:tc>
                <a:extLst>
                  <a:ext uri="{0D108BD9-81ED-4DB2-BD59-A6C34878D82A}">
                    <a16:rowId xmlns:a16="http://schemas.microsoft.com/office/drawing/2014/main" val="10009"/>
                  </a:ext>
                </a:extLst>
              </a:tr>
              <a:tr h="395381">
                <a:tc>
                  <a:txBody>
                    <a:bodyPr/>
                    <a:lstStyle/>
                    <a:p>
                      <a:pPr algn="r"/>
                      <a:r>
                        <a:rPr lang="en-US">
                          <a:latin typeface="Times New Roman" panose="02020603050405020304" pitchFamily="18" charset="0"/>
                        </a:rPr>
                        <a:t>600</a:t>
                      </a:r>
                      <a:endParaRPr lang="en-US"/>
                    </a:p>
                  </a:txBody>
                  <a:tcPr anchor="b"/>
                </a:tc>
                <a:tc>
                  <a:txBody>
                    <a:bodyPr/>
                    <a:lstStyle/>
                    <a:p>
                      <a:pPr algn="r"/>
                      <a:r>
                        <a:rPr lang="en-US">
                          <a:latin typeface="Times New Roman" panose="02020603050405020304" pitchFamily="18" charset="0"/>
                        </a:rPr>
                        <a:t>600</a:t>
                      </a:r>
                      <a:endParaRPr lang="en-US"/>
                    </a:p>
                  </a:txBody>
                  <a:tcPr anchor="b"/>
                </a:tc>
                <a:tc>
                  <a:txBody>
                    <a:bodyPr/>
                    <a:lstStyle/>
                    <a:p>
                      <a:pPr algn="r"/>
                      <a:r>
                        <a:rPr lang="en-US">
                          <a:latin typeface="Times New Roman" panose="02020603050405020304" pitchFamily="18" charset="0"/>
                        </a:rPr>
                        <a:t>4.375</a:t>
                      </a:r>
                      <a:endParaRPr lang="en-US"/>
                    </a:p>
                  </a:txBody>
                  <a:tcPr anchor="b"/>
                </a:tc>
                <a:tc>
                  <a:txBody>
                    <a:bodyPr/>
                    <a:lstStyle/>
                    <a:p>
                      <a:pPr algn="r"/>
                      <a:r>
                        <a:rPr lang="en-US" smtClean="0">
                          <a:latin typeface="Times New Roman" panose="02020603050405020304" pitchFamily="18" charset="0"/>
                        </a:rPr>
                        <a:t>$7.21</a:t>
                      </a:r>
                      <a:endParaRPr lang="en-US" dirty="0"/>
                    </a:p>
                  </a:txBody>
                  <a:tcPr anchor="b"/>
                </a:tc>
                <a:extLst>
                  <a:ext uri="{0D108BD9-81ED-4DB2-BD59-A6C34878D82A}">
                    <a16:rowId xmlns:a16="http://schemas.microsoft.com/office/drawing/2014/main" val="10010"/>
                  </a:ext>
                </a:extLst>
              </a:tr>
              <a:tr h="395381">
                <a:tc>
                  <a:txBody>
                    <a:bodyPr/>
                    <a:lstStyle/>
                    <a:p>
                      <a:pPr algn="r"/>
                      <a:r>
                        <a:rPr lang="en-US">
                          <a:latin typeface="Times New Roman" panose="02020603050405020304" pitchFamily="18" charset="0"/>
                        </a:rPr>
                        <a:t>700</a:t>
                      </a:r>
                      <a:endParaRPr lang="en-US"/>
                    </a:p>
                  </a:txBody>
                  <a:tcPr anchor="b"/>
                </a:tc>
                <a:tc>
                  <a:txBody>
                    <a:bodyPr/>
                    <a:lstStyle/>
                    <a:p>
                      <a:pPr algn="r"/>
                      <a:r>
                        <a:rPr lang="en-US">
                          <a:latin typeface="Times New Roman" panose="02020603050405020304" pitchFamily="18" charset="0"/>
                        </a:rPr>
                        <a:t>700</a:t>
                      </a:r>
                      <a:endParaRPr lang="en-US"/>
                    </a:p>
                  </a:txBody>
                  <a:tcPr anchor="b"/>
                </a:tc>
                <a:tc>
                  <a:txBody>
                    <a:bodyPr/>
                    <a:lstStyle/>
                    <a:p>
                      <a:pPr algn="r"/>
                      <a:r>
                        <a:rPr lang="en-US">
                          <a:latin typeface="Times New Roman" panose="02020603050405020304" pitchFamily="18" charset="0"/>
                        </a:rPr>
                        <a:t>5.104</a:t>
                      </a:r>
                      <a:endParaRPr lang="en-US"/>
                    </a:p>
                  </a:txBody>
                  <a:tcPr anchor="b"/>
                </a:tc>
                <a:tc>
                  <a:txBody>
                    <a:bodyPr/>
                    <a:lstStyle/>
                    <a:p>
                      <a:pPr algn="r"/>
                      <a:r>
                        <a:rPr lang="en-US" dirty="0" smtClean="0">
                          <a:latin typeface="Times New Roman" panose="02020603050405020304" pitchFamily="18" charset="0"/>
                        </a:rPr>
                        <a:t>$8.41</a:t>
                      </a:r>
                      <a:endParaRPr lang="en-US" dirty="0"/>
                    </a:p>
                  </a:txBody>
                  <a:tcPr anchor="b"/>
                </a:tc>
                <a:extLst>
                  <a:ext uri="{0D108BD9-81ED-4DB2-BD59-A6C34878D82A}">
                    <a16:rowId xmlns:a16="http://schemas.microsoft.com/office/drawing/2014/main" val="10011"/>
                  </a:ext>
                </a:extLst>
              </a:tr>
              <a:tr h="395381">
                <a:tc gridSpan="2">
                  <a:txBody>
                    <a:bodyPr/>
                    <a:lstStyle/>
                    <a:p>
                      <a:pPr algn="r"/>
                      <a:r>
                        <a:rPr lang="en-US" dirty="0" smtClean="0"/>
                        <a:t>* Not covered due to time limitations</a:t>
                      </a:r>
                      <a:endParaRPr lang="en-US" dirty="0"/>
                    </a:p>
                  </a:txBody>
                  <a:tcPr anchor="b"/>
                </a:tc>
                <a:tc hMerge="1">
                  <a:txBody>
                    <a:bodyPr/>
                    <a:lstStyle/>
                    <a:p>
                      <a:pPr algn="r"/>
                      <a:endParaRPr lang="en-US" dirty="0"/>
                    </a:p>
                  </a:txBody>
                  <a:tcPr anchor="b"/>
                </a:tc>
                <a:tc gridSpan="2">
                  <a:txBody>
                    <a:bodyPr/>
                    <a:lstStyle/>
                    <a:p>
                      <a:pPr algn="r"/>
                      <a:r>
                        <a:rPr lang="en-US" dirty="0" smtClean="0"/>
                        <a:t>For</a:t>
                      </a:r>
                      <a:r>
                        <a:rPr lang="en-US" baseline="0" dirty="0" smtClean="0"/>
                        <a:t> CP, Well Depth and TDH are the same; Flood has a 50’ diff.</a:t>
                      </a:r>
                      <a:endParaRPr lang="en-US" dirty="0"/>
                    </a:p>
                  </a:txBody>
                  <a:tcPr anchor="b"/>
                </a:tc>
                <a:tc hMerge="1">
                  <a:txBody>
                    <a:bodyPr/>
                    <a:lstStyle/>
                    <a:p>
                      <a:pPr algn="r"/>
                      <a:endParaRPr lang="en-US" dirty="0"/>
                    </a:p>
                  </a:txBody>
                  <a:tcPr anchor="b"/>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04525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263" y="-152400"/>
            <a:ext cx="9857949" cy="1198756"/>
          </a:xfrm>
        </p:spPr>
        <p:txBody>
          <a:bodyPr>
            <a:normAutofit/>
          </a:bodyPr>
          <a:lstStyle/>
          <a:p>
            <a:r>
              <a:rPr lang="en-US" sz="3200" dirty="0" smtClean="0">
                <a:solidFill>
                  <a:srgbClr val="C00000"/>
                </a:solidFill>
              </a:rPr>
              <a:t>2014 Center Pivot Fuel Pumping Costs</a:t>
            </a:r>
            <a:br>
              <a:rPr lang="en-US" sz="3200" dirty="0" smtClean="0">
                <a:solidFill>
                  <a:srgbClr val="C00000"/>
                </a:solidFill>
              </a:rPr>
            </a:br>
            <a:r>
              <a:rPr lang="en-US" sz="3200" dirty="0" smtClean="0">
                <a:solidFill>
                  <a:srgbClr val="C00000"/>
                </a:solidFill>
              </a:rPr>
              <a:t>Example CRD—Page 21</a:t>
            </a:r>
            <a:endParaRPr lang="en-US" sz="3200" dirty="0">
              <a:solidFill>
                <a:srgbClr val="C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373095087"/>
              </p:ext>
            </p:extLst>
          </p:nvPr>
        </p:nvGraphicFramePr>
        <p:xfrm>
          <a:off x="1722861" y="1844040"/>
          <a:ext cx="9324551" cy="3108960"/>
        </p:xfrm>
        <a:graphic>
          <a:graphicData uri="http://schemas.openxmlformats.org/drawingml/2006/table">
            <a:tbl>
              <a:tblPr firstRow="1" bandRow="1">
                <a:tableStyleId>{5C22544A-7EE6-4342-B048-85BDC9FD1C3A}</a:tableStyleId>
              </a:tblPr>
              <a:tblGrid>
                <a:gridCol w="2418461">
                  <a:extLst>
                    <a:ext uri="{9D8B030D-6E8A-4147-A177-3AD203B41FA5}">
                      <a16:colId xmlns:a16="http://schemas.microsoft.com/office/drawing/2014/main" val="20000"/>
                    </a:ext>
                  </a:extLst>
                </a:gridCol>
                <a:gridCol w="1311360">
                  <a:extLst>
                    <a:ext uri="{9D8B030D-6E8A-4147-A177-3AD203B41FA5}">
                      <a16:colId xmlns:a16="http://schemas.microsoft.com/office/drawing/2014/main" val="20001"/>
                    </a:ext>
                  </a:extLst>
                </a:gridCol>
                <a:gridCol w="2797365">
                  <a:extLst>
                    <a:ext uri="{9D8B030D-6E8A-4147-A177-3AD203B41FA5}">
                      <a16:colId xmlns:a16="http://schemas.microsoft.com/office/drawing/2014/main" val="20002"/>
                    </a:ext>
                  </a:extLst>
                </a:gridCol>
                <a:gridCol w="2797365">
                  <a:extLst>
                    <a:ext uri="{9D8B030D-6E8A-4147-A177-3AD203B41FA5}">
                      <a16:colId xmlns:a16="http://schemas.microsoft.com/office/drawing/2014/main" val="20003"/>
                    </a:ext>
                  </a:extLst>
                </a:gridCol>
              </a:tblGrid>
              <a:tr h="297410">
                <a:tc gridSpan="4">
                  <a:txBody>
                    <a:bodyPr/>
                    <a:lstStyle/>
                    <a:p>
                      <a:pPr algn="l"/>
                      <a:r>
                        <a:rPr lang="en-US" b="1" dirty="0">
                          <a:latin typeface="Times New Roman" panose="02020603050405020304" pitchFamily="18" charset="0"/>
                        </a:rPr>
                        <a:t>Energy Costs Used in Irrigation Costs</a:t>
                      </a:r>
                      <a:endParaRPr lang="en-US" dirty="0"/>
                    </a:p>
                  </a:txBody>
                  <a:tcPr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7410">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b="1">
                          <a:latin typeface="Times New Roman" panose="02020603050405020304" pitchFamily="18" charset="0"/>
                        </a:rPr>
                        <a:t>INDEX</a:t>
                      </a:r>
                      <a:endParaRPr lang="en-US"/>
                    </a:p>
                  </a:txBody>
                  <a:tcPr anchor="b"/>
                </a:tc>
                <a:tc>
                  <a:txBody>
                    <a:bodyPr/>
                    <a:lstStyle/>
                    <a:p>
                      <a:pPr algn="r"/>
                      <a:r>
                        <a:rPr lang="en-US" dirty="0" smtClean="0"/>
                        <a:t>Monthly Energy</a:t>
                      </a:r>
                      <a:r>
                        <a:rPr lang="en-US" baseline="0" dirty="0" smtClean="0"/>
                        <a:t> Review</a:t>
                      </a:r>
                      <a:endParaRPr lang="en-US" dirty="0"/>
                    </a:p>
                  </a:txBody>
                  <a:tcPr anchor="b"/>
                </a:tc>
                <a:tc>
                  <a:txBody>
                    <a:bodyPr/>
                    <a:lstStyle/>
                    <a:p>
                      <a:pPr algn="r"/>
                      <a:r>
                        <a:rPr lang="en-US" dirty="0" smtClean="0">
                          <a:latin typeface="Times New Roman" panose="02020603050405020304" pitchFamily="18" charset="0"/>
                        </a:rPr>
                        <a:t>US Department of Energy</a:t>
                      </a:r>
                      <a:endParaRPr lang="en-US" dirty="0"/>
                    </a:p>
                  </a:txBody>
                  <a:tcPr anchor="b"/>
                </a:tc>
                <a:extLst>
                  <a:ext uri="{0D108BD9-81ED-4DB2-BD59-A6C34878D82A}">
                    <a16:rowId xmlns:a16="http://schemas.microsoft.com/office/drawing/2014/main" val="10001"/>
                  </a:ext>
                </a:extLst>
              </a:tr>
              <a:tr h="297410">
                <a:tc>
                  <a:txBody>
                    <a:bodyPr/>
                    <a:lstStyle/>
                    <a:p>
                      <a:pPr algn="r"/>
                      <a:r>
                        <a:rPr lang="en-US" b="1">
                          <a:latin typeface="Times New Roman" panose="02020603050405020304" pitchFamily="18" charset="0"/>
                        </a:rPr>
                        <a:t>Year</a:t>
                      </a:r>
                      <a:endParaRPr lang="en-US"/>
                    </a:p>
                  </a:txBody>
                  <a:tcPr anchor="b"/>
                </a:tc>
                <a:tc>
                  <a:txBody>
                    <a:bodyPr/>
                    <a:lstStyle/>
                    <a:p>
                      <a:pPr algn="r"/>
                      <a:r>
                        <a:rPr lang="en-US" b="1">
                          <a:latin typeface="Times New Roman" panose="02020603050405020304" pitchFamily="18" charset="0"/>
                        </a:rPr>
                        <a:t>Natural Gas</a:t>
                      </a:r>
                      <a:endParaRPr lang="en-US"/>
                    </a:p>
                  </a:txBody>
                  <a:tcPr anchor="b"/>
                </a:tc>
                <a:tc>
                  <a:txBody>
                    <a:bodyPr/>
                    <a:lstStyle/>
                    <a:p>
                      <a:pPr algn="r"/>
                      <a:endParaRPr lang="en-US" dirty="0"/>
                    </a:p>
                  </a:txBody>
                  <a:tcPr anchor="b"/>
                </a:tc>
                <a:tc>
                  <a:txBody>
                    <a:bodyPr/>
                    <a:lstStyle/>
                    <a:p>
                      <a:pPr algn="r"/>
                      <a:r>
                        <a:rPr lang="en-US">
                          <a:latin typeface="Times New Roman" panose="02020603050405020304" pitchFamily="18" charset="0"/>
                        </a:rPr>
                        <a:t> </a:t>
                      </a:r>
                      <a:endParaRPr lang="en-US"/>
                    </a:p>
                  </a:txBody>
                  <a:tcPr anchor="b"/>
                </a:tc>
                <a:extLst>
                  <a:ext uri="{0D108BD9-81ED-4DB2-BD59-A6C34878D82A}">
                    <a16:rowId xmlns:a16="http://schemas.microsoft.com/office/drawing/2014/main" val="10002"/>
                  </a:ext>
                </a:extLst>
              </a:tr>
              <a:tr h="297410">
                <a:tc>
                  <a:txBody>
                    <a:bodyPr/>
                    <a:lstStyle/>
                    <a:p>
                      <a:pPr algn="r"/>
                      <a:r>
                        <a:rPr lang="en-US">
                          <a:latin typeface="Times New Roman" panose="02020603050405020304" pitchFamily="18" charset="0"/>
                        </a:rPr>
                        <a:t>2014</a:t>
                      </a:r>
                      <a:endParaRPr lang="en-US"/>
                    </a:p>
                  </a:txBody>
                  <a:tcPr anchor="b"/>
                </a:tc>
                <a:tc>
                  <a:txBody>
                    <a:bodyPr/>
                    <a:lstStyle/>
                    <a:p>
                      <a:pPr algn="r"/>
                      <a:r>
                        <a:rPr lang="en-US">
                          <a:latin typeface="Times New Roman" panose="02020603050405020304" pitchFamily="18" charset="0"/>
                        </a:rPr>
                        <a:t>98.48</a:t>
                      </a:r>
                      <a:endParaRPr lang="en-US"/>
                    </a:p>
                  </a:txBody>
                  <a:tcPr anchor="b"/>
                </a:tc>
                <a:tc>
                  <a:txBody>
                    <a:bodyPr/>
                    <a:lstStyle/>
                    <a:p>
                      <a:pPr algn="r"/>
                      <a:endParaRPr lang="en-US" dirty="0"/>
                    </a:p>
                  </a:txBody>
                  <a:tcPr anchor="b"/>
                </a:tc>
                <a:tc>
                  <a:txBody>
                    <a:bodyPr/>
                    <a:lstStyle/>
                    <a:p>
                      <a:pPr algn="r"/>
                      <a:r>
                        <a:rPr lang="en-US">
                          <a:latin typeface="Times New Roman" panose="02020603050405020304" pitchFamily="18" charset="0"/>
                        </a:rPr>
                        <a:t> </a:t>
                      </a:r>
                      <a:endParaRPr lang="en-US"/>
                    </a:p>
                  </a:txBody>
                  <a:tcPr anchor="b"/>
                </a:tc>
                <a:extLst>
                  <a:ext uri="{0D108BD9-81ED-4DB2-BD59-A6C34878D82A}">
                    <a16:rowId xmlns:a16="http://schemas.microsoft.com/office/drawing/2014/main" val="10003"/>
                  </a:ext>
                </a:extLst>
              </a:tr>
              <a:tr h="297410">
                <a:tc gridSpan="3">
                  <a:txBody>
                    <a:bodyPr/>
                    <a:lstStyle/>
                    <a:p>
                      <a:pPr algn="l"/>
                      <a:r>
                        <a:rPr lang="en-US" b="1">
                          <a:latin typeface="Times New Roman" panose="02020603050405020304" pitchFamily="18" charset="0"/>
                        </a:rPr>
                        <a:t>SPRINKLER IRRIGATION</a:t>
                      </a:r>
                      <a:endParaRPr lang="en-US"/>
                    </a:p>
                  </a:txBody>
                  <a:tcPr anchor="b"/>
                </a:tc>
                <a:tc hMerge="1">
                  <a:txBody>
                    <a:bodyPr/>
                    <a:lstStyle/>
                    <a:p>
                      <a:endParaRPr lang="en-US"/>
                    </a:p>
                  </a:txBody>
                  <a:tcPr/>
                </a:tc>
                <a:tc hMerge="1">
                  <a:txBody>
                    <a:bodyPr/>
                    <a:lstStyle/>
                    <a:p>
                      <a:endParaRPr lang="en-US"/>
                    </a:p>
                  </a:txBody>
                  <a:tcPr/>
                </a:tc>
                <a:tc>
                  <a:txBody>
                    <a:bodyPr/>
                    <a:lstStyle/>
                    <a:p>
                      <a:pPr algn="r"/>
                      <a:r>
                        <a:rPr lang="en-US">
                          <a:latin typeface="Times New Roman" panose="02020603050405020304" pitchFamily="18" charset="0"/>
                        </a:rPr>
                        <a:t> </a:t>
                      </a:r>
                      <a:endParaRPr lang="en-US"/>
                    </a:p>
                  </a:txBody>
                  <a:tcPr anchor="b"/>
                </a:tc>
                <a:extLst>
                  <a:ext uri="{0D108BD9-81ED-4DB2-BD59-A6C34878D82A}">
                    <a16:rowId xmlns:a16="http://schemas.microsoft.com/office/drawing/2014/main" val="10004"/>
                  </a:ext>
                </a:extLst>
              </a:tr>
              <a:tr h="297410">
                <a:tc>
                  <a:txBody>
                    <a:bodyPr/>
                    <a:lstStyle/>
                    <a:p>
                      <a:pPr algn="l"/>
                      <a:r>
                        <a:rPr lang="en-US">
                          <a:latin typeface="Times New Roman" panose="02020603050405020304" pitchFamily="18" charset="0"/>
                        </a:rPr>
                        <a:t>District</a:t>
                      </a:r>
                      <a:endParaRPr lang="en-US"/>
                    </a:p>
                  </a:txBody>
                  <a:tcPr anchor="b"/>
                </a:tc>
                <a:tc>
                  <a:txBody>
                    <a:bodyPr/>
                    <a:lstStyle/>
                    <a:p>
                      <a:pPr algn="l"/>
                      <a:r>
                        <a:rPr lang="en-US">
                          <a:latin typeface="Times New Roman" panose="02020603050405020304" pitchFamily="18" charset="0"/>
                        </a:rPr>
                        <a:t>Energy Type</a:t>
                      </a:r>
                      <a:endParaRPr lang="en-US"/>
                    </a:p>
                  </a:txBody>
                  <a:tcPr anchor="b"/>
                </a:tc>
                <a:tc>
                  <a:txBody>
                    <a:bodyPr/>
                    <a:lstStyle/>
                    <a:p>
                      <a:pPr algn="l"/>
                      <a:r>
                        <a:rPr lang="en-US" dirty="0">
                          <a:latin typeface="Times New Roman" panose="02020603050405020304" pitchFamily="18" charset="0"/>
                        </a:rPr>
                        <a:t>Cost (</a:t>
                      </a:r>
                      <a:r>
                        <a:rPr lang="en-US">
                          <a:latin typeface="Times New Roman" panose="02020603050405020304" pitchFamily="18" charset="0"/>
                        </a:rPr>
                        <a:t>2011 </a:t>
                      </a:r>
                      <a:r>
                        <a:rPr lang="en-US" smtClean="0">
                          <a:latin typeface="Times New Roman" panose="02020603050405020304" pitchFamily="18" charset="0"/>
                        </a:rPr>
                        <a:t>$)</a:t>
                      </a:r>
                      <a:endParaRPr lang="en-US" dirty="0"/>
                    </a:p>
                  </a:txBody>
                  <a:tcPr anchor="b"/>
                </a:tc>
                <a:tc>
                  <a:txBody>
                    <a:bodyPr/>
                    <a:lstStyle/>
                    <a:p>
                      <a:pPr algn="r"/>
                      <a:r>
                        <a:rPr lang="en-US">
                          <a:latin typeface="Times New Roman" panose="02020603050405020304" pitchFamily="18" charset="0"/>
                        </a:rPr>
                        <a:t>2014 </a:t>
                      </a:r>
                      <a:r>
                        <a:rPr lang="en-US" smtClean="0">
                          <a:latin typeface="Times New Roman" panose="02020603050405020304" pitchFamily="18" charset="0"/>
                        </a:rPr>
                        <a:t>$</a:t>
                      </a:r>
                      <a:endParaRPr lang="en-US" dirty="0"/>
                    </a:p>
                  </a:txBody>
                  <a:tcPr anchor="b"/>
                </a:tc>
                <a:extLst>
                  <a:ext uri="{0D108BD9-81ED-4DB2-BD59-A6C34878D82A}">
                    <a16:rowId xmlns:a16="http://schemas.microsoft.com/office/drawing/2014/main" val="10005"/>
                  </a:ext>
                </a:extLst>
              </a:tr>
              <a:tr h="297410">
                <a:tc>
                  <a:txBody>
                    <a:bodyPr/>
                    <a:lstStyle/>
                    <a:p>
                      <a:pPr algn="l"/>
                      <a:r>
                        <a:rPr lang="en-US" dirty="0" smtClean="0">
                          <a:latin typeface="Times New Roman" panose="02020603050405020304" pitchFamily="18" charset="0"/>
                        </a:rPr>
                        <a:t>Sample</a:t>
                      </a:r>
                      <a:endParaRPr lang="en-US" dirty="0"/>
                    </a:p>
                  </a:txBody>
                  <a:tcPr anchor="b"/>
                </a:tc>
                <a:tc>
                  <a:txBody>
                    <a:bodyPr/>
                    <a:lstStyle/>
                    <a:p>
                      <a:pPr algn="l"/>
                      <a:r>
                        <a:rPr lang="en-US">
                          <a:latin typeface="Times New Roman" panose="02020603050405020304" pitchFamily="18" charset="0"/>
                        </a:rPr>
                        <a:t>NG</a:t>
                      </a:r>
                      <a:endParaRPr lang="en-US"/>
                    </a:p>
                  </a:txBody>
                  <a:tcPr anchor="b"/>
                </a:tc>
                <a:tc>
                  <a:txBody>
                    <a:bodyPr/>
                    <a:lstStyle/>
                    <a:p>
                      <a:pPr algn="r"/>
                      <a:r>
                        <a:rPr lang="en-US" smtClean="0">
                          <a:latin typeface="Arial" panose="020B0604020202020204" pitchFamily="34" charset="0"/>
                        </a:rPr>
                        <a:t>$4.02</a:t>
                      </a:r>
                      <a:endParaRPr lang="en-US" dirty="0"/>
                    </a:p>
                  </a:txBody>
                  <a:tcPr anchor="b"/>
                </a:tc>
                <a:tc>
                  <a:txBody>
                    <a:bodyPr/>
                    <a:lstStyle/>
                    <a:p>
                      <a:pPr algn="r"/>
                      <a:r>
                        <a:rPr lang="en-US" dirty="0" smtClean="0">
                          <a:solidFill>
                            <a:srgbClr val="FF0000"/>
                          </a:solidFill>
                          <a:latin typeface="Times New Roman" panose="02020603050405020304" pitchFamily="18" charset="0"/>
                        </a:rPr>
                        <a:t>$3.96</a:t>
                      </a:r>
                      <a:endParaRPr lang="en-US" dirty="0">
                        <a:solidFill>
                          <a:srgbClr val="FF0000"/>
                        </a:solidFill>
                      </a:endParaRPr>
                    </a:p>
                  </a:txBody>
                  <a:tcPr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5934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6439" y="457200"/>
            <a:ext cx="9857949" cy="1198756"/>
          </a:xfrm>
        </p:spPr>
        <p:txBody>
          <a:bodyPr>
            <a:normAutofit/>
          </a:bodyPr>
          <a:lstStyle/>
          <a:p>
            <a:r>
              <a:rPr lang="en-US" sz="3200" dirty="0" smtClean="0">
                <a:solidFill>
                  <a:srgbClr val="C00000"/>
                </a:solidFill>
              </a:rPr>
              <a:t>2014 Center Pivot Fuel Pumping Costs</a:t>
            </a:r>
            <a:br>
              <a:rPr lang="en-US" sz="3200" dirty="0" smtClean="0">
                <a:solidFill>
                  <a:srgbClr val="C00000"/>
                </a:solidFill>
              </a:rPr>
            </a:br>
            <a:r>
              <a:rPr lang="en-US" sz="3200" dirty="0" smtClean="0">
                <a:solidFill>
                  <a:srgbClr val="C00000"/>
                </a:solidFill>
              </a:rPr>
              <a:t>Example CRD—Page 21</a:t>
            </a:r>
            <a:endParaRPr lang="en-US" sz="3200" dirty="0">
              <a:solidFill>
                <a:srgbClr val="C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276978059"/>
              </p:ext>
            </p:extLst>
          </p:nvPr>
        </p:nvGraphicFramePr>
        <p:xfrm>
          <a:off x="1370014" y="1844040"/>
          <a:ext cx="10210800" cy="1463040"/>
        </p:xfrm>
        <a:graphic>
          <a:graphicData uri="http://schemas.openxmlformats.org/drawingml/2006/table">
            <a:tbl>
              <a:tblPr firstRow="1" bandRow="1">
                <a:tableStyleId>{5C22544A-7EE6-4342-B048-85BDC9FD1C3A}</a:tableStyleId>
              </a:tblPr>
              <a:tblGrid>
                <a:gridCol w="685798">
                  <a:extLst>
                    <a:ext uri="{9D8B030D-6E8A-4147-A177-3AD203B41FA5}">
                      <a16:colId xmlns:a16="http://schemas.microsoft.com/office/drawing/2014/main" val="20000"/>
                    </a:ext>
                  </a:extLst>
                </a:gridCol>
                <a:gridCol w="663658">
                  <a:extLst>
                    <a:ext uri="{9D8B030D-6E8A-4147-A177-3AD203B41FA5}">
                      <a16:colId xmlns:a16="http://schemas.microsoft.com/office/drawing/2014/main" val="20001"/>
                    </a:ext>
                  </a:extLst>
                </a:gridCol>
                <a:gridCol w="674728">
                  <a:extLst>
                    <a:ext uri="{9D8B030D-6E8A-4147-A177-3AD203B41FA5}">
                      <a16:colId xmlns:a16="http://schemas.microsoft.com/office/drawing/2014/main" val="20002"/>
                    </a:ext>
                  </a:extLst>
                </a:gridCol>
                <a:gridCol w="674728">
                  <a:extLst>
                    <a:ext uri="{9D8B030D-6E8A-4147-A177-3AD203B41FA5}">
                      <a16:colId xmlns:a16="http://schemas.microsoft.com/office/drawing/2014/main" val="20003"/>
                    </a:ext>
                  </a:extLst>
                </a:gridCol>
                <a:gridCol w="674728">
                  <a:extLst>
                    <a:ext uri="{9D8B030D-6E8A-4147-A177-3AD203B41FA5}">
                      <a16:colId xmlns:a16="http://schemas.microsoft.com/office/drawing/2014/main" val="20004"/>
                    </a:ext>
                  </a:extLst>
                </a:gridCol>
                <a:gridCol w="674728">
                  <a:extLst>
                    <a:ext uri="{9D8B030D-6E8A-4147-A177-3AD203B41FA5}">
                      <a16:colId xmlns:a16="http://schemas.microsoft.com/office/drawing/2014/main" val="20005"/>
                    </a:ext>
                  </a:extLst>
                </a:gridCol>
                <a:gridCol w="674728">
                  <a:extLst>
                    <a:ext uri="{9D8B030D-6E8A-4147-A177-3AD203B41FA5}">
                      <a16:colId xmlns:a16="http://schemas.microsoft.com/office/drawing/2014/main" val="20006"/>
                    </a:ext>
                  </a:extLst>
                </a:gridCol>
                <a:gridCol w="674728">
                  <a:extLst>
                    <a:ext uri="{9D8B030D-6E8A-4147-A177-3AD203B41FA5}">
                      <a16:colId xmlns:a16="http://schemas.microsoft.com/office/drawing/2014/main" val="20007"/>
                    </a:ext>
                  </a:extLst>
                </a:gridCol>
                <a:gridCol w="674728">
                  <a:extLst>
                    <a:ext uri="{9D8B030D-6E8A-4147-A177-3AD203B41FA5}">
                      <a16:colId xmlns:a16="http://schemas.microsoft.com/office/drawing/2014/main" val="20008"/>
                    </a:ext>
                  </a:extLst>
                </a:gridCol>
                <a:gridCol w="674728">
                  <a:extLst>
                    <a:ext uri="{9D8B030D-6E8A-4147-A177-3AD203B41FA5}">
                      <a16:colId xmlns:a16="http://schemas.microsoft.com/office/drawing/2014/main" val="20009"/>
                    </a:ext>
                  </a:extLst>
                </a:gridCol>
                <a:gridCol w="674728">
                  <a:extLst>
                    <a:ext uri="{9D8B030D-6E8A-4147-A177-3AD203B41FA5}">
                      <a16:colId xmlns:a16="http://schemas.microsoft.com/office/drawing/2014/main" val="20010"/>
                    </a:ext>
                  </a:extLst>
                </a:gridCol>
                <a:gridCol w="674728">
                  <a:extLst>
                    <a:ext uri="{9D8B030D-6E8A-4147-A177-3AD203B41FA5}">
                      <a16:colId xmlns:a16="http://schemas.microsoft.com/office/drawing/2014/main" val="20011"/>
                    </a:ext>
                  </a:extLst>
                </a:gridCol>
                <a:gridCol w="704688">
                  <a:extLst>
                    <a:ext uri="{9D8B030D-6E8A-4147-A177-3AD203B41FA5}">
                      <a16:colId xmlns:a16="http://schemas.microsoft.com/office/drawing/2014/main" val="20012"/>
                    </a:ext>
                  </a:extLst>
                </a:gridCol>
                <a:gridCol w="704688">
                  <a:extLst>
                    <a:ext uri="{9D8B030D-6E8A-4147-A177-3AD203B41FA5}">
                      <a16:colId xmlns:a16="http://schemas.microsoft.com/office/drawing/2014/main" val="20013"/>
                    </a:ext>
                  </a:extLst>
                </a:gridCol>
                <a:gridCol w="704688">
                  <a:extLst>
                    <a:ext uri="{9D8B030D-6E8A-4147-A177-3AD203B41FA5}">
                      <a16:colId xmlns:a16="http://schemas.microsoft.com/office/drawing/2014/main" val="20014"/>
                    </a:ext>
                  </a:extLst>
                </a:gridCol>
              </a:tblGrid>
              <a:tr h="297410">
                <a:tc gridSpan="2">
                  <a:txBody>
                    <a:bodyPr/>
                    <a:lstStyle/>
                    <a:p>
                      <a:pPr algn="r"/>
                      <a:r>
                        <a:rPr lang="en-US" dirty="0" smtClean="0"/>
                        <a:t>Base</a:t>
                      </a:r>
                      <a:r>
                        <a:rPr lang="en-US" baseline="0" dirty="0" smtClean="0"/>
                        <a:t> Price</a:t>
                      </a:r>
                      <a:endParaRPr lang="en-US" dirty="0"/>
                    </a:p>
                  </a:txBody>
                  <a:tcPr anchor="b"/>
                </a:tc>
                <a:tc hMerge="1">
                  <a:txBody>
                    <a:bodyPr/>
                    <a:lstStyle/>
                    <a:p>
                      <a:pPr algn="r"/>
                      <a:endParaRPr lang="en-US" dirty="0"/>
                    </a:p>
                  </a:txBody>
                  <a:tcPr anchor="b"/>
                </a:tc>
                <a:tc>
                  <a:txBody>
                    <a:bodyPr/>
                    <a:lstStyle/>
                    <a:p>
                      <a:pPr algn="r"/>
                      <a:r>
                        <a:rPr lang="en-US" dirty="0" smtClean="0">
                          <a:solidFill>
                            <a:srgbClr val="FF0000"/>
                          </a:solidFill>
                        </a:rPr>
                        <a:t>3.96</a:t>
                      </a:r>
                      <a:endParaRPr lang="en-US" dirty="0">
                        <a:solidFill>
                          <a:srgbClr val="FF0000"/>
                        </a:solidFill>
                      </a:endParaRPr>
                    </a:p>
                  </a:txBody>
                  <a:tcPr anchor="b"/>
                </a:tc>
                <a:tc>
                  <a:txBody>
                    <a:bodyPr/>
                    <a:lstStyle/>
                    <a:p>
                      <a:pPr algn="r"/>
                      <a:endParaRPr lang="en-US" dirty="0"/>
                    </a:p>
                  </a:txBody>
                  <a:tcPr anchor="b"/>
                </a:tc>
                <a:tc>
                  <a:txBody>
                    <a:bodyPr/>
                    <a:lstStyle/>
                    <a:p>
                      <a:pPr algn="r"/>
                      <a:endParaRPr lang="en-US" dirty="0"/>
                    </a:p>
                  </a:txBody>
                  <a:tcPr anchor="b"/>
                </a:tc>
                <a:tc>
                  <a:txBody>
                    <a:bodyPr/>
                    <a:lstStyle/>
                    <a:p>
                      <a:pPr algn="r"/>
                      <a:endParaRPr lang="en-US" dirty="0"/>
                    </a:p>
                  </a:txBody>
                  <a:tcPr anchor="b"/>
                </a:tc>
                <a:tc>
                  <a:txBody>
                    <a:bodyPr/>
                    <a:lstStyle/>
                    <a:p>
                      <a:pPr algn="r"/>
                      <a:endParaRPr lang="en-US" dirty="0"/>
                    </a:p>
                  </a:txBody>
                  <a:tcPr anchor="b"/>
                </a:tc>
                <a:tc>
                  <a:txBody>
                    <a:bodyPr/>
                    <a:lstStyle/>
                    <a:p>
                      <a:pPr algn="r"/>
                      <a:endParaRPr lang="en-US" dirty="0"/>
                    </a:p>
                  </a:txBody>
                  <a:tcPr anchor="b"/>
                </a:tc>
                <a:tc>
                  <a:txBody>
                    <a:bodyPr/>
                    <a:lstStyle/>
                    <a:p>
                      <a:pPr algn="r"/>
                      <a:endParaRPr lang="en-US" dirty="0"/>
                    </a:p>
                  </a:txBody>
                  <a:tcPr anchor="b"/>
                </a:tc>
                <a:tc>
                  <a:txBody>
                    <a:bodyPr/>
                    <a:lstStyle/>
                    <a:p>
                      <a:pPr algn="r"/>
                      <a:endParaRPr lang="en-US" dirty="0"/>
                    </a:p>
                  </a:txBody>
                  <a:tcPr anchor="b"/>
                </a:tc>
                <a:tc>
                  <a:txBody>
                    <a:bodyPr/>
                    <a:lstStyle/>
                    <a:p>
                      <a:pPr algn="r"/>
                      <a:endParaRPr lang="en-US" dirty="0"/>
                    </a:p>
                  </a:txBody>
                  <a:tcPr anchor="b"/>
                </a:tc>
                <a:tc>
                  <a:txBody>
                    <a:bodyPr/>
                    <a:lstStyle/>
                    <a:p>
                      <a:pPr algn="r"/>
                      <a:r>
                        <a:rPr lang="en-US">
                          <a:latin typeface="Times New Roman" panose="02020603050405020304" pitchFamily="18" charset="0"/>
                        </a:rPr>
                        <a:t> </a:t>
                      </a:r>
                      <a:endParaRPr lang="en-US"/>
                    </a:p>
                  </a:txBody>
                  <a:tcPr anchor="b"/>
                </a:tc>
                <a:tc>
                  <a:txBody>
                    <a:bodyPr/>
                    <a:lstStyle/>
                    <a:p>
                      <a:pPr algn="l"/>
                      <a:r>
                        <a:rPr lang="en-US">
                          <a:latin typeface="Times New Roman" panose="02020603050405020304" pitchFamily="18" charset="0"/>
                        </a:rPr>
                        <a:t>NPC</a:t>
                      </a:r>
                      <a:endParaRPr lang="en-US"/>
                    </a:p>
                  </a:txBody>
                  <a:tcPr anchor="b"/>
                </a:tc>
                <a:tc>
                  <a:txBody>
                    <a:bodyPr/>
                    <a:lstStyle/>
                    <a:p>
                      <a:pPr algn="r"/>
                      <a:r>
                        <a:rPr lang="en-US">
                          <a:latin typeface="Times New Roman" panose="02020603050405020304" pitchFamily="18" charset="0"/>
                        </a:rPr>
                        <a:t>61.7</a:t>
                      </a:r>
                      <a:endParaRPr lang="en-US"/>
                    </a:p>
                  </a:txBody>
                  <a:tcPr anchor="b"/>
                </a:tc>
                <a:tc>
                  <a:txBody>
                    <a:bodyPr/>
                    <a:lstStyle/>
                    <a:p>
                      <a:pPr algn="r"/>
                      <a:r>
                        <a:rPr lang="en-US">
                          <a:latin typeface="Times New Roman" panose="02020603050405020304" pitchFamily="18" charset="0"/>
                        </a:rPr>
                        <a:t> </a:t>
                      </a:r>
                      <a:endParaRPr lang="en-US"/>
                    </a:p>
                  </a:txBody>
                  <a:tcPr anchor="b"/>
                </a:tc>
                <a:extLst>
                  <a:ext uri="{0D108BD9-81ED-4DB2-BD59-A6C34878D82A}">
                    <a16:rowId xmlns:a16="http://schemas.microsoft.com/office/drawing/2014/main" val="10000"/>
                  </a:ext>
                </a:extLst>
              </a:tr>
              <a:tr h="297410">
                <a:tc>
                  <a:txBody>
                    <a:bodyPr/>
                    <a:lstStyle/>
                    <a:p>
                      <a:pPr algn="r"/>
                      <a:r>
                        <a:rPr lang="en-US" dirty="0" smtClean="0"/>
                        <a:t>TDH</a:t>
                      </a:r>
                      <a:endParaRPr lang="en-US" dirty="0"/>
                    </a:p>
                  </a:txBody>
                  <a:tcPr anchor="b"/>
                </a:tc>
                <a:tc>
                  <a:txBody>
                    <a:bodyPr/>
                    <a:lstStyle/>
                    <a:p>
                      <a:pPr algn="r"/>
                      <a:r>
                        <a:rPr lang="en-US" dirty="0">
                          <a:latin typeface="Times New Roman" panose="02020603050405020304" pitchFamily="18" charset="0"/>
                        </a:rPr>
                        <a:t>50</a:t>
                      </a:r>
                      <a:endParaRPr lang="en-US" dirty="0"/>
                    </a:p>
                  </a:txBody>
                  <a:tcPr anchor="b"/>
                </a:tc>
                <a:tc>
                  <a:txBody>
                    <a:bodyPr/>
                    <a:lstStyle/>
                    <a:p>
                      <a:pPr algn="r"/>
                      <a:r>
                        <a:rPr lang="en-US">
                          <a:latin typeface="Times New Roman" panose="02020603050405020304" pitchFamily="18" charset="0"/>
                        </a:rPr>
                        <a:t>100</a:t>
                      </a:r>
                      <a:endParaRPr lang="en-US"/>
                    </a:p>
                  </a:txBody>
                  <a:tcPr anchor="b"/>
                </a:tc>
                <a:tc>
                  <a:txBody>
                    <a:bodyPr/>
                    <a:lstStyle/>
                    <a:p>
                      <a:pPr algn="r"/>
                      <a:r>
                        <a:rPr lang="en-US">
                          <a:latin typeface="Times New Roman" panose="02020603050405020304" pitchFamily="18" charset="0"/>
                        </a:rPr>
                        <a:t>150</a:t>
                      </a:r>
                      <a:endParaRPr lang="en-US"/>
                    </a:p>
                  </a:txBody>
                  <a:tcPr anchor="b"/>
                </a:tc>
                <a:tc>
                  <a:txBody>
                    <a:bodyPr/>
                    <a:lstStyle/>
                    <a:p>
                      <a:pPr algn="r"/>
                      <a:r>
                        <a:rPr lang="en-US">
                          <a:latin typeface="Times New Roman" panose="02020603050405020304" pitchFamily="18" charset="0"/>
                        </a:rPr>
                        <a:t>200</a:t>
                      </a:r>
                      <a:endParaRPr lang="en-US"/>
                    </a:p>
                  </a:txBody>
                  <a:tcPr anchor="b"/>
                </a:tc>
                <a:tc>
                  <a:txBody>
                    <a:bodyPr/>
                    <a:lstStyle/>
                    <a:p>
                      <a:pPr algn="r"/>
                      <a:r>
                        <a:rPr lang="en-US">
                          <a:latin typeface="Times New Roman" panose="02020603050405020304" pitchFamily="18" charset="0"/>
                        </a:rPr>
                        <a:t>250</a:t>
                      </a:r>
                      <a:endParaRPr lang="en-US"/>
                    </a:p>
                  </a:txBody>
                  <a:tcPr anchor="b"/>
                </a:tc>
                <a:tc>
                  <a:txBody>
                    <a:bodyPr/>
                    <a:lstStyle/>
                    <a:p>
                      <a:pPr algn="r"/>
                      <a:r>
                        <a:rPr lang="en-US" dirty="0">
                          <a:latin typeface="Times New Roman" panose="02020603050405020304" pitchFamily="18" charset="0"/>
                        </a:rPr>
                        <a:t>300</a:t>
                      </a:r>
                      <a:endParaRPr lang="en-US" dirty="0"/>
                    </a:p>
                  </a:txBody>
                  <a:tcPr anchor="b"/>
                </a:tc>
                <a:tc>
                  <a:txBody>
                    <a:bodyPr/>
                    <a:lstStyle/>
                    <a:p>
                      <a:pPr algn="r"/>
                      <a:r>
                        <a:rPr lang="en-US">
                          <a:latin typeface="Times New Roman" panose="02020603050405020304" pitchFamily="18" charset="0"/>
                        </a:rPr>
                        <a:t>350</a:t>
                      </a:r>
                      <a:endParaRPr lang="en-US"/>
                    </a:p>
                  </a:txBody>
                  <a:tcPr anchor="b"/>
                </a:tc>
                <a:tc>
                  <a:txBody>
                    <a:bodyPr/>
                    <a:lstStyle/>
                    <a:p>
                      <a:pPr algn="r"/>
                      <a:r>
                        <a:rPr lang="en-US">
                          <a:latin typeface="Times New Roman" panose="02020603050405020304" pitchFamily="18" charset="0"/>
                        </a:rPr>
                        <a:t>400</a:t>
                      </a:r>
                      <a:endParaRPr lang="en-US"/>
                    </a:p>
                  </a:txBody>
                  <a:tcPr anchor="b"/>
                </a:tc>
                <a:tc>
                  <a:txBody>
                    <a:bodyPr/>
                    <a:lstStyle/>
                    <a:p>
                      <a:pPr algn="r"/>
                      <a:r>
                        <a:rPr lang="en-US">
                          <a:latin typeface="Times New Roman" panose="02020603050405020304" pitchFamily="18" charset="0"/>
                        </a:rPr>
                        <a:t>450</a:t>
                      </a:r>
                      <a:endParaRPr lang="en-US"/>
                    </a:p>
                  </a:txBody>
                  <a:tcPr anchor="b"/>
                </a:tc>
                <a:tc>
                  <a:txBody>
                    <a:bodyPr/>
                    <a:lstStyle/>
                    <a:p>
                      <a:pPr algn="r"/>
                      <a:r>
                        <a:rPr lang="en-US">
                          <a:latin typeface="Times New Roman" panose="02020603050405020304" pitchFamily="18" charset="0"/>
                        </a:rPr>
                        <a:t>500</a:t>
                      </a:r>
                      <a:endParaRPr lang="en-US"/>
                    </a:p>
                  </a:txBody>
                  <a:tcPr anchor="b"/>
                </a:tc>
                <a:tc>
                  <a:txBody>
                    <a:bodyPr/>
                    <a:lstStyle/>
                    <a:p>
                      <a:pPr algn="r"/>
                      <a:r>
                        <a:rPr lang="en-US">
                          <a:latin typeface="Times New Roman" panose="02020603050405020304" pitchFamily="18" charset="0"/>
                        </a:rPr>
                        <a:t>550</a:t>
                      </a:r>
                      <a:endParaRPr lang="en-US"/>
                    </a:p>
                  </a:txBody>
                  <a:tcPr anchor="b"/>
                </a:tc>
                <a:tc>
                  <a:txBody>
                    <a:bodyPr/>
                    <a:lstStyle/>
                    <a:p>
                      <a:pPr algn="r"/>
                      <a:r>
                        <a:rPr lang="en-US">
                          <a:latin typeface="Times New Roman" panose="02020603050405020304" pitchFamily="18" charset="0"/>
                        </a:rPr>
                        <a:t>600</a:t>
                      </a:r>
                      <a:endParaRPr lang="en-US"/>
                    </a:p>
                  </a:txBody>
                  <a:tcPr anchor="b"/>
                </a:tc>
                <a:tc>
                  <a:txBody>
                    <a:bodyPr/>
                    <a:lstStyle/>
                    <a:p>
                      <a:pPr algn="r"/>
                      <a:r>
                        <a:rPr lang="en-US">
                          <a:latin typeface="Times New Roman" panose="02020603050405020304" pitchFamily="18" charset="0"/>
                        </a:rPr>
                        <a:t>650</a:t>
                      </a:r>
                      <a:endParaRPr lang="en-US"/>
                    </a:p>
                  </a:txBody>
                  <a:tcPr anchor="b"/>
                </a:tc>
                <a:tc>
                  <a:txBody>
                    <a:bodyPr/>
                    <a:lstStyle/>
                    <a:p>
                      <a:pPr algn="r"/>
                      <a:r>
                        <a:rPr lang="en-US">
                          <a:latin typeface="Times New Roman" panose="02020603050405020304" pitchFamily="18" charset="0"/>
                        </a:rPr>
                        <a:t>700</a:t>
                      </a:r>
                      <a:endParaRPr lang="en-US"/>
                    </a:p>
                  </a:txBody>
                  <a:tcPr anchor="b"/>
                </a:tc>
                <a:extLst>
                  <a:ext uri="{0D108BD9-81ED-4DB2-BD59-A6C34878D82A}">
                    <a16:rowId xmlns:a16="http://schemas.microsoft.com/office/drawing/2014/main" val="10001"/>
                  </a:ext>
                </a:extLst>
              </a:tr>
              <a:tr h="297410">
                <a:tc>
                  <a:txBody>
                    <a:bodyPr/>
                    <a:lstStyle/>
                    <a:p>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extLst>
                  <a:ext uri="{0D108BD9-81ED-4DB2-BD59-A6C34878D82A}">
                    <a16:rowId xmlns:a16="http://schemas.microsoft.com/office/drawing/2014/main" val="10002"/>
                  </a:ext>
                </a:extLst>
              </a:tr>
              <a:tr h="297410">
                <a:tc>
                  <a:txBody>
                    <a:bodyPr/>
                    <a:lstStyle/>
                    <a:p>
                      <a:r>
                        <a:rPr lang="en-US" smtClean="0"/>
                        <a:t>$</a:t>
                      </a:r>
                      <a:endParaRPr lang="en-US" dirty="0" smtClean="0"/>
                    </a:p>
                  </a:txBody>
                  <a:tcPr anchor="b"/>
                </a:tc>
                <a:tc>
                  <a:txBody>
                    <a:bodyPr/>
                    <a:lstStyle/>
                    <a:p>
                      <a:pPr algn="r"/>
                      <a:r>
                        <a:rPr lang="en-US" sz="1600" dirty="0">
                          <a:latin typeface="Times New Roman" panose="02020603050405020304" pitchFamily="18" charset="0"/>
                        </a:rPr>
                        <a:t>0.365</a:t>
                      </a:r>
                      <a:endParaRPr lang="en-US" sz="1600" dirty="0"/>
                    </a:p>
                  </a:txBody>
                  <a:tcPr anchor="b"/>
                </a:tc>
                <a:tc>
                  <a:txBody>
                    <a:bodyPr/>
                    <a:lstStyle/>
                    <a:p>
                      <a:pPr algn="r"/>
                      <a:r>
                        <a:rPr lang="en-US" sz="1600" dirty="0">
                          <a:solidFill>
                            <a:srgbClr val="FF0000"/>
                          </a:solidFill>
                          <a:latin typeface="Times New Roman" panose="02020603050405020304" pitchFamily="18" charset="0"/>
                        </a:rPr>
                        <a:t>0.729</a:t>
                      </a:r>
                      <a:endParaRPr lang="en-US" sz="1600" dirty="0">
                        <a:solidFill>
                          <a:srgbClr val="FF0000"/>
                        </a:solidFill>
                      </a:endParaRPr>
                    </a:p>
                  </a:txBody>
                  <a:tcPr anchor="b"/>
                </a:tc>
                <a:tc>
                  <a:txBody>
                    <a:bodyPr/>
                    <a:lstStyle/>
                    <a:p>
                      <a:pPr algn="r"/>
                      <a:r>
                        <a:rPr lang="en-US" sz="1600" dirty="0">
                          <a:latin typeface="Times New Roman" panose="02020603050405020304" pitchFamily="18" charset="0"/>
                        </a:rPr>
                        <a:t>1.094</a:t>
                      </a:r>
                      <a:endParaRPr lang="en-US" sz="1600" dirty="0"/>
                    </a:p>
                  </a:txBody>
                  <a:tcPr anchor="b"/>
                </a:tc>
                <a:tc>
                  <a:txBody>
                    <a:bodyPr/>
                    <a:lstStyle/>
                    <a:p>
                      <a:pPr algn="r"/>
                      <a:r>
                        <a:rPr lang="en-US" sz="1600" dirty="0">
                          <a:latin typeface="Times New Roman" panose="02020603050405020304" pitchFamily="18" charset="0"/>
                        </a:rPr>
                        <a:t>1.459</a:t>
                      </a:r>
                      <a:endParaRPr lang="en-US" sz="1600" dirty="0"/>
                    </a:p>
                  </a:txBody>
                  <a:tcPr anchor="b"/>
                </a:tc>
                <a:tc>
                  <a:txBody>
                    <a:bodyPr/>
                    <a:lstStyle/>
                    <a:p>
                      <a:pPr algn="r"/>
                      <a:r>
                        <a:rPr lang="en-US" sz="1600" dirty="0">
                          <a:latin typeface="Times New Roman" panose="02020603050405020304" pitchFamily="18" charset="0"/>
                        </a:rPr>
                        <a:t>1.823</a:t>
                      </a:r>
                      <a:endParaRPr lang="en-US" sz="1600" dirty="0"/>
                    </a:p>
                  </a:txBody>
                  <a:tcPr anchor="b"/>
                </a:tc>
                <a:tc>
                  <a:txBody>
                    <a:bodyPr/>
                    <a:lstStyle/>
                    <a:p>
                      <a:pPr algn="r"/>
                      <a:r>
                        <a:rPr lang="en-US" sz="1600" dirty="0">
                          <a:latin typeface="Times New Roman" panose="02020603050405020304" pitchFamily="18" charset="0"/>
                        </a:rPr>
                        <a:t>2.188</a:t>
                      </a:r>
                      <a:endParaRPr lang="en-US" sz="1600" dirty="0"/>
                    </a:p>
                  </a:txBody>
                  <a:tcPr anchor="b"/>
                </a:tc>
                <a:tc>
                  <a:txBody>
                    <a:bodyPr/>
                    <a:lstStyle/>
                    <a:p>
                      <a:pPr algn="r"/>
                      <a:r>
                        <a:rPr lang="en-US" sz="1600" dirty="0">
                          <a:latin typeface="Times New Roman" panose="02020603050405020304" pitchFamily="18" charset="0"/>
                        </a:rPr>
                        <a:t>2.553</a:t>
                      </a:r>
                      <a:endParaRPr lang="en-US" sz="1600" dirty="0"/>
                    </a:p>
                  </a:txBody>
                  <a:tcPr anchor="b"/>
                </a:tc>
                <a:tc>
                  <a:txBody>
                    <a:bodyPr/>
                    <a:lstStyle/>
                    <a:p>
                      <a:pPr algn="r"/>
                      <a:r>
                        <a:rPr lang="en-US" sz="1600" dirty="0">
                          <a:latin typeface="Times New Roman" panose="02020603050405020304" pitchFamily="18" charset="0"/>
                        </a:rPr>
                        <a:t>2.917</a:t>
                      </a:r>
                      <a:endParaRPr lang="en-US" sz="1600" dirty="0"/>
                    </a:p>
                  </a:txBody>
                  <a:tcPr anchor="b"/>
                </a:tc>
                <a:tc>
                  <a:txBody>
                    <a:bodyPr/>
                    <a:lstStyle/>
                    <a:p>
                      <a:pPr algn="r"/>
                      <a:r>
                        <a:rPr lang="en-US" sz="1600" dirty="0">
                          <a:latin typeface="Times New Roman" panose="02020603050405020304" pitchFamily="18" charset="0"/>
                        </a:rPr>
                        <a:t>3.282</a:t>
                      </a:r>
                      <a:endParaRPr lang="en-US" sz="1600" dirty="0"/>
                    </a:p>
                  </a:txBody>
                  <a:tcPr anchor="b"/>
                </a:tc>
                <a:tc>
                  <a:txBody>
                    <a:bodyPr/>
                    <a:lstStyle/>
                    <a:p>
                      <a:pPr algn="r"/>
                      <a:r>
                        <a:rPr lang="en-US" sz="1600" dirty="0">
                          <a:latin typeface="Times New Roman" panose="02020603050405020304" pitchFamily="18" charset="0"/>
                        </a:rPr>
                        <a:t>3.647</a:t>
                      </a:r>
                      <a:endParaRPr lang="en-US" sz="1600" dirty="0"/>
                    </a:p>
                  </a:txBody>
                  <a:tcPr anchor="b"/>
                </a:tc>
                <a:tc>
                  <a:txBody>
                    <a:bodyPr/>
                    <a:lstStyle/>
                    <a:p>
                      <a:pPr algn="r"/>
                      <a:r>
                        <a:rPr lang="en-US" sz="1600" dirty="0">
                          <a:latin typeface="Times New Roman" panose="02020603050405020304" pitchFamily="18" charset="0"/>
                        </a:rPr>
                        <a:t>4.011</a:t>
                      </a:r>
                      <a:endParaRPr lang="en-US" sz="1600" dirty="0"/>
                    </a:p>
                  </a:txBody>
                  <a:tcPr anchor="b"/>
                </a:tc>
                <a:tc>
                  <a:txBody>
                    <a:bodyPr/>
                    <a:lstStyle/>
                    <a:p>
                      <a:pPr algn="r"/>
                      <a:r>
                        <a:rPr lang="en-US" sz="1600" dirty="0">
                          <a:latin typeface="Times New Roman" panose="02020603050405020304" pitchFamily="18" charset="0"/>
                        </a:rPr>
                        <a:t>4.376</a:t>
                      </a:r>
                      <a:endParaRPr lang="en-US" sz="1600" dirty="0"/>
                    </a:p>
                  </a:txBody>
                  <a:tcPr anchor="b"/>
                </a:tc>
                <a:tc>
                  <a:txBody>
                    <a:bodyPr/>
                    <a:lstStyle/>
                    <a:p>
                      <a:pPr algn="r"/>
                      <a:r>
                        <a:rPr lang="en-US" sz="1600" dirty="0">
                          <a:latin typeface="Times New Roman" panose="02020603050405020304" pitchFamily="18" charset="0"/>
                        </a:rPr>
                        <a:t>4.741</a:t>
                      </a:r>
                      <a:endParaRPr lang="en-US" sz="1600" dirty="0"/>
                    </a:p>
                  </a:txBody>
                  <a:tcPr anchor="b"/>
                </a:tc>
                <a:tc>
                  <a:txBody>
                    <a:bodyPr/>
                    <a:lstStyle/>
                    <a:p>
                      <a:pPr algn="r"/>
                      <a:r>
                        <a:rPr lang="en-US" sz="1600" dirty="0">
                          <a:latin typeface="Times New Roman" panose="02020603050405020304" pitchFamily="18" charset="0"/>
                        </a:rPr>
                        <a:t>5.105</a:t>
                      </a:r>
                      <a:endParaRPr lang="en-US" sz="1600" dirty="0"/>
                    </a:p>
                  </a:txBody>
                  <a:tcPr anchor="b"/>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97844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6439" y="76200"/>
            <a:ext cx="9857949" cy="1198756"/>
          </a:xfrm>
        </p:spPr>
        <p:txBody>
          <a:bodyPr>
            <a:normAutofit/>
          </a:bodyPr>
          <a:lstStyle/>
          <a:p>
            <a:r>
              <a:rPr lang="en-US" sz="3200" dirty="0" smtClean="0">
                <a:solidFill>
                  <a:srgbClr val="C00000"/>
                </a:solidFill>
              </a:rPr>
              <a:t>2014 Irrigation Equipment Costs</a:t>
            </a:r>
            <a:br>
              <a:rPr lang="en-US" sz="3200" dirty="0" smtClean="0">
                <a:solidFill>
                  <a:srgbClr val="C00000"/>
                </a:solidFill>
              </a:rPr>
            </a:br>
            <a:r>
              <a:rPr lang="en-US" sz="3200" dirty="0" smtClean="0">
                <a:solidFill>
                  <a:srgbClr val="C00000"/>
                </a:solidFill>
              </a:rPr>
              <a:t>Example CRD—Page 23</a:t>
            </a:r>
            <a:endParaRPr lang="en-US" sz="3200" dirty="0">
              <a:solidFill>
                <a:srgbClr val="C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342049520"/>
              </p:ext>
            </p:extLst>
          </p:nvPr>
        </p:nvGraphicFramePr>
        <p:xfrm>
          <a:off x="1674812" y="1267962"/>
          <a:ext cx="8762999" cy="5285238"/>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142999">
                  <a:extLst>
                    <a:ext uri="{9D8B030D-6E8A-4147-A177-3AD203B41FA5}">
                      <a16:colId xmlns:a16="http://schemas.microsoft.com/office/drawing/2014/main" val="20005"/>
                    </a:ext>
                  </a:extLst>
                </a:gridCol>
              </a:tblGrid>
              <a:tr h="401317">
                <a:tc gridSpan="6">
                  <a:txBody>
                    <a:bodyPr/>
                    <a:lstStyle/>
                    <a:p>
                      <a:pPr algn="l"/>
                      <a:r>
                        <a:rPr lang="en-US" b="1" dirty="0">
                          <a:latin typeface="Times New Roman" panose="02020603050405020304" pitchFamily="18" charset="0"/>
                        </a:rPr>
                        <a:t>EQUIPMENT COSTS USED IN SPRINKLER IRRIGATION ANALYSIS: </a:t>
                      </a:r>
                      <a:r>
                        <a:rPr lang="en-US" b="1" dirty="0" smtClean="0">
                          <a:latin typeface="Times New Roman" panose="02020603050405020304" pitchFamily="18" charset="0"/>
                        </a:rPr>
                        <a:t>2014</a:t>
                      </a:r>
                      <a:r>
                        <a:rPr lang="en-US" dirty="0">
                          <a:latin typeface="Times New Roman" panose="02020603050405020304" pitchFamily="18" charset="0"/>
                        </a:rPr>
                        <a:t> </a:t>
                      </a:r>
                      <a:endParaRPr lang="en-US" dirty="0"/>
                    </a:p>
                  </a:txBody>
                  <a:tcPr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r"/>
                      <a:endParaRPr lang="en-US" dirty="0"/>
                    </a:p>
                  </a:txBody>
                  <a:tcPr anchor="b"/>
                </a:tc>
                <a:extLst>
                  <a:ext uri="{0D108BD9-81ED-4DB2-BD59-A6C34878D82A}">
                    <a16:rowId xmlns:a16="http://schemas.microsoft.com/office/drawing/2014/main" val="10000"/>
                  </a:ext>
                </a:extLst>
              </a:tr>
              <a:tr h="304800">
                <a:tc>
                  <a:txBody>
                    <a:bodyPr/>
                    <a:lstStyle/>
                    <a:p>
                      <a:pPr algn="ctr"/>
                      <a:r>
                        <a:rPr lang="en-US" dirty="0">
                          <a:latin typeface="Times New Roman" panose="02020603050405020304" pitchFamily="18" charset="0"/>
                          <a:cs typeface="Times New Roman" panose="02020603050405020304" pitchFamily="18" charset="0"/>
                        </a:rPr>
                        <a:t> </a:t>
                      </a:r>
                    </a:p>
                  </a:txBody>
                  <a:tcPr anchor="b"/>
                </a:tc>
                <a:tc>
                  <a:txBody>
                    <a:bodyPr/>
                    <a:lstStyle/>
                    <a:p>
                      <a:pPr algn="ctr"/>
                      <a:r>
                        <a:rPr lang="en-US" dirty="0">
                          <a:latin typeface="Times New Roman" panose="02020603050405020304" pitchFamily="18" charset="0"/>
                          <a:cs typeface="Times New Roman" panose="02020603050405020304" pitchFamily="18" charset="0"/>
                        </a:rPr>
                        <a:t> </a:t>
                      </a:r>
                    </a:p>
                  </a:txBody>
                  <a:tcPr anchor="b"/>
                </a:tc>
                <a:tc>
                  <a:txBody>
                    <a:bodyPr/>
                    <a:lstStyle/>
                    <a:p>
                      <a:pPr algn="ctr"/>
                      <a:r>
                        <a:rPr lang="en-US" dirty="0">
                          <a:latin typeface="Times New Roman" panose="02020603050405020304" pitchFamily="18" charset="0"/>
                          <a:cs typeface="Times New Roman" panose="02020603050405020304" pitchFamily="18" charset="0"/>
                        </a:rPr>
                        <a:t> </a:t>
                      </a:r>
                    </a:p>
                  </a:txBody>
                  <a:tcPr anchor="b"/>
                </a:tc>
                <a:tc>
                  <a:txBody>
                    <a:bodyPr/>
                    <a:lstStyle/>
                    <a:p>
                      <a:pPr algn="r"/>
                      <a:r>
                        <a:rPr lang="en-US" dirty="0">
                          <a:latin typeface="Times New Roman" panose="02020603050405020304" pitchFamily="18" charset="0"/>
                          <a:cs typeface="Times New Roman" panose="02020603050405020304" pitchFamily="18" charset="0"/>
                        </a:rPr>
                        <a:t>Annual</a:t>
                      </a:r>
                    </a:p>
                  </a:txBody>
                  <a:tcPr anchor="b"/>
                </a:tc>
                <a:tc>
                  <a:txBody>
                    <a:bodyPr/>
                    <a:lstStyle/>
                    <a:p>
                      <a:pPr algn="r"/>
                      <a:r>
                        <a:rPr lang="en-US" dirty="0">
                          <a:latin typeface="Times New Roman" panose="02020603050405020304" pitchFamily="18" charset="0"/>
                          <a:cs typeface="Times New Roman" panose="02020603050405020304" pitchFamily="18" charset="0"/>
                        </a:rPr>
                        <a:t>Landlord's</a:t>
                      </a:r>
                    </a:p>
                  </a:txBody>
                  <a:tcPr anchor="b"/>
                </a:tc>
                <a:tc>
                  <a:txBody>
                    <a:bodyPr/>
                    <a:lstStyle/>
                    <a:p>
                      <a:pPr algn="r"/>
                      <a:endParaRPr lang="en-US" dirty="0">
                        <a:latin typeface="Times New Roman" panose="02020603050405020304" pitchFamily="18" charset="0"/>
                        <a:cs typeface="Times New Roman" panose="02020603050405020304" pitchFamily="18" charset="0"/>
                      </a:endParaRPr>
                    </a:p>
                  </a:txBody>
                  <a:tcPr anchor="b"/>
                </a:tc>
                <a:extLst>
                  <a:ext uri="{0D108BD9-81ED-4DB2-BD59-A6C34878D82A}">
                    <a16:rowId xmlns:a16="http://schemas.microsoft.com/office/drawing/2014/main" val="10001"/>
                  </a:ext>
                </a:extLst>
              </a:tr>
              <a:tr h="243840">
                <a:tc>
                  <a:txBody>
                    <a:bodyPr/>
                    <a:lstStyle/>
                    <a:p>
                      <a:pPr algn="ctr"/>
                      <a:r>
                        <a:rPr lang="en-US" b="1" dirty="0">
                          <a:latin typeface="Times New Roman" panose="02020603050405020304" pitchFamily="18" charset="0"/>
                          <a:cs typeface="Times New Roman" panose="02020603050405020304" pitchFamily="18" charset="0"/>
                        </a:rPr>
                        <a:t>Well</a:t>
                      </a:r>
                      <a:endParaRPr lang="en-US" dirty="0">
                        <a:latin typeface="Times New Roman" panose="02020603050405020304" pitchFamily="18" charset="0"/>
                        <a:cs typeface="Times New Roman" panose="02020603050405020304" pitchFamily="18" charset="0"/>
                      </a:endParaRPr>
                    </a:p>
                  </a:txBody>
                  <a:tcPr anchor="b"/>
                </a:tc>
                <a:tc>
                  <a:txBody>
                    <a:bodyPr/>
                    <a:lstStyle/>
                    <a:p>
                      <a:pPr algn="ctr"/>
                      <a:r>
                        <a:rPr lang="en-US">
                          <a:latin typeface="Times New Roman" panose="02020603050405020304" pitchFamily="18" charset="0"/>
                          <a:cs typeface="Times New Roman" panose="02020603050405020304" pitchFamily="18" charset="0"/>
                        </a:rPr>
                        <a:t> </a:t>
                      </a:r>
                    </a:p>
                  </a:txBody>
                  <a:tcPr anchor="b"/>
                </a:tc>
                <a:tc>
                  <a:txBody>
                    <a:bodyPr/>
                    <a:lstStyle/>
                    <a:p>
                      <a:pPr algn="ctr"/>
                      <a:r>
                        <a:rPr lang="en-US">
                          <a:latin typeface="Times New Roman" panose="02020603050405020304" pitchFamily="18" charset="0"/>
                          <a:cs typeface="Times New Roman" panose="02020603050405020304" pitchFamily="18" charset="0"/>
                        </a:rPr>
                        <a:t>Annual</a:t>
                      </a:r>
                    </a:p>
                  </a:txBody>
                  <a:tcPr anchor="b"/>
                </a:tc>
                <a:tc>
                  <a:txBody>
                    <a:bodyPr/>
                    <a:lstStyle/>
                    <a:p>
                      <a:pPr algn="r"/>
                      <a:r>
                        <a:rPr lang="en-US" dirty="0">
                          <a:latin typeface="Times New Roman" panose="02020603050405020304" pitchFamily="18" charset="0"/>
                          <a:cs typeface="Times New Roman" panose="02020603050405020304" pitchFamily="18" charset="0"/>
                        </a:rPr>
                        <a:t>Cost / Acre</a:t>
                      </a:r>
                    </a:p>
                  </a:txBody>
                  <a:tcPr anchor="b"/>
                </a:tc>
                <a:tc>
                  <a:txBody>
                    <a:bodyPr/>
                    <a:lstStyle/>
                    <a:p>
                      <a:pPr algn="r"/>
                      <a:r>
                        <a:rPr lang="en-US" dirty="0">
                          <a:latin typeface="Times New Roman" panose="02020603050405020304" pitchFamily="18" charset="0"/>
                          <a:cs typeface="Times New Roman" panose="02020603050405020304" pitchFamily="18" charset="0"/>
                        </a:rPr>
                        <a:t>Share of</a:t>
                      </a:r>
                    </a:p>
                  </a:txBody>
                  <a:tcPr anchor="b"/>
                </a:tc>
                <a:tc>
                  <a:txBody>
                    <a:bodyPr/>
                    <a:lstStyle/>
                    <a:p>
                      <a:pPr algn="r"/>
                      <a:endParaRPr lang="en-US" dirty="0">
                        <a:latin typeface="Times New Roman" panose="02020603050405020304" pitchFamily="18" charset="0"/>
                        <a:cs typeface="Times New Roman" panose="02020603050405020304" pitchFamily="18" charset="0"/>
                      </a:endParaRPr>
                    </a:p>
                  </a:txBody>
                  <a:tcPr anchor="b"/>
                </a:tc>
                <a:extLst>
                  <a:ext uri="{0D108BD9-81ED-4DB2-BD59-A6C34878D82A}">
                    <a16:rowId xmlns:a16="http://schemas.microsoft.com/office/drawing/2014/main" val="10002"/>
                  </a:ext>
                </a:extLst>
              </a:tr>
              <a:tr h="259080">
                <a:tc>
                  <a:txBody>
                    <a:bodyPr/>
                    <a:lstStyle/>
                    <a:p>
                      <a:pPr algn="ctr"/>
                      <a:r>
                        <a:rPr lang="en-US" dirty="0">
                          <a:latin typeface="Times New Roman" panose="02020603050405020304" pitchFamily="18" charset="0"/>
                          <a:cs typeface="Times New Roman" panose="02020603050405020304" pitchFamily="18" charset="0"/>
                        </a:rPr>
                        <a:t> </a:t>
                      </a:r>
                    </a:p>
                  </a:txBody>
                  <a:tcPr anchor="b"/>
                </a:tc>
                <a:tc>
                  <a:txBody>
                    <a:bodyPr/>
                    <a:lstStyle/>
                    <a:p>
                      <a:pPr algn="ctr"/>
                      <a:r>
                        <a:rPr lang="en-US">
                          <a:latin typeface="Times New Roman" panose="02020603050405020304" pitchFamily="18" charset="0"/>
                          <a:cs typeface="Times New Roman" panose="02020603050405020304" pitchFamily="18" charset="0"/>
                        </a:rPr>
                        <a:t>2007-2014</a:t>
                      </a:r>
                    </a:p>
                  </a:txBody>
                  <a:tcPr anchor="b"/>
                </a:tc>
                <a:tc>
                  <a:txBody>
                    <a:bodyPr/>
                    <a:lstStyle/>
                    <a:p>
                      <a:pPr algn="ctr"/>
                      <a:r>
                        <a:rPr lang="en-US">
                          <a:latin typeface="Times New Roman" panose="02020603050405020304" pitchFamily="18" charset="0"/>
                          <a:cs typeface="Times New Roman" panose="02020603050405020304" pitchFamily="18" charset="0"/>
                        </a:rPr>
                        <a:t>Ownership</a:t>
                      </a:r>
                    </a:p>
                  </a:txBody>
                  <a:tcPr anchor="b"/>
                </a:tc>
                <a:tc>
                  <a:txBody>
                    <a:bodyPr/>
                    <a:lstStyle/>
                    <a:p>
                      <a:pPr algn="r"/>
                      <a:r>
                        <a:rPr lang="en-US" dirty="0">
                          <a:latin typeface="Times New Roman" panose="02020603050405020304" pitchFamily="18" charset="0"/>
                          <a:cs typeface="Times New Roman" panose="02020603050405020304" pitchFamily="18" charset="0"/>
                        </a:rPr>
                        <a:t>(130 </a:t>
                      </a:r>
                      <a:r>
                        <a:rPr lang="en-US" dirty="0" smtClean="0">
                          <a:latin typeface="Times New Roman" panose="02020603050405020304" pitchFamily="18" charset="0"/>
                          <a:cs typeface="Times New Roman" panose="02020603050405020304" pitchFamily="18" charset="0"/>
                        </a:rPr>
                        <a:t>acres)</a:t>
                      </a:r>
                      <a:endParaRPr lang="en-US" dirty="0">
                        <a:latin typeface="Times New Roman" panose="02020603050405020304" pitchFamily="18" charset="0"/>
                        <a:cs typeface="Times New Roman" panose="02020603050405020304" pitchFamily="18" charset="0"/>
                      </a:endParaRPr>
                    </a:p>
                  </a:txBody>
                  <a:tcPr anchor="b"/>
                </a:tc>
                <a:tc>
                  <a:txBody>
                    <a:bodyPr/>
                    <a:lstStyle/>
                    <a:p>
                      <a:pPr algn="r"/>
                      <a:r>
                        <a:rPr lang="en-US" dirty="0">
                          <a:latin typeface="Times New Roman" panose="02020603050405020304" pitchFamily="18" charset="0"/>
                          <a:cs typeface="Times New Roman" panose="02020603050405020304" pitchFamily="18" charset="0"/>
                        </a:rPr>
                        <a:t>Ownership</a:t>
                      </a:r>
                    </a:p>
                  </a:txBody>
                  <a:tcPr anchor="b"/>
                </a:tc>
                <a:tc>
                  <a:txBody>
                    <a:bodyPr/>
                    <a:lstStyle/>
                    <a:p>
                      <a:pPr algn="r"/>
                      <a:r>
                        <a:rPr lang="en-US" dirty="0" smtClean="0">
                          <a:latin typeface="Times New Roman" panose="02020603050405020304" pitchFamily="18" charset="0"/>
                          <a:cs typeface="Times New Roman" panose="02020603050405020304" pitchFamily="18" charset="0"/>
                        </a:rPr>
                        <a:t>Sample</a:t>
                      </a:r>
                    </a:p>
                  </a:txBody>
                  <a:tcPr anchor="b"/>
                </a:tc>
                <a:extLst>
                  <a:ext uri="{0D108BD9-81ED-4DB2-BD59-A6C34878D82A}">
                    <a16:rowId xmlns:a16="http://schemas.microsoft.com/office/drawing/2014/main" val="10003"/>
                  </a:ext>
                </a:extLst>
              </a:tr>
              <a:tr h="350520">
                <a:tc>
                  <a:txBody>
                    <a:bodyPr/>
                    <a:lstStyle/>
                    <a:p>
                      <a:pPr algn="ctr"/>
                      <a:r>
                        <a:rPr lang="en-US" dirty="0">
                          <a:latin typeface="Times New Roman" panose="02020603050405020304" pitchFamily="18" charset="0"/>
                          <a:cs typeface="Times New Roman" panose="02020603050405020304" pitchFamily="18" charset="0"/>
                        </a:rPr>
                        <a:t>Well Depth (</a:t>
                      </a:r>
                      <a:r>
                        <a:rPr lang="en-US" dirty="0" err="1">
                          <a:latin typeface="Times New Roman" panose="02020603050405020304" pitchFamily="18" charset="0"/>
                          <a:cs typeface="Times New Roman" panose="02020603050405020304" pitchFamily="18" charset="0"/>
                        </a:rPr>
                        <a:t>ft</a:t>
                      </a:r>
                      <a:r>
                        <a:rPr lang="en-US" dirty="0">
                          <a:latin typeface="Times New Roman" panose="02020603050405020304" pitchFamily="18" charset="0"/>
                          <a:cs typeface="Times New Roman" panose="02020603050405020304" pitchFamily="18" charset="0"/>
                        </a:rPr>
                        <a:t>)</a:t>
                      </a:r>
                    </a:p>
                  </a:txBody>
                  <a:tcPr anchor="b"/>
                </a:tc>
                <a:tc>
                  <a:txBody>
                    <a:bodyPr/>
                    <a:lstStyle/>
                    <a:p>
                      <a:pPr algn="ctr"/>
                      <a:r>
                        <a:rPr lang="en-US">
                          <a:latin typeface="Times New Roman" panose="02020603050405020304" pitchFamily="18" charset="0"/>
                          <a:cs typeface="Times New Roman" panose="02020603050405020304" pitchFamily="18" charset="0"/>
                        </a:rPr>
                        <a:t>Average Cost</a:t>
                      </a:r>
                    </a:p>
                  </a:txBody>
                  <a:tcPr anchor="b"/>
                </a:tc>
                <a:tc>
                  <a:txBody>
                    <a:bodyPr/>
                    <a:lstStyle/>
                    <a:p>
                      <a:pPr algn="ctr"/>
                      <a:r>
                        <a:rPr lang="en-US" dirty="0">
                          <a:latin typeface="Times New Roman" panose="02020603050405020304" pitchFamily="18" charset="0"/>
                          <a:cs typeface="Times New Roman" panose="02020603050405020304" pitchFamily="18" charset="0"/>
                        </a:rPr>
                        <a:t>Cost</a:t>
                      </a:r>
                    </a:p>
                  </a:txBody>
                  <a:tcPr anchor="b"/>
                </a:tc>
                <a:tc>
                  <a:txBody>
                    <a:bodyPr/>
                    <a:lstStyle/>
                    <a:p>
                      <a:pPr algn="r"/>
                      <a:endParaRPr lang="en-US" dirty="0">
                        <a:latin typeface="Times New Roman" panose="02020603050405020304" pitchFamily="18" charset="0"/>
                        <a:cs typeface="Times New Roman" panose="02020603050405020304" pitchFamily="18" charset="0"/>
                      </a:endParaRPr>
                    </a:p>
                  </a:txBody>
                  <a:tcPr anchor="b"/>
                </a:tc>
                <a:tc>
                  <a:txBody>
                    <a:bodyPr/>
                    <a:lstStyle/>
                    <a:p>
                      <a:pPr algn="r"/>
                      <a:r>
                        <a:rPr lang="en-US" dirty="0" smtClean="0">
                          <a:latin typeface="Times New Roman" panose="02020603050405020304" pitchFamily="18" charset="0"/>
                          <a:cs typeface="Times New Roman" panose="02020603050405020304" pitchFamily="18" charset="0"/>
                        </a:rPr>
                        <a:t>For CRD</a:t>
                      </a:r>
                      <a:endParaRPr lang="en-US" dirty="0">
                        <a:latin typeface="Times New Roman" panose="02020603050405020304" pitchFamily="18" charset="0"/>
                        <a:cs typeface="Times New Roman" panose="02020603050405020304" pitchFamily="18" charset="0"/>
                      </a:endParaRPr>
                    </a:p>
                  </a:txBody>
                  <a:tcPr anchor="b"/>
                </a:tc>
                <a:tc>
                  <a:txBody>
                    <a:bodyPr/>
                    <a:lstStyle/>
                    <a:p>
                      <a:pPr algn="r"/>
                      <a:r>
                        <a:rPr lang="en-US" dirty="0" smtClean="0">
                          <a:latin typeface="Times New Roman" panose="02020603050405020304" pitchFamily="18" charset="0"/>
                          <a:cs typeface="Times New Roman" panose="02020603050405020304" pitchFamily="18" charset="0"/>
                        </a:rPr>
                        <a:t>CRD</a:t>
                      </a:r>
                      <a:endParaRPr lang="en-US" dirty="0">
                        <a:latin typeface="Times New Roman" panose="02020603050405020304" pitchFamily="18" charset="0"/>
                        <a:cs typeface="Times New Roman" panose="02020603050405020304" pitchFamily="18" charset="0"/>
                      </a:endParaRPr>
                    </a:p>
                  </a:txBody>
                  <a:tcPr anchor="b"/>
                </a:tc>
                <a:extLst>
                  <a:ext uri="{0D108BD9-81ED-4DB2-BD59-A6C34878D82A}">
                    <a16:rowId xmlns:a16="http://schemas.microsoft.com/office/drawing/2014/main" val="10004"/>
                  </a:ext>
                </a:extLst>
              </a:tr>
              <a:tr h="672480">
                <a:tc>
                  <a:txBody>
                    <a:bodyPr/>
                    <a:lstStyle/>
                    <a:p>
                      <a:pPr algn="ctr"/>
                      <a:r>
                        <a:rPr lang="en-US" dirty="0">
                          <a:latin typeface="Times New Roman" panose="02020603050405020304" pitchFamily="18" charset="0"/>
                        </a:rPr>
                        <a:t>50</a:t>
                      </a:r>
                      <a:endParaRPr lang="en-US" dirty="0"/>
                    </a:p>
                  </a:txBody>
                  <a:tcPr anchor="b"/>
                </a:tc>
                <a:tc>
                  <a:txBody>
                    <a:bodyPr/>
                    <a:lstStyle/>
                    <a:p>
                      <a:pPr algn="r"/>
                      <a:r>
                        <a:rPr lang="en-US" smtClean="0">
                          <a:latin typeface="Times New Roman" panose="02020603050405020304" pitchFamily="18" charset="0"/>
                        </a:rPr>
                        <a:t>$15,956.67</a:t>
                      </a:r>
                      <a:endParaRPr lang="en-US" dirty="0"/>
                    </a:p>
                  </a:txBody>
                  <a:tcPr anchor="b"/>
                </a:tc>
                <a:tc>
                  <a:txBody>
                    <a:bodyPr/>
                    <a:lstStyle/>
                    <a:p>
                      <a:pPr algn="r"/>
                      <a:r>
                        <a:rPr lang="en-US" smtClean="0">
                          <a:latin typeface="Times New Roman" panose="02020603050405020304" pitchFamily="18" charset="0"/>
                        </a:rPr>
                        <a:t>$829.38</a:t>
                      </a:r>
                      <a:endParaRPr lang="en-US" dirty="0"/>
                    </a:p>
                  </a:txBody>
                  <a:tcPr anchor="b"/>
                </a:tc>
                <a:tc>
                  <a:txBody>
                    <a:bodyPr/>
                    <a:lstStyle/>
                    <a:p>
                      <a:pPr algn="r"/>
                      <a:r>
                        <a:rPr lang="en-US" smtClean="0">
                          <a:latin typeface="Times New Roman" panose="02020603050405020304" pitchFamily="18" charset="0"/>
                        </a:rPr>
                        <a:t>$6.38</a:t>
                      </a:r>
                      <a:endParaRPr lang="en-US" dirty="0"/>
                    </a:p>
                  </a:txBody>
                  <a:tcPr anchor="b"/>
                </a:tc>
                <a:tc>
                  <a:txBody>
                    <a:bodyPr/>
                    <a:lstStyle/>
                    <a:p>
                      <a:pPr algn="r"/>
                      <a:r>
                        <a:rPr lang="en-US">
                          <a:latin typeface="Times New Roman" panose="02020603050405020304" pitchFamily="18" charset="0"/>
                        </a:rPr>
                        <a:t>100.00%</a:t>
                      </a:r>
                      <a:endParaRPr lang="en-US"/>
                    </a:p>
                  </a:txBody>
                  <a:tcPr anchor="b"/>
                </a:tc>
                <a:tc>
                  <a:txBody>
                    <a:bodyPr/>
                    <a:lstStyle/>
                    <a:p>
                      <a:pPr algn="r"/>
                      <a:r>
                        <a:rPr lang="en-US" smtClean="0">
                          <a:latin typeface="Times New Roman" panose="02020603050405020304" pitchFamily="18" charset="0"/>
                        </a:rPr>
                        <a:t>$6.38</a:t>
                      </a:r>
                      <a:endParaRPr lang="en-US" dirty="0"/>
                    </a:p>
                  </a:txBody>
                  <a:tcPr anchor="b"/>
                </a:tc>
                <a:extLst>
                  <a:ext uri="{0D108BD9-81ED-4DB2-BD59-A6C34878D82A}">
                    <a16:rowId xmlns:a16="http://schemas.microsoft.com/office/drawing/2014/main" val="10005"/>
                  </a:ext>
                </a:extLst>
              </a:tr>
              <a:tr h="389611">
                <a:tc>
                  <a:txBody>
                    <a:bodyPr/>
                    <a:lstStyle/>
                    <a:p>
                      <a:pPr algn="ctr"/>
                      <a:r>
                        <a:rPr lang="en-US" dirty="0">
                          <a:latin typeface="Times New Roman" panose="02020603050405020304" pitchFamily="18" charset="0"/>
                        </a:rPr>
                        <a:t>100</a:t>
                      </a:r>
                      <a:endParaRPr lang="en-US" dirty="0"/>
                    </a:p>
                  </a:txBody>
                  <a:tcPr anchor="b"/>
                </a:tc>
                <a:tc>
                  <a:txBody>
                    <a:bodyPr/>
                    <a:lstStyle/>
                    <a:p>
                      <a:pPr algn="r"/>
                      <a:r>
                        <a:rPr lang="en-US" dirty="0">
                          <a:solidFill>
                            <a:srgbClr val="FF0000"/>
                          </a:solidFill>
                          <a:latin typeface="Times New Roman" panose="02020603050405020304" pitchFamily="18" charset="0"/>
                        </a:rPr>
                        <a:t>22,030.10</a:t>
                      </a:r>
                      <a:endParaRPr lang="en-US" dirty="0">
                        <a:solidFill>
                          <a:srgbClr val="FF0000"/>
                        </a:solidFill>
                      </a:endParaRPr>
                    </a:p>
                  </a:txBody>
                  <a:tcPr anchor="b"/>
                </a:tc>
                <a:tc>
                  <a:txBody>
                    <a:bodyPr/>
                    <a:lstStyle/>
                    <a:p>
                      <a:pPr algn="r"/>
                      <a:r>
                        <a:rPr lang="en-US">
                          <a:latin typeface="Times New Roman" panose="02020603050405020304" pitchFamily="18" charset="0"/>
                        </a:rPr>
                        <a:t>1,145.06</a:t>
                      </a:r>
                      <a:endParaRPr lang="en-US"/>
                    </a:p>
                  </a:txBody>
                  <a:tcPr anchor="b"/>
                </a:tc>
                <a:tc>
                  <a:txBody>
                    <a:bodyPr/>
                    <a:lstStyle/>
                    <a:p>
                      <a:pPr algn="r"/>
                      <a:r>
                        <a:rPr lang="en-US">
                          <a:latin typeface="Times New Roman" panose="02020603050405020304" pitchFamily="18" charset="0"/>
                        </a:rPr>
                        <a:t>8.81</a:t>
                      </a:r>
                      <a:endParaRPr lang="en-US"/>
                    </a:p>
                  </a:txBody>
                  <a:tcPr anchor="b"/>
                </a:tc>
                <a:tc>
                  <a:txBody>
                    <a:bodyPr/>
                    <a:lstStyle/>
                    <a:p>
                      <a:pPr algn="r"/>
                      <a:r>
                        <a:rPr lang="en-US">
                          <a:latin typeface="Times New Roman" panose="02020603050405020304" pitchFamily="18" charset="0"/>
                        </a:rPr>
                        <a:t>100.00%</a:t>
                      </a:r>
                      <a:endParaRPr lang="en-US"/>
                    </a:p>
                  </a:txBody>
                  <a:tcPr anchor="b"/>
                </a:tc>
                <a:tc>
                  <a:txBody>
                    <a:bodyPr/>
                    <a:lstStyle/>
                    <a:p>
                      <a:pPr algn="r"/>
                      <a:r>
                        <a:rPr lang="en-US" dirty="0">
                          <a:solidFill>
                            <a:srgbClr val="FF0000"/>
                          </a:solidFill>
                          <a:latin typeface="Times New Roman" panose="02020603050405020304" pitchFamily="18" charset="0"/>
                        </a:rPr>
                        <a:t>8.81</a:t>
                      </a:r>
                      <a:endParaRPr lang="en-US" dirty="0">
                        <a:solidFill>
                          <a:srgbClr val="FF0000"/>
                        </a:solidFill>
                      </a:endParaRPr>
                    </a:p>
                  </a:txBody>
                  <a:tcPr anchor="b"/>
                </a:tc>
                <a:extLst>
                  <a:ext uri="{0D108BD9-81ED-4DB2-BD59-A6C34878D82A}">
                    <a16:rowId xmlns:a16="http://schemas.microsoft.com/office/drawing/2014/main" val="10006"/>
                  </a:ext>
                </a:extLst>
              </a:tr>
              <a:tr h="410735">
                <a:tc>
                  <a:txBody>
                    <a:bodyPr/>
                    <a:lstStyle/>
                    <a:p>
                      <a:pPr algn="ctr"/>
                      <a:r>
                        <a:rPr lang="en-US" dirty="0">
                          <a:latin typeface="Times New Roman" panose="02020603050405020304" pitchFamily="18" charset="0"/>
                        </a:rPr>
                        <a:t>200</a:t>
                      </a:r>
                      <a:endParaRPr lang="en-US" dirty="0"/>
                    </a:p>
                  </a:txBody>
                  <a:tcPr anchor="b"/>
                </a:tc>
                <a:tc>
                  <a:txBody>
                    <a:bodyPr/>
                    <a:lstStyle/>
                    <a:p>
                      <a:pPr algn="r"/>
                      <a:r>
                        <a:rPr lang="en-US">
                          <a:latin typeface="Times New Roman" panose="02020603050405020304" pitchFamily="18" charset="0"/>
                        </a:rPr>
                        <a:t>32,156.20</a:t>
                      </a:r>
                      <a:endParaRPr lang="en-US"/>
                    </a:p>
                  </a:txBody>
                  <a:tcPr anchor="b"/>
                </a:tc>
                <a:tc>
                  <a:txBody>
                    <a:bodyPr/>
                    <a:lstStyle/>
                    <a:p>
                      <a:pPr algn="r"/>
                      <a:r>
                        <a:rPr lang="en-US">
                          <a:latin typeface="Times New Roman" panose="02020603050405020304" pitchFamily="18" charset="0"/>
                        </a:rPr>
                        <a:t>1,671.39</a:t>
                      </a:r>
                      <a:endParaRPr lang="en-US"/>
                    </a:p>
                  </a:txBody>
                  <a:tcPr anchor="b"/>
                </a:tc>
                <a:tc>
                  <a:txBody>
                    <a:bodyPr/>
                    <a:lstStyle/>
                    <a:p>
                      <a:pPr algn="r"/>
                      <a:r>
                        <a:rPr lang="en-US">
                          <a:latin typeface="Times New Roman" panose="02020603050405020304" pitchFamily="18" charset="0"/>
                        </a:rPr>
                        <a:t>12.86</a:t>
                      </a:r>
                      <a:endParaRPr lang="en-US"/>
                    </a:p>
                  </a:txBody>
                  <a:tcPr anchor="b"/>
                </a:tc>
                <a:tc>
                  <a:txBody>
                    <a:bodyPr/>
                    <a:lstStyle/>
                    <a:p>
                      <a:pPr algn="r"/>
                      <a:r>
                        <a:rPr lang="en-US">
                          <a:latin typeface="Times New Roman" panose="02020603050405020304" pitchFamily="18" charset="0"/>
                        </a:rPr>
                        <a:t>100.00%</a:t>
                      </a:r>
                      <a:endParaRPr lang="en-US"/>
                    </a:p>
                  </a:txBody>
                  <a:tcPr anchor="b"/>
                </a:tc>
                <a:tc>
                  <a:txBody>
                    <a:bodyPr/>
                    <a:lstStyle/>
                    <a:p>
                      <a:pPr algn="r"/>
                      <a:r>
                        <a:rPr lang="en-US">
                          <a:latin typeface="Times New Roman" panose="02020603050405020304" pitchFamily="18" charset="0"/>
                        </a:rPr>
                        <a:t>12.86</a:t>
                      </a:r>
                      <a:endParaRPr lang="en-US"/>
                    </a:p>
                  </a:txBody>
                  <a:tcPr anchor="b"/>
                </a:tc>
                <a:extLst>
                  <a:ext uri="{0D108BD9-81ED-4DB2-BD59-A6C34878D82A}">
                    <a16:rowId xmlns:a16="http://schemas.microsoft.com/office/drawing/2014/main" val="10007"/>
                  </a:ext>
                </a:extLst>
              </a:tr>
              <a:tr h="389611">
                <a:tc>
                  <a:txBody>
                    <a:bodyPr/>
                    <a:lstStyle/>
                    <a:p>
                      <a:pPr algn="ctr"/>
                      <a:r>
                        <a:rPr lang="en-US" dirty="0">
                          <a:latin typeface="Times New Roman" panose="02020603050405020304" pitchFamily="18" charset="0"/>
                        </a:rPr>
                        <a:t>300</a:t>
                      </a:r>
                      <a:endParaRPr lang="en-US" dirty="0"/>
                    </a:p>
                  </a:txBody>
                  <a:tcPr anchor="b"/>
                </a:tc>
                <a:tc>
                  <a:txBody>
                    <a:bodyPr/>
                    <a:lstStyle/>
                    <a:p>
                      <a:pPr algn="r"/>
                      <a:r>
                        <a:rPr lang="en-US">
                          <a:latin typeface="Times New Roman" panose="02020603050405020304" pitchFamily="18" charset="0"/>
                        </a:rPr>
                        <a:t>39,409.84</a:t>
                      </a:r>
                      <a:endParaRPr lang="en-US"/>
                    </a:p>
                  </a:txBody>
                  <a:tcPr anchor="b"/>
                </a:tc>
                <a:tc>
                  <a:txBody>
                    <a:bodyPr/>
                    <a:lstStyle/>
                    <a:p>
                      <a:pPr algn="r"/>
                      <a:r>
                        <a:rPr lang="en-US">
                          <a:latin typeface="Times New Roman" panose="02020603050405020304" pitchFamily="18" charset="0"/>
                        </a:rPr>
                        <a:t>2,048.42</a:t>
                      </a:r>
                      <a:endParaRPr lang="en-US"/>
                    </a:p>
                  </a:txBody>
                  <a:tcPr anchor="b"/>
                </a:tc>
                <a:tc>
                  <a:txBody>
                    <a:bodyPr/>
                    <a:lstStyle/>
                    <a:p>
                      <a:pPr algn="r"/>
                      <a:r>
                        <a:rPr lang="en-US">
                          <a:latin typeface="Times New Roman" panose="02020603050405020304" pitchFamily="18" charset="0"/>
                        </a:rPr>
                        <a:t>15.76</a:t>
                      </a:r>
                      <a:endParaRPr lang="en-US"/>
                    </a:p>
                  </a:txBody>
                  <a:tcPr anchor="b"/>
                </a:tc>
                <a:tc>
                  <a:txBody>
                    <a:bodyPr/>
                    <a:lstStyle/>
                    <a:p>
                      <a:pPr algn="r"/>
                      <a:r>
                        <a:rPr lang="en-US">
                          <a:latin typeface="Times New Roman" panose="02020603050405020304" pitchFamily="18" charset="0"/>
                        </a:rPr>
                        <a:t>100.00%</a:t>
                      </a:r>
                      <a:endParaRPr lang="en-US"/>
                    </a:p>
                  </a:txBody>
                  <a:tcPr anchor="b"/>
                </a:tc>
                <a:tc>
                  <a:txBody>
                    <a:bodyPr/>
                    <a:lstStyle/>
                    <a:p>
                      <a:pPr algn="r"/>
                      <a:r>
                        <a:rPr lang="en-US">
                          <a:latin typeface="Times New Roman" panose="02020603050405020304" pitchFamily="18" charset="0"/>
                        </a:rPr>
                        <a:t>15.76</a:t>
                      </a:r>
                      <a:endParaRPr lang="en-US"/>
                    </a:p>
                  </a:txBody>
                  <a:tcPr anchor="b"/>
                </a:tc>
                <a:extLst>
                  <a:ext uri="{0D108BD9-81ED-4DB2-BD59-A6C34878D82A}">
                    <a16:rowId xmlns:a16="http://schemas.microsoft.com/office/drawing/2014/main" val="10008"/>
                  </a:ext>
                </a:extLst>
              </a:tr>
              <a:tr h="389611">
                <a:tc>
                  <a:txBody>
                    <a:bodyPr/>
                    <a:lstStyle/>
                    <a:p>
                      <a:pPr algn="ctr"/>
                      <a:r>
                        <a:rPr lang="en-US" dirty="0">
                          <a:latin typeface="Times New Roman" panose="02020603050405020304" pitchFamily="18" charset="0"/>
                        </a:rPr>
                        <a:t>400</a:t>
                      </a:r>
                      <a:endParaRPr lang="en-US" dirty="0"/>
                    </a:p>
                  </a:txBody>
                  <a:tcPr anchor="b"/>
                </a:tc>
                <a:tc>
                  <a:txBody>
                    <a:bodyPr/>
                    <a:lstStyle/>
                    <a:p>
                      <a:pPr algn="r"/>
                      <a:r>
                        <a:rPr lang="en-US">
                          <a:latin typeface="Times New Roman" panose="02020603050405020304" pitchFamily="18" charset="0"/>
                        </a:rPr>
                        <a:t>47,955.71</a:t>
                      </a:r>
                      <a:endParaRPr lang="en-US"/>
                    </a:p>
                  </a:txBody>
                  <a:tcPr anchor="b"/>
                </a:tc>
                <a:tc>
                  <a:txBody>
                    <a:bodyPr/>
                    <a:lstStyle/>
                    <a:p>
                      <a:pPr algn="r"/>
                      <a:r>
                        <a:rPr lang="en-US">
                          <a:latin typeface="Times New Roman" panose="02020603050405020304" pitchFamily="18" charset="0"/>
                        </a:rPr>
                        <a:t>2,492.61</a:t>
                      </a:r>
                      <a:endParaRPr lang="en-US"/>
                    </a:p>
                  </a:txBody>
                  <a:tcPr anchor="b"/>
                </a:tc>
                <a:tc>
                  <a:txBody>
                    <a:bodyPr/>
                    <a:lstStyle/>
                    <a:p>
                      <a:pPr algn="r"/>
                      <a:r>
                        <a:rPr lang="en-US">
                          <a:latin typeface="Times New Roman" panose="02020603050405020304" pitchFamily="18" charset="0"/>
                        </a:rPr>
                        <a:t>19.17</a:t>
                      </a:r>
                      <a:endParaRPr lang="en-US"/>
                    </a:p>
                  </a:txBody>
                  <a:tcPr anchor="b"/>
                </a:tc>
                <a:tc>
                  <a:txBody>
                    <a:bodyPr/>
                    <a:lstStyle/>
                    <a:p>
                      <a:pPr algn="r"/>
                      <a:r>
                        <a:rPr lang="en-US">
                          <a:latin typeface="Times New Roman" panose="02020603050405020304" pitchFamily="18" charset="0"/>
                        </a:rPr>
                        <a:t>100.00%</a:t>
                      </a:r>
                      <a:endParaRPr lang="en-US"/>
                    </a:p>
                  </a:txBody>
                  <a:tcPr anchor="b"/>
                </a:tc>
                <a:tc>
                  <a:txBody>
                    <a:bodyPr/>
                    <a:lstStyle/>
                    <a:p>
                      <a:pPr algn="r"/>
                      <a:r>
                        <a:rPr lang="en-US">
                          <a:latin typeface="Times New Roman" panose="02020603050405020304" pitchFamily="18" charset="0"/>
                        </a:rPr>
                        <a:t>19.17</a:t>
                      </a:r>
                      <a:endParaRPr lang="en-US"/>
                    </a:p>
                  </a:txBody>
                  <a:tcPr anchor="b"/>
                </a:tc>
                <a:extLst>
                  <a:ext uri="{0D108BD9-81ED-4DB2-BD59-A6C34878D82A}">
                    <a16:rowId xmlns:a16="http://schemas.microsoft.com/office/drawing/2014/main" val="10009"/>
                  </a:ext>
                </a:extLst>
              </a:tr>
              <a:tr h="389611">
                <a:tc>
                  <a:txBody>
                    <a:bodyPr/>
                    <a:lstStyle/>
                    <a:p>
                      <a:pPr algn="ctr"/>
                      <a:r>
                        <a:rPr lang="en-US" dirty="0">
                          <a:latin typeface="Times New Roman" panose="02020603050405020304" pitchFamily="18" charset="0"/>
                        </a:rPr>
                        <a:t>500</a:t>
                      </a:r>
                      <a:endParaRPr lang="en-US" dirty="0"/>
                    </a:p>
                  </a:txBody>
                  <a:tcPr anchor="b"/>
                </a:tc>
                <a:tc>
                  <a:txBody>
                    <a:bodyPr/>
                    <a:lstStyle/>
                    <a:p>
                      <a:pPr algn="r"/>
                      <a:r>
                        <a:rPr lang="en-US">
                          <a:latin typeface="Times New Roman" panose="02020603050405020304" pitchFamily="18" charset="0"/>
                        </a:rPr>
                        <a:t>55,293.02</a:t>
                      </a:r>
                      <a:endParaRPr lang="en-US"/>
                    </a:p>
                  </a:txBody>
                  <a:tcPr anchor="b"/>
                </a:tc>
                <a:tc>
                  <a:txBody>
                    <a:bodyPr/>
                    <a:lstStyle/>
                    <a:p>
                      <a:pPr algn="r"/>
                      <a:r>
                        <a:rPr lang="en-US">
                          <a:latin typeface="Times New Roman" panose="02020603050405020304" pitchFamily="18" charset="0"/>
                        </a:rPr>
                        <a:t>2,873.98</a:t>
                      </a:r>
                      <a:endParaRPr lang="en-US"/>
                    </a:p>
                  </a:txBody>
                  <a:tcPr anchor="b"/>
                </a:tc>
                <a:tc>
                  <a:txBody>
                    <a:bodyPr/>
                    <a:lstStyle/>
                    <a:p>
                      <a:pPr algn="r"/>
                      <a:r>
                        <a:rPr lang="en-US">
                          <a:latin typeface="Times New Roman" panose="02020603050405020304" pitchFamily="18" charset="0"/>
                        </a:rPr>
                        <a:t>22.11</a:t>
                      </a:r>
                      <a:endParaRPr lang="en-US"/>
                    </a:p>
                  </a:txBody>
                  <a:tcPr anchor="b"/>
                </a:tc>
                <a:tc>
                  <a:txBody>
                    <a:bodyPr/>
                    <a:lstStyle/>
                    <a:p>
                      <a:pPr algn="r"/>
                      <a:r>
                        <a:rPr lang="en-US">
                          <a:latin typeface="Times New Roman" panose="02020603050405020304" pitchFamily="18" charset="0"/>
                        </a:rPr>
                        <a:t>100.00%</a:t>
                      </a:r>
                      <a:endParaRPr lang="en-US"/>
                    </a:p>
                  </a:txBody>
                  <a:tcPr anchor="b"/>
                </a:tc>
                <a:tc>
                  <a:txBody>
                    <a:bodyPr/>
                    <a:lstStyle/>
                    <a:p>
                      <a:pPr algn="r"/>
                      <a:r>
                        <a:rPr lang="en-US">
                          <a:latin typeface="Times New Roman" panose="02020603050405020304" pitchFamily="18" charset="0"/>
                        </a:rPr>
                        <a:t>22.11</a:t>
                      </a:r>
                      <a:endParaRPr lang="en-US"/>
                    </a:p>
                  </a:txBody>
                  <a:tcPr anchor="b"/>
                </a:tc>
                <a:extLst>
                  <a:ext uri="{0D108BD9-81ED-4DB2-BD59-A6C34878D82A}">
                    <a16:rowId xmlns:a16="http://schemas.microsoft.com/office/drawing/2014/main" val="10010"/>
                  </a:ext>
                </a:extLst>
              </a:tr>
              <a:tr h="389611">
                <a:tc>
                  <a:txBody>
                    <a:bodyPr/>
                    <a:lstStyle/>
                    <a:p>
                      <a:pPr algn="ctr"/>
                      <a:r>
                        <a:rPr lang="en-US" dirty="0">
                          <a:latin typeface="Times New Roman" panose="02020603050405020304" pitchFamily="18" charset="0"/>
                        </a:rPr>
                        <a:t>600</a:t>
                      </a:r>
                      <a:endParaRPr lang="en-US" dirty="0"/>
                    </a:p>
                  </a:txBody>
                  <a:tcPr anchor="b"/>
                </a:tc>
                <a:tc>
                  <a:txBody>
                    <a:bodyPr/>
                    <a:lstStyle/>
                    <a:p>
                      <a:pPr algn="r"/>
                      <a:r>
                        <a:rPr lang="en-US" dirty="0">
                          <a:latin typeface="Times New Roman" panose="02020603050405020304" pitchFamily="18" charset="0"/>
                        </a:rPr>
                        <a:t>58,648.26</a:t>
                      </a:r>
                      <a:endParaRPr lang="en-US" dirty="0"/>
                    </a:p>
                  </a:txBody>
                  <a:tcPr anchor="b"/>
                </a:tc>
                <a:tc>
                  <a:txBody>
                    <a:bodyPr/>
                    <a:lstStyle/>
                    <a:p>
                      <a:pPr algn="r"/>
                      <a:r>
                        <a:rPr lang="en-US" dirty="0">
                          <a:latin typeface="Times New Roman" panose="02020603050405020304" pitchFamily="18" charset="0"/>
                        </a:rPr>
                        <a:t>3,048.38</a:t>
                      </a:r>
                      <a:endParaRPr lang="en-US" dirty="0"/>
                    </a:p>
                  </a:txBody>
                  <a:tcPr anchor="b"/>
                </a:tc>
                <a:tc>
                  <a:txBody>
                    <a:bodyPr/>
                    <a:lstStyle/>
                    <a:p>
                      <a:pPr algn="r"/>
                      <a:r>
                        <a:rPr lang="en-US">
                          <a:latin typeface="Times New Roman" panose="02020603050405020304" pitchFamily="18" charset="0"/>
                        </a:rPr>
                        <a:t>23.45</a:t>
                      </a:r>
                      <a:endParaRPr lang="en-US"/>
                    </a:p>
                  </a:txBody>
                  <a:tcPr anchor="b"/>
                </a:tc>
                <a:tc>
                  <a:txBody>
                    <a:bodyPr/>
                    <a:lstStyle/>
                    <a:p>
                      <a:pPr algn="r"/>
                      <a:r>
                        <a:rPr lang="en-US">
                          <a:latin typeface="Times New Roman" panose="02020603050405020304" pitchFamily="18" charset="0"/>
                        </a:rPr>
                        <a:t>100.00%</a:t>
                      </a:r>
                      <a:endParaRPr lang="en-US"/>
                    </a:p>
                  </a:txBody>
                  <a:tcPr anchor="b"/>
                </a:tc>
                <a:tc>
                  <a:txBody>
                    <a:bodyPr/>
                    <a:lstStyle/>
                    <a:p>
                      <a:pPr algn="r"/>
                      <a:r>
                        <a:rPr lang="en-US">
                          <a:latin typeface="Times New Roman" panose="02020603050405020304" pitchFamily="18" charset="0"/>
                        </a:rPr>
                        <a:t>23.45</a:t>
                      </a:r>
                      <a:endParaRPr lang="en-US"/>
                    </a:p>
                  </a:txBody>
                  <a:tcPr anchor="b"/>
                </a:tc>
                <a:extLst>
                  <a:ext uri="{0D108BD9-81ED-4DB2-BD59-A6C34878D82A}">
                    <a16:rowId xmlns:a16="http://schemas.microsoft.com/office/drawing/2014/main" val="10011"/>
                  </a:ext>
                </a:extLst>
              </a:tr>
              <a:tr h="389611">
                <a:tc>
                  <a:txBody>
                    <a:bodyPr/>
                    <a:lstStyle/>
                    <a:p>
                      <a:pPr algn="ctr"/>
                      <a:r>
                        <a:rPr lang="en-US">
                          <a:latin typeface="Times New Roman" panose="02020603050405020304" pitchFamily="18" charset="0"/>
                        </a:rPr>
                        <a:t>700</a:t>
                      </a:r>
                      <a:endParaRPr lang="en-US"/>
                    </a:p>
                  </a:txBody>
                  <a:tcPr anchor="b"/>
                </a:tc>
                <a:tc>
                  <a:txBody>
                    <a:bodyPr/>
                    <a:lstStyle/>
                    <a:p>
                      <a:pPr algn="r"/>
                      <a:r>
                        <a:rPr lang="en-US">
                          <a:latin typeface="Times New Roman" panose="02020603050405020304" pitchFamily="18" charset="0"/>
                        </a:rPr>
                        <a:t>72,793.03</a:t>
                      </a:r>
                      <a:endParaRPr lang="en-US"/>
                    </a:p>
                  </a:txBody>
                  <a:tcPr anchor="b"/>
                </a:tc>
                <a:tc>
                  <a:txBody>
                    <a:bodyPr/>
                    <a:lstStyle/>
                    <a:p>
                      <a:pPr algn="r"/>
                      <a:r>
                        <a:rPr lang="en-US" dirty="0">
                          <a:latin typeface="Times New Roman" panose="02020603050405020304" pitchFamily="18" charset="0"/>
                        </a:rPr>
                        <a:t>3,783.58</a:t>
                      </a:r>
                      <a:endParaRPr lang="en-US" dirty="0"/>
                    </a:p>
                  </a:txBody>
                  <a:tcPr anchor="b"/>
                </a:tc>
                <a:tc>
                  <a:txBody>
                    <a:bodyPr/>
                    <a:lstStyle/>
                    <a:p>
                      <a:pPr algn="r"/>
                      <a:r>
                        <a:rPr lang="en-US" dirty="0">
                          <a:latin typeface="Times New Roman" panose="02020603050405020304" pitchFamily="18" charset="0"/>
                        </a:rPr>
                        <a:t>29.10</a:t>
                      </a:r>
                      <a:endParaRPr lang="en-US" dirty="0"/>
                    </a:p>
                  </a:txBody>
                  <a:tcPr anchor="b"/>
                </a:tc>
                <a:tc>
                  <a:txBody>
                    <a:bodyPr/>
                    <a:lstStyle/>
                    <a:p>
                      <a:pPr algn="r"/>
                      <a:r>
                        <a:rPr lang="en-US" dirty="0">
                          <a:latin typeface="Times New Roman" panose="02020603050405020304" pitchFamily="18" charset="0"/>
                        </a:rPr>
                        <a:t>100.00%</a:t>
                      </a:r>
                      <a:endParaRPr lang="en-US" dirty="0"/>
                    </a:p>
                  </a:txBody>
                  <a:tcPr anchor="b"/>
                </a:tc>
                <a:tc>
                  <a:txBody>
                    <a:bodyPr/>
                    <a:lstStyle/>
                    <a:p>
                      <a:pPr algn="r"/>
                      <a:r>
                        <a:rPr lang="en-US" dirty="0">
                          <a:latin typeface="Times New Roman" panose="02020603050405020304" pitchFamily="18" charset="0"/>
                        </a:rPr>
                        <a:t>29.10</a:t>
                      </a:r>
                      <a:endParaRPr lang="en-US" dirty="0"/>
                    </a:p>
                  </a:txBody>
                  <a:tcPr anchor="b"/>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437625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Agricultural Property Tax Computation Process</a:t>
            </a:r>
            <a:endParaRPr lang="en-US" sz="3600" dirty="0"/>
          </a:p>
        </p:txBody>
      </p:sp>
    </p:spTree>
    <p:extLst>
      <p:ext uri="{BB962C8B-B14F-4D97-AF65-F5344CB8AC3E}">
        <p14:creationId xmlns:p14="http://schemas.microsoft.com/office/powerpoint/2010/main" val="82130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6439" y="-609600"/>
            <a:ext cx="9857949" cy="1198756"/>
          </a:xfrm>
        </p:spPr>
        <p:txBody>
          <a:bodyPr>
            <a:normAutofit/>
          </a:bodyPr>
          <a:lstStyle/>
          <a:p>
            <a:r>
              <a:rPr lang="en-US" sz="3200" dirty="0" smtClean="0">
                <a:solidFill>
                  <a:srgbClr val="C00000"/>
                </a:solidFill>
              </a:rPr>
              <a:t>2014 Amortization Example—Page 24</a:t>
            </a:r>
            <a:endParaRPr lang="en-US" sz="3200" dirty="0">
              <a:solidFill>
                <a:srgbClr val="C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166690462"/>
              </p:ext>
            </p:extLst>
          </p:nvPr>
        </p:nvGraphicFramePr>
        <p:xfrm>
          <a:off x="455612" y="889883"/>
          <a:ext cx="11658601" cy="5891917"/>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gridCol w="381000">
                  <a:extLst>
                    <a:ext uri="{9D8B030D-6E8A-4147-A177-3AD203B41FA5}">
                      <a16:colId xmlns:a16="http://schemas.microsoft.com/office/drawing/2014/main" val="20006"/>
                    </a:ext>
                  </a:extLst>
                </a:gridCol>
                <a:gridCol w="1371600">
                  <a:extLst>
                    <a:ext uri="{9D8B030D-6E8A-4147-A177-3AD203B41FA5}">
                      <a16:colId xmlns:a16="http://schemas.microsoft.com/office/drawing/2014/main" val="20007"/>
                    </a:ext>
                  </a:extLst>
                </a:gridCol>
                <a:gridCol w="1219200">
                  <a:extLst>
                    <a:ext uri="{9D8B030D-6E8A-4147-A177-3AD203B41FA5}">
                      <a16:colId xmlns:a16="http://schemas.microsoft.com/office/drawing/2014/main" val="20008"/>
                    </a:ext>
                  </a:extLst>
                </a:gridCol>
                <a:gridCol w="1143000">
                  <a:extLst>
                    <a:ext uri="{9D8B030D-6E8A-4147-A177-3AD203B41FA5}">
                      <a16:colId xmlns:a16="http://schemas.microsoft.com/office/drawing/2014/main" val="20009"/>
                    </a:ext>
                  </a:extLst>
                </a:gridCol>
                <a:gridCol w="1600201">
                  <a:extLst>
                    <a:ext uri="{9D8B030D-6E8A-4147-A177-3AD203B41FA5}">
                      <a16:colId xmlns:a16="http://schemas.microsoft.com/office/drawing/2014/main" val="20010"/>
                    </a:ext>
                  </a:extLst>
                </a:gridCol>
              </a:tblGrid>
              <a:tr h="371061">
                <a:tc>
                  <a:txBody>
                    <a:bodyPr/>
                    <a:lstStyle/>
                    <a:p>
                      <a:endParaRPr lang="en-US" dirty="0"/>
                    </a:p>
                  </a:txBody>
                  <a:tcPr anchor="b"/>
                </a:tc>
                <a:tc>
                  <a:txBody>
                    <a:bodyPr/>
                    <a:lstStyle/>
                    <a:p>
                      <a:endParaRPr lang="en-US" dirty="0"/>
                    </a:p>
                  </a:txBody>
                  <a:tcPr anchor="b">
                    <a:lnR w="12700" cap="flat" cmpd="sng" algn="ctr">
                      <a:solidFill>
                        <a:schemeClr val="tx1"/>
                      </a:solidFill>
                      <a:prstDash val="solid"/>
                      <a:round/>
                      <a:headEnd type="none" w="med" len="med"/>
                      <a:tailEnd type="none" w="med" len="med"/>
                    </a:lnR>
                  </a:tcPr>
                </a:tc>
                <a:tc>
                  <a:txBody>
                    <a:bodyPr/>
                    <a:lstStyle/>
                    <a:p>
                      <a:pPr algn="r"/>
                      <a:r>
                        <a:rPr lang="en-US" dirty="0" smtClean="0">
                          <a:latin typeface="Times New Roman" panose="02020603050405020304" pitchFamily="18" charset="0"/>
                        </a:rPr>
                        <a:t>Well</a:t>
                      </a:r>
                      <a:r>
                        <a:rPr lang="en-US" dirty="0">
                          <a:latin typeface="Times New Roman" panose="02020603050405020304" pitchFamily="18" charset="0"/>
                        </a:rPr>
                        <a:t> </a:t>
                      </a:r>
                      <a:endParaRPr lang="en-US" dirty="0"/>
                    </a:p>
                  </a:txBody>
                  <a:tcPr anchor="b">
                    <a:lnL w="12700" cap="flat" cmpd="sng" algn="ctr">
                      <a:solidFill>
                        <a:schemeClr val="tx1"/>
                      </a:solidFill>
                      <a:prstDash val="solid"/>
                      <a:round/>
                      <a:headEnd type="none" w="med" len="med"/>
                      <a:tailEnd type="none" w="med" len="med"/>
                    </a:lnL>
                  </a:tcPr>
                </a:tc>
                <a:tc>
                  <a:txBody>
                    <a:bodyPr/>
                    <a:lstStyle/>
                    <a:p>
                      <a:pPr algn="r"/>
                      <a:r>
                        <a:rPr lang="en-US" dirty="0" smtClean="0">
                          <a:latin typeface="Times New Roman" panose="02020603050405020304" pitchFamily="18" charset="0"/>
                        </a:rPr>
                        <a:t>Useful Life =</a:t>
                      </a:r>
                      <a:r>
                        <a:rPr lang="en-US" baseline="0" dirty="0" smtClean="0">
                          <a:latin typeface="Times New Roman" panose="02020603050405020304" pitchFamily="18" charset="0"/>
                        </a:rPr>
                        <a:t> 30</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dirty="0" smtClean="0">
                          <a:latin typeface="Times New Roman" panose="02020603050405020304" pitchFamily="18" charset="0"/>
                        </a:rPr>
                        <a:t>8-Year Average</a:t>
                      </a:r>
                      <a:endParaRPr lang="en-US" dirty="0"/>
                    </a:p>
                  </a:txBody>
                  <a:tcPr anchor="b"/>
                </a:tc>
                <a:tc>
                  <a:txBody>
                    <a:bodyPr/>
                    <a:lstStyle/>
                    <a:p>
                      <a:pPr algn="r"/>
                      <a:r>
                        <a:rPr lang="en-US" dirty="0" smtClean="0">
                          <a:latin typeface="Times New Roman" panose="02020603050405020304" pitchFamily="18" charset="0"/>
                        </a:rPr>
                        <a:t>8-Year Average</a:t>
                      </a:r>
                      <a:endParaRPr lang="en-US" dirty="0"/>
                    </a:p>
                  </a:txBody>
                  <a:tcPr anchor="b"/>
                </a:tc>
                <a:extLst>
                  <a:ext uri="{0D108BD9-81ED-4DB2-BD59-A6C34878D82A}">
                    <a16:rowId xmlns:a16="http://schemas.microsoft.com/office/drawing/2014/main" val="10000"/>
                  </a:ext>
                </a:extLst>
              </a:tr>
              <a:tr h="530087">
                <a:tc>
                  <a:txBody>
                    <a:bodyPr/>
                    <a:lstStyle/>
                    <a:p>
                      <a:pPr algn="r"/>
                      <a:r>
                        <a:rPr lang="en-US" dirty="0" smtClean="0">
                          <a:latin typeface="Times New Roman" panose="02020603050405020304" pitchFamily="18" charset="0"/>
                        </a:rPr>
                        <a:t> Index Year</a:t>
                      </a:r>
                      <a:endParaRPr lang="en-US" dirty="0"/>
                    </a:p>
                  </a:txBody>
                  <a:tcPr anchor="b"/>
                </a:tc>
                <a:tc>
                  <a:txBody>
                    <a:bodyPr/>
                    <a:lstStyle/>
                    <a:p>
                      <a:pPr algn="r"/>
                      <a:r>
                        <a:rPr lang="en-US" dirty="0" smtClean="0"/>
                        <a:t>Index</a:t>
                      </a:r>
                      <a:endParaRPr lang="en-US" dirty="0"/>
                    </a:p>
                  </a:txBody>
                  <a:tcPr anchor="b">
                    <a:lnR w="12700" cap="flat" cmpd="sng" algn="ctr">
                      <a:solidFill>
                        <a:schemeClr val="tx1"/>
                      </a:solidFill>
                      <a:prstDash val="solid"/>
                      <a:round/>
                      <a:headEnd type="none" w="med" len="med"/>
                      <a:tailEnd type="none" w="med" len="med"/>
                    </a:lnR>
                  </a:tcPr>
                </a:tc>
                <a:tc>
                  <a:txBody>
                    <a:bodyPr/>
                    <a:lstStyle/>
                    <a:p>
                      <a:pPr algn="r"/>
                      <a:r>
                        <a:rPr lang="en-US">
                          <a:latin typeface="Times New Roman" panose="02020603050405020304" pitchFamily="18" charset="0"/>
                        </a:rPr>
                        <a:t> </a:t>
                      </a:r>
                      <a:endParaRPr lang="en-US"/>
                    </a:p>
                  </a:txBody>
                  <a:tcPr anchor="b">
                    <a:lnL w="12700" cap="flat" cmpd="sng" algn="ctr">
                      <a:solidFill>
                        <a:schemeClr val="tx1"/>
                      </a:solidFill>
                      <a:prstDash val="solid"/>
                      <a:round/>
                      <a:headEnd type="none" w="med" len="med"/>
                      <a:tailEnd type="none" w="med" len="med"/>
                    </a:lnL>
                  </a:tcPr>
                </a:tc>
                <a:tc>
                  <a:txBody>
                    <a:bodyPr/>
                    <a:lstStyle/>
                    <a:p>
                      <a:pPr algn="ctr"/>
                      <a:r>
                        <a:rPr lang="en-US" dirty="0" smtClean="0">
                          <a:latin typeface="Times New Roman" panose="02020603050405020304" pitchFamily="18" charset="0"/>
                        </a:rPr>
                        <a:t>2013 Cost</a:t>
                      </a:r>
                      <a:endParaRPr lang="en-US" dirty="0"/>
                    </a:p>
                  </a:txBody>
                  <a:tcPr anchor="b"/>
                </a:tc>
                <a:tc>
                  <a:txBody>
                    <a:bodyPr/>
                    <a:lstStyle/>
                    <a:p>
                      <a:pPr algn="r"/>
                      <a:r>
                        <a:rPr lang="en-US" dirty="0" smtClean="0">
                          <a:latin typeface="Times New Roman" panose="02020603050405020304" pitchFamily="18" charset="0"/>
                        </a:rPr>
                        <a:t>2014</a:t>
                      </a:r>
                      <a:endParaRPr lang="en-US" dirty="0"/>
                    </a:p>
                  </a:txBody>
                  <a:tcPr anchor="b"/>
                </a:tc>
                <a:tc>
                  <a:txBody>
                    <a:bodyPr/>
                    <a:lstStyle/>
                    <a:p>
                      <a:pPr algn="r"/>
                      <a:r>
                        <a:rPr lang="en-US" dirty="0">
                          <a:latin typeface="Times New Roman" panose="02020603050405020304" pitchFamily="18" charset="0"/>
                        </a:rPr>
                        <a:t>2013 </a:t>
                      </a:r>
                      <a:endParaRPr lang="en-US" dirty="0"/>
                    </a:p>
                  </a:txBody>
                  <a:tcPr anchor="b"/>
                </a:tc>
                <a:tc>
                  <a:txBody>
                    <a:bodyPr/>
                    <a:lstStyle/>
                    <a:p>
                      <a:pPr algn="r"/>
                      <a:r>
                        <a:rPr lang="en-US" dirty="0" smtClean="0"/>
                        <a:t>…</a:t>
                      </a:r>
                      <a:endParaRPr lang="en-US" dirty="0"/>
                    </a:p>
                  </a:txBody>
                  <a:tcPr anchor="b"/>
                </a:tc>
                <a:tc>
                  <a:txBody>
                    <a:bodyPr/>
                    <a:lstStyle/>
                    <a:p>
                      <a:pPr algn="r"/>
                      <a:r>
                        <a:rPr lang="en-US" dirty="0">
                          <a:latin typeface="Times New Roman" panose="02020603050405020304" pitchFamily="18" charset="0"/>
                        </a:rPr>
                        <a:t>2008 </a:t>
                      </a:r>
                      <a:endParaRPr lang="en-US" dirty="0"/>
                    </a:p>
                  </a:txBody>
                  <a:tcPr anchor="b"/>
                </a:tc>
                <a:tc>
                  <a:txBody>
                    <a:bodyPr/>
                    <a:lstStyle/>
                    <a:p>
                      <a:pPr algn="r"/>
                      <a:r>
                        <a:rPr lang="en-US" dirty="0">
                          <a:latin typeface="Times New Roman" panose="02020603050405020304" pitchFamily="18" charset="0"/>
                        </a:rPr>
                        <a:t>2007 </a:t>
                      </a:r>
                      <a:endParaRPr lang="en-US" dirty="0"/>
                    </a:p>
                  </a:txBody>
                  <a:tcPr anchor="b"/>
                </a:tc>
                <a:tc>
                  <a:txBody>
                    <a:bodyPr/>
                    <a:lstStyle/>
                    <a:p>
                      <a:pPr algn="r"/>
                      <a:r>
                        <a:rPr lang="en-US" dirty="0">
                          <a:latin typeface="Times New Roman" panose="02020603050405020304" pitchFamily="18" charset="0"/>
                        </a:rPr>
                        <a:t>(2006-13)</a:t>
                      </a:r>
                      <a:endParaRPr lang="en-US" dirty="0"/>
                    </a:p>
                  </a:txBody>
                  <a:tcPr anchor="b"/>
                </a:tc>
                <a:tc>
                  <a:txBody>
                    <a:bodyPr/>
                    <a:lstStyle/>
                    <a:p>
                      <a:pPr algn="r"/>
                      <a:r>
                        <a:rPr lang="en-US" dirty="0">
                          <a:latin typeface="Times New Roman" panose="02020603050405020304" pitchFamily="18" charset="0"/>
                        </a:rPr>
                        <a:t>(2007-14)</a:t>
                      </a:r>
                      <a:endParaRPr lang="en-US" dirty="0"/>
                    </a:p>
                  </a:txBody>
                  <a:tcPr anchor="b"/>
                </a:tc>
                <a:extLst>
                  <a:ext uri="{0D108BD9-81ED-4DB2-BD59-A6C34878D82A}">
                    <a16:rowId xmlns:a16="http://schemas.microsoft.com/office/drawing/2014/main" val="10001"/>
                  </a:ext>
                </a:extLst>
              </a:tr>
              <a:tr h="371061">
                <a:tc>
                  <a:txBody>
                    <a:bodyPr/>
                    <a:lstStyle/>
                    <a:p>
                      <a:pPr algn="r"/>
                      <a:r>
                        <a:rPr lang="en-US">
                          <a:latin typeface="Times New Roman" panose="02020603050405020304" pitchFamily="18" charset="0"/>
                        </a:rPr>
                        <a:t>2014</a:t>
                      </a:r>
                      <a:endParaRPr lang="en-US"/>
                    </a:p>
                  </a:txBody>
                  <a:tcPr anchor="b"/>
                </a:tc>
                <a:tc>
                  <a:txBody>
                    <a:bodyPr/>
                    <a:lstStyle/>
                    <a:p>
                      <a:pPr algn="r"/>
                      <a:r>
                        <a:rPr lang="en-US" dirty="0">
                          <a:latin typeface="Times New Roman" panose="02020603050405020304" pitchFamily="18" charset="0"/>
                        </a:rPr>
                        <a:t>102.07</a:t>
                      </a:r>
                      <a:endParaRPr lang="en-US" dirty="0"/>
                    </a:p>
                  </a:txBody>
                  <a:tcPr anchor="b">
                    <a:lnR w="12700" cap="flat" cmpd="sng" algn="ctr">
                      <a:solidFill>
                        <a:schemeClr val="tx1"/>
                      </a:solidFill>
                      <a:prstDash val="solid"/>
                      <a:round/>
                      <a:headEnd type="none" w="med" len="med"/>
                      <a:tailEnd type="none" w="med" len="med"/>
                    </a:lnR>
                  </a:tcPr>
                </a:tc>
                <a:tc>
                  <a:txBody>
                    <a:bodyPr/>
                    <a:lstStyle/>
                    <a:p>
                      <a:pPr algn="r"/>
                      <a:r>
                        <a:rPr lang="en-US" dirty="0" smtClean="0">
                          <a:latin typeface="Times New Roman" panose="02020603050405020304" pitchFamily="18" charset="0"/>
                        </a:rPr>
                        <a:t>Depth</a:t>
                      </a:r>
                      <a:endParaRPr lang="en-US" dirty="0"/>
                    </a:p>
                  </a:txBody>
                  <a:tcPr anchor="b">
                    <a:lnL w="12700" cap="flat" cmpd="sng" algn="ctr">
                      <a:solidFill>
                        <a:schemeClr val="tx1"/>
                      </a:solidFill>
                      <a:prstDash val="solid"/>
                      <a:round/>
                      <a:headEnd type="none" w="med" len="med"/>
                      <a:tailEnd type="none" w="med" len="med"/>
                    </a:lnL>
                  </a:tcPr>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extLst>
                  <a:ext uri="{0D108BD9-81ED-4DB2-BD59-A6C34878D82A}">
                    <a16:rowId xmlns:a16="http://schemas.microsoft.com/office/drawing/2014/main" val="10002"/>
                  </a:ext>
                </a:extLst>
              </a:tr>
              <a:tr h="530087">
                <a:tc>
                  <a:txBody>
                    <a:bodyPr/>
                    <a:lstStyle/>
                    <a:p>
                      <a:pPr algn="r"/>
                      <a:r>
                        <a:rPr lang="en-US">
                          <a:latin typeface="Times New Roman" panose="02020603050405020304" pitchFamily="18" charset="0"/>
                        </a:rPr>
                        <a:t>2013</a:t>
                      </a:r>
                      <a:endParaRPr lang="en-US"/>
                    </a:p>
                  </a:txBody>
                  <a:tcPr anchor="b"/>
                </a:tc>
                <a:tc>
                  <a:txBody>
                    <a:bodyPr/>
                    <a:lstStyle/>
                    <a:p>
                      <a:pPr algn="r"/>
                      <a:r>
                        <a:rPr lang="en-US" dirty="0">
                          <a:latin typeface="Times New Roman" panose="02020603050405020304" pitchFamily="18" charset="0"/>
                        </a:rPr>
                        <a:t>100.00</a:t>
                      </a:r>
                      <a:endParaRPr lang="en-US" dirty="0"/>
                    </a:p>
                  </a:txBody>
                  <a:tcPr anchor="b">
                    <a:lnR w="12700" cap="flat" cmpd="sng" algn="ctr">
                      <a:solidFill>
                        <a:schemeClr val="tx1"/>
                      </a:solidFill>
                      <a:prstDash val="solid"/>
                      <a:round/>
                      <a:headEnd type="none" w="med" len="med"/>
                      <a:tailEnd type="none" w="med" len="med"/>
                    </a:lnR>
                  </a:tcPr>
                </a:tc>
                <a:tc>
                  <a:txBody>
                    <a:bodyPr/>
                    <a:lstStyle/>
                    <a:p>
                      <a:pPr algn="r"/>
                      <a:r>
                        <a:rPr lang="en-US" dirty="0">
                          <a:latin typeface="Times New Roman" panose="02020603050405020304" pitchFamily="18" charset="0"/>
                        </a:rPr>
                        <a:t>50'</a:t>
                      </a:r>
                      <a:endParaRPr lang="en-US" dirty="0"/>
                    </a:p>
                  </a:txBody>
                  <a:tcPr anchor="b">
                    <a:lnL w="12700" cap="flat" cmpd="sng" algn="ctr">
                      <a:solidFill>
                        <a:schemeClr val="tx1"/>
                      </a:solidFill>
                      <a:prstDash val="solid"/>
                      <a:round/>
                      <a:headEnd type="none" w="med" len="med"/>
                      <a:tailEnd type="none" w="med" len="med"/>
                    </a:lnL>
                  </a:tcPr>
                </a:tc>
                <a:tc>
                  <a:txBody>
                    <a:bodyPr/>
                    <a:lstStyle/>
                    <a:p>
                      <a:pPr algn="r"/>
                      <a:r>
                        <a:rPr lang="en-US" dirty="0" smtClean="0">
                          <a:latin typeface="Times New Roman" panose="02020603050405020304" pitchFamily="18" charset="0"/>
                        </a:rPr>
                        <a:t>40,740</a:t>
                      </a:r>
                      <a:endParaRPr lang="en-US" dirty="0"/>
                    </a:p>
                  </a:txBody>
                  <a:tcPr anchor="b"/>
                </a:tc>
                <a:tc>
                  <a:txBody>
                    <a:bodyPr/>
                    <a:lstStyle/>
                    <a:p>
                      <a:pPr algn="r"/>
                      <a:r>
                        <a:rPr lang="en-US" dirty="0" smtClean="0">
                          <a:latin typeface="Times New Roman" panose="02020603050405020304" pitchFamily="18" charset="0"/>
                        </a:rPr>
                        <a:t>41,583.73</a:t>
                      </a:r>
                      <a:endParaRPr lang="en-US" dirty="0"/>
                    </a:p>
                  </a:txBody>
                  <a:tcPr anchor="b"/>
                </a:tc>
                <a:tc>
                  <a:txBody>
                    <a:bodyPr/>
                    <a:lstStyle/>
                    <a:p>
                      <a:pPr algn="r"/>
                      <a:r>
                        <a:rPr lang="en-US" dirty="0" smtClean="0">
                          <a:latin typeface="Times New Roman" panose="02020603050405020304" pitchFamily="18" charset="0"/>
                        </a:rPr>
                        <a:t>40,740.00</a:t>
                      </a:r>
                      <a:endParaRPr lang="en-US" dirty="0"/>
                    </a:p>
                  </a:txBody>
                  <a:tcPr anchor="b"/>
                </a:tc>
                <a:tc>
                  <a:txBody>
                    <a:bodyPr/>
                    <a:lstStyle/>
                    <a:p>
                      <a:pPr algn="r"/>
                      <a:endParaRPr lang="en-US" dirty="0"/>
                    </a:p>
                  </a:txBody>
                  <a:tcPr anchor="b"/>
                </a:tc>
                <a:tc>
                  <a:txBody>
                    <a:bodyPr/>
                    <a:lstStyle/>
                    <a:p>
                      <a:pPr algn="r"/>
                      <a:r>
                        <a:rPr lang="en-US" dirty="0" smtClean="0">
                          <a:latin typeface="Times New Roman" panose="02020603050405020304" pitchFamily="18" charset="0"/>
                        </a:rPr>
                        <a:t>7,335.00</a:t>
                      </a:r>
                      <a:endParaRPr lang="en-US" dirty="0"/>
                    </a:p>
                  </a:txBody>
                  <a:tcPr anchor="b"/>
                </a:tc>
                <a:tc>
                  <a:txBody>
                    <a:bodyPr/>
                    <a:lstStyle/>
                    <a:p>
                      <a:pPr algn="r"/>
                      <a:r>
                        <a:rPr lang="en-US" dirty="0" smtClean="0">
                          <a:latin typeface="Times New Roman" panose="02020603050405020304" pitchFamily="18" charset="0"/>
                        </a:rPr>
                        <a:t>7,408.97</a:t>
                      </a:r>
                      <a:endParaRPr lang="en-US" dirty="0"/>
                    </a:p>
                  </a:txBody>
                  <a:tcPr anchor="b"/>
                </a:tc>
                <a:tc>
                  <a:txBody>
                    <a:bodyPr/>
                    <a:lstStyle/>
                    <a:p>
                      <a:pPr algn="r"/>
                      <a:r>
                        <a:rPr lang="en-US" dirty="0" smtClean="0">
                          <a:latin typeface="Times New Roman" panose="02020603050405020304" pitchFamily="18" charset="0"/>
                        </a:rPr>
                        <a:t>11,636.01</a:t>
                      </a:r>
                      <a:endParaRPr lang="en-US" dirty="0"/>
                    </a:p>
                  </a:txBody>
                  <a:tcPr anchor="b"/>
                </a:tc>
                <a:tc>
                  <a:txBody>
                    <a:bodyPr/>
                    <a:lstStyle/>
                    <a:p>
                      <a:pPr algn="r"/>
                      <a:r>
                        <a:rPr lang="en-US" dirty="0" smtClean="0">
                          <a:latin typeface="Times New Roman" panose="02020603050405020304" pitchFamily="18" charset="0"/>
                        </a:rPr>
                        <a:t>15,956.67</a:t>
                      </a:r>
                      <a:endParaRPr lang="en-US" dirty="0"/>
                    </a:p>
                  </a:txBody>
                  <a:tcPr anchor="b"/>
                </a:tc>
                <a:extLst>
                  <a:ext uri="{0D108BD9-81ED-4DB2-BD59-A6C34878D82A}">
                    <a16:rowId xmlns:a16="http://schemas.microsoft.com/office/drawing/2014/main" val="10003"/>
                  </a:ext>
                </a:extLst>
              </a:tr>
              <a:tr h="530087">
                <a:tc>
                  <a:txBody>
                    <a:bodyPr/>
                    <a:lstStyle/>
                    <a:p>
                      <a:pPr algn="r"/>
                      <a:r>
                        <a:rPr lang="en-US">
                          <a:latin typeface="Times New Roman" panose="02020603050405020304" pitchFamily="18" charset="0"/>
                        </a:rPr>
                        <a:t>2012</a:t>
                      </a:r>
                      <a:endParaRPr lang="en-US"/>
                    </a:p>
                  </a:txBody>
                  <a:tcPr anchor="b"/>
                </a:tc>
                <a:tc>
                  <a:txBody>
                    <a:bodyPr/>
                    <a:lstStyle/>
                    <a:p>
                      <a:pPr algn="r"/>
                      <a:r>
                        <a:rPr lang="en-US" dirty="0">
                          <a:latin typeface="Times New Roman" panose="02020603050405020304" pitchFamily="18" charset="0"/>
                        </a:rPr>
                        <a:t>110.93</a:t>
                      </a:r>
                      <a:endParaRPr lang="en-US" dirty="0"/>
                    </a:p>
                  </a:txBody>
                  <a:tcPr anchor="b">
                    <a:lnR w="12700" cap="flat" cmpd="sng" algn="ctr">
                      <a:solidFill>
                        <a:schemeClr val="tx1"/>
                      </a:solidFill>
                      <a:prstDash val="solid"/>
                      <a:round/>
                      <a:headEnd type="none" w="med" len="med"/>
                      <a:tailEnd type="none" w="med" len="med"/>
                    </a:lnR>
                  </a:tcPr>
                </a:tc>
                <a:tc>
                  <a:txBody>
                    <a:bodyPr/>
                    <a:lstStyle/>
                    <a:p>
                      <a:pPr algn="r"/>
                      <a:r>
                        <a:rPr lang="en-US" dirty="0">
                          <a:latin typeface="Times New Roman" panose="02020603050405020304" pitchFamily="18" charset="0"/>
                        </a:rPr>
                        <a:t>100'</a:t>
                      </a:r>
                      <a:endParaRPr lang="en-US" dirty="0"/>
                    </a:p>
                  </a:txBody>
                  <a:tcPr anchor="b">
                    <a:lnL w="12700" cap="flat" cmpd="sng" algn="ctr">
                      <a:solidFill>
                        <a:schemeClr val="tx1"/>
                      </a:solidFill>
                      <a:prstDash val="solid"/>
                      <a:round/>
                      <a:headEnd type="none" w="med" len="med"/>
                      <a:tailEnd type="none" w="med" len="med"/>
                    </a:lnL>
                  </a:tcPr>
                </a:tc>
                <a:tc>
                  <a:txBody>
                    <a:bodyPr/>
                    <a:lstStyle/>
                    <a:p>
                      <a:pPr algn="r"/>
                      <a:r>
                        <a:rPr lang="en-US" dirty="0" smtClean="0">
                          <a:latin typeface="Times New Roman" panose="02020603050405020304" pitchFamily="18" charset="0"/>
                        </a:rPr>
                        <a:t>45,830</a:t>
                      </a:r>
                      <a:endParaRPr lang="en-US" dirty="0"/>
                    </a:p>
                  </a:txBody>
                  <a:tcPr anchor="b"/>
                </a:tc>
                <a:tc>
                  <a:txBody>
                    <a:bodyPr/>
                    <a:lstStyle/>
                    <a:p>
                      <a:pPr algn="r"/>
                      <a:r>
                        <a:rPr lang="en-US" dirty="0" smtClean="0">
                          <a:latin typeface="Times New Roman" panose="02020603050405020304" pitchFamily="18" charset="0"/>
                        </a:rPr>
                        <a:t>46,779.14</a:t>
                      </a:r>
                      <a:endParaRPr lang="en-US" dirty="0"/>
                    </a:p>
                  </a:txBody>
                  <a:tcPr anchor="b"/>
                </a:tc>
                <a:tc>
                  <a:txBody>
                    <a:bodyPr/>
                    <a:lstStyle/>
                    <a:p>
                      <a:pPr algn="r"/>
                      <a:r>
                        <a:rPr lang="en-US" dirty="0" smtClean="0">
                          <a:latin typeface="Times New Roman" panose="02020603050405020304" pitchFamily="18" charset="0"/>
                        </a:rPr>
                        <a:t>45,830.00</a:t>
                      </a:r>
                      <a:endParaRPr lang="en-US" dirty="0"/>
                    </a:p>
                  </a:txBody>
                  <a:tcPr anchor="b"/>
                </a:tc>
                <a:tc>
                  <a:txBody>
                    <a:bodyPr/>
                    <a:lstStyle/>
                    <a:p>
                      <a:pPr algn="r"/>
                      <a:endParaRPr lang="en-US" dirty="0"/>
                    </a:p>
                  </a:txBody>
                  <a:tcPr anchor="b"/>
                </a:tc>
                <a:tc>
                  <a:txBody>
                    <a:bodyPr/>
                    <a:lstStyle/>
                    <a:p>
                      <a:pPr algn="r"/>
                      <a:r>
                        <a:rPr lang="en-US" dirty="0" smtClean="0">
                          <a:latin typeface="Times New Roman" panose="02020603050405020304" pitchFamily="18" charset="0"/>
                        </a:rPr>
                        <a:t>13,525.00</a:t>
                      </a:r>
                      <a:endParaRPr lang="en-US" dirty="0"/>
                    </a:p>
                  </a:txBody>
                  <a:tcPr anchor="b"/>
                </a:tc>
                <a:tc>
                  <a:txBody>
                    <a:bodyPr/>
                    <a:lstStyle/>
                    <a:p>
                      <a:pPr algn="r"/>
                      <a:r>
                        <a:rPr lang="en-US" dirty="0" smtClean="0">
                          <a:latin typeface="Times New Roman" panose="02020603050405020304" pitchFamily="18" charset="0"/>
                        </a:rPr>
                        <a:t>13,709.86</a:t>
                      </a:r>
                      <a:endParaRPr lang="en-US" dirty="0"/>
                    </a:p>
                  </a:txBody>
                  <a:tcPr anchor="b"/>
                </a:tc>
                <a:tc>
                  <a:txBody>
                    <a:bodyPr/>
                    <a:lstStyle/>
                    <a:p>
                      <a:pPr algn="r"/>
                      <a:r>
                        <a:rPr lang="en-US" dirty="0" smtClean="0">
                          <a:latin typeface="Times New Roman" panose="02020603050405020304" pitchFamily="18" charset="0"/>
                        </a:rPr>
                        <a:t>17,806.11</a:t>
                      </a:r>
                      <a:endParaRPr lang="en-US" dirty="0"/>
                    </a:p>
                  </a:txBody>
                  <a:tcPr anchor="b"/>
                </a:tc>
                <a:tc>
                  <a:txBody>
                    <a:bodyPr/>
                    <a:lstStyle/>
                    <a:p>
                      <a:pPr algn="r"/>
                      <a:r>
                        <a:rPr lang="en-US" dirty="0" smtClean="0">
                          <a:solidFill>
                            <a:srgbClr val="FF0000"/>
                          </a:solidFill>
                          <a:latin typeface="Times New Roman" panose="02020603050405020304" pitchFamily="18" charset="0"/>
                        </a:rPr>
                        <a:t>22,030.10</a:t>
                      </a:r>
                      <a:endParaRPr lang="en-US" dirty="0">
                        <a:solidFill>
                          <a:srgbClr val="FF0000"/>
                        </a:solidFill>
                      </a:endParaRPr>
                    </a:p>
                  </a:txBody>
                  <a:tcPr anchor="b"/>
                </a:tc>
                <a:extLst>
                  <a:ext uri="{0D108BD9-81ED-4DB2-BD59-A6C34878D82A}">
                    <a16:rowId xmlns:a16="http://schemas.microsoft.com/office/drawing/2014/main" val="10004"/>
                  </a:ext>
                </a:extLst>
              </a:tr>
              <a:tr h="530087">
                <a:tc>
                  <a:txBody>
                    <a:bodyPr/>
                    <a:lstStyle/>
                    <a:p>
                      <a:pPr algn="r"/>
                      <a:r>
                        <a:rPr lang="en-US">
                          <a:latin typeface="Times New Roman" panose="02020603050405020304" pitchFamily="18" charset="0"/>
                        </a:rPr>
                        <a:t>2011</a:t>
                      </a:r>
                      <a:endParaRPr lang="en-US"/>
                    </a:p>
                  </a:txBody>
                  <a:tcPr anchor="b"/>
                </a:tc>
                <a:tc>
                  <a:txBody>
                    <a:bodyPr/>
                    <a:lstStyle/>
                    <a:p>
                      <a:pPr algn="r"/>
                      <a:r>
                        <a:rPr lang="en-US" dirty="0">
                          <a:latin typeface="Times New Roman" panose="02020603050405020304" pitchFamily="18" charset="0"/>
                        </a:rPr>
                        <a:t>103.99</a:t>
                      </a:r>
                      <a:endParaRPr lang="en-US" dirty="0"/>
                    </a:p>
                  </a:txBody>
                  <a:tcPr anchor="b">
                    <a:lnR w="12700" cap="flat" cmpd="sng" algn="ctr">
                      <a:solidFill>
                        <a:schemeClr val="tx1"/>
                      </a:solidFill>
                      <a:prstDash val="solid"/>
                      <a:round/>
                      <a:headEnd type="none" w="med" len="med"/>
                      <a:tailEnd type="none" w="med" len="med"/>
                    </a:lnR>
                  </a:tcPr>
                </a:tc>
                <a:tc>
                  <a:txBody>
                    <a:bodyPr/>
                    <a:lstStyle/>
                    <a:p>
                      <a:pPr algn="r"/>
                      <a:r>
                        <a:rPr lang="en-US" dirty="0">
                          <a:latin typeface="Times New Roman" panose="02020603050405020304" pitchFamily="18" charset="0"/>
                        </a:rPr>
                        <a:t>200'</a:t>
                      </a:r>
                      <a:endParaRPr lang="en-US" dirty="0"/>
                    </a:p>
                  </a:txBody>
                  <a:tcPr anchor="b">
                    <a:lnL w="12700" cap="flat" cmpd="sng" algn="ctr">
                      <a:solidFill>
                        <a:schemeClr val="tx1"/>
                      </a:solidFill>
                      <a:prstDash val="solid"/>
                      <a:round/>
                      <a:headEnd type="none" w="med" len="med"/>
                      <a:tailEnd type="none" w="med" len="med"/>
                    </a:lnL>
                  </a:tcPr>
                </a:tc>
                <a:tc>
                  <a:txBody>
                    <a:bodyPr/>
                    <a:lstStyle/>
                    <a:p>
                      <a:pPr algn="r"/>
                      <a:r>
                        <a:rPr lang="en-US" dirty="0" smtClean="0">
                          <a:latin typeface="Times New Roman" panose="02020603050405020304" pitchFamily="18" charset="0"/>
                        </a:rPr>
                        <a:t>55,750</a:t>
                      </a:r>
                      <a:endParaRPr lang="en-US" dirty="0"/>
                    </a:p>
                  </a:txBody>
                  <a:tcPr anchor="b"/>
                </a:tc>
                <a:tc>
                  <a:txBody>
                    <a:bodyPr/>
                    <a:lstStyle/>
                    <a:p>
                      <a:pPr algn="r"/>
                      <a:r>
                        <a:rPr lang="en-US" dirty="0" smtClean="0">
                          <a:latin typeface="Times New Roman" panose="02020603050405020304" pitchFamily="18" charset="0"/>
                        </a:rPr>
                        <a:t>56,904.59</a:t>
                      </a:r>
                      <a:endParaRPr lang="en-US" dirty="0"/>
                    </a:p>
                  </a:txBody>
                  <a:tcPr anchor="b"/>
                </a:tc>
                <a:tc>
                  <a:txBody>
                    <a:bodyPr/>
                    <a:lstStyle/>
                    <a:p>
                      <a:pPr algn="r"/>
                      <a:r>
                        <a:rPr lang="en-US" dirty="0" smtClean="0">
                          <a:latin typeface="Times New Roman" panose="02020603050405020304" pitchFamily="18" charset="0"/>
                        </a:rPr>
                        <a:t>55,750.00</a:t>
                      </a:r>
                      <a:endParaRPr lang="en-US" dirty="0"/>
                    </a:p>
                  </a:txBody>
                  <a:tcPr anchor="b"/>
                </a:tc>
                <a:tc>
                  <a:txBody>
                    <a:bodyPr/>
                    <a:lstStyle/>
                    <a:p>
                      <a:pPr algn="r"/>
                      <a:endParaRPr lang="en-US" dirty="0"/>
                    </a:p>
                  </a:txBody>
                  <a:tcPr anchor="b"/>
                </a:tc>
                <a:tc>
                  <a:txBody>
                    <a:bodyPr/>
                    <a:lstStyle/>
                    <a:p>
                      <a:pPr algn="r"/>
                      <a:r>
                        <a:rPr lang="en-US" dirty="0" smtClean="0">
                          <a:latin typeface="Times New Roman" panose="02020603050405020304" pitchFamily="18" charset="0"/>
                        </a:rPr>
                        <a:t>23,510.00</a:t>
                      </a:r>
                      <a:endParaRPr lang="en-US" dirty="0"/>
                    </a:p>
                  </a:txBody>
                  <a:tcPr anchor="b"/>
                </a:tc>
                <a:tc>
                  <a:txBody>
                    <a:bodyPr/>
                    <a:lstStyle/>
                    <a:p>
                      <a:pPr algn="r"/>
                      <a:r>
                        <a:rPr lang="en-US" dirty="0" smtClean="0">
                          <a:latin typeface="Times New Roman" panose="02020603050405020304" pitchFamily="18" charset="0"/>
                        </a:rPr>
                        <a:t>23,052.55</a:t>
                      </a:r>
                      <a:endParaRPr lang="en-US" dirty="0"/>
                    </a:p>
                  </a:txBody>
                  <a:tcPr anchor="b"/>
                </a:tc>
                <a:tc>
                  <a:txBody>
                    <a:bodyPr/>
                    <a:lstStyle/>
                    <a:p>
                      <a:pPr algn="r"/>
                      <a:r>
                        <a:rPr lang="en-US" dirty="0" smtClean="0">
                          <a:latin typeface="Times New Roman" panose="02020603050405020304" pitchFamily="18" charset="0"/>
                        </a:rPr>
                        <a:t>27,772.81</a:t>
                      </a:r>
                      <a:endParaRPr lang="en-US" dirty="0"/>
                    </a:p>
                  </a:txBody>
                  <a:tcPr anchor="b"/>
                </a:tc>
                <a:tc>
                  <a:txBody>
                    <a:bodyPr/>
                    <a:lstStyle/>
                    <a:p>
                      <a:pPr algn="r"/>
                      <a:r>
                        <a:rPr lang="en-US" dirty="0" smtClean="0">
                          <a:latin typeface="Times New Roman" panose="02020603050405020304" pitchFamily="18" charset="0"/>
                        </a:rPr>
                        <a:t>32,156.20</a:t>
                      </a:r>
                      <a:endParaRPr lang="en-US" dirty="0"/>
                    </a:p>
                  </a:txBody>
                  <a:tcPr anchor="b"/>
                </a:tc>
                <a:extLst>
                  <a:ext uri="{0D108BD9-81ED-4DB2-BD59-A6C34878D82A}">
                    <a16:rowId xmlns:a16="http://schemas.microsoft.com/office/drawing/2014/main" val="10005"/>
                  </a:ext>
                </a:extLst>
              </a:tr>
              <a:tr h="530087">
                <a:tc>
                  <a:txBody>
                    <a:bodyPr/>
                    <a:lstStyle/>
                    <a:p>
                      <a:pPr algn="r"/>
                      <a:r>
                        <a:rPr lang="en-US">
                          <a:latin typeface="Times New Roman" panose="02020603050405020304" pitchFamily="18" charset="0"/>
                        </a:rPr>
                        <a:t>2010</a:t>
                      </a:r>
                      <a:endParaRPr lang="en-US"/>
                    </a:p>
                  </a:txBody>
                  <a:tcPr anchor="b"/>
                </a:tc>
                <a:tc>
                  <a:txBody>
                    <a:bodyPr/>
                    <a:lstStyle/>
                    <a:p>
                      <a:pPr algn="r"/>
                      <a:r>
                        <a:rPr lang="en-US" dirty="0">
                          <a:latin typeface="Times New Roman" panose="02020603050405020304" pitchFamily="18" charset="0"/>
                        </a:rPr>
                        <a:t>101.88</a:t>
                      </a:r>
                      <a:endParaRPr lang="en-US" dirty="0"/>
                    </a:p>
                  </a:txBody>
                  <a:tcPr anchor="b">
                    <a:lnR w="12700" cap="flat" cmpd="sng" algn="ctr">
                      <a:solidFill>
                        <a:schemeClr val="tx1"/>
                      </a:solidFill>
                      <a:prstDash val="solid"/>
                      <a:round/>
                      <a:headEnd type="none" w="med" len="med"/>
                      <a:tailEnd type="none" w="med" len="med"/>
                    </a:lnR>
                  </a:tcPr>
                </a:tc>
                <a:tc>
                  <a:txBody>
                    <a:bodyPr/>
                    <a:lstStyle/>
                    <a:p>
                      <a:pPr algn="r"/>
                      <a:r>
                        <a:rPr lang="en-US" dirty="0">
                          <a:latin typeface="Times New Roman" panose="02020603050405020304" pitchFamily="18" charset="0"/>
                        </a:rPr>
                        <a:t>300'</a:t>
                      </a:r>
                      <a:endParaRPr lang="en-US" dirty="0"/>
                    </a:p>
                  </a:txBody>
                  <a:tcPr anchor="b">
                    <a:lnL w="12700" cap="flat" cmpd="sng" algn="ctr">
                      <a:solidFill>
                        <a:schemeClr val="tx1"/>
                      </a:solidFill>
                      <a:prstDash val="solid"/>
                      <a:round/>
                      <a:headEnd type="none" w="med" len="med"/>
                      <a:tailEnd type="none" w="med" len="med"/>
                    </a:lnL>
                  </a:tcPr>
                </a:tc>
                <a:tc>
                  <a:txBody>
                    <a:bodyPr/>
                    <a:lstStyle/>
                    <a:p>
                      <a:pPr algn="r"/>
                      <a:r>
                        <a:rPr lang="en-US" dirty="0" smtClean="0">
                          <a:latin typeface="Times New Roman" panose="02020603050405020304" pitchFamily="18" charset="0"/>
                        </a:rPr>
                        <a:t>65,640</a:t>
                      </a:r>
                      <a:endParaRPr lang="en-US" dirty="0"/>
                    </a:p>
                  </a:txBody>
                  <a:tcPr anchor="b"/>
                </a:tc>
                <a:tc>
                  <a:txBody>
                    <a:bodyPr/>
                    <a:lstStyle/>
                    <a:p>
                      <a:pPr algn="r"/>
                      <a:r>
                        <a:rPr lang="en-US" dirty="0" smtClean="0">
                          <a:latin typeface="Times New Roman" panose="02020603050405020304" pitchFamily="18" charset="0"/>
                        </a:rPr>
                        <a:t>66,999.41</a:t>
                      </a:r>
                      <a:endParaRPr lang="en-US" dirty="0"/>
                    </a:p>
                  </a:txBody>
                  <a:tcPr anchor="b"/>
                </a:tc>
                <a:tc>
                  <a:txBody>
                    <a:bodyPr/>
                    <a:lstStyle/>
                    <a:p>
                      <a:pPr algn="r"/>
                      <a:r>
                        <a:rPr lang="en-US" dirty="0" smtClean="0">
                          <a:latin typeface="Times New Roman" panose="02020603050405020304" pitchFamily="18" charset="0"/>
                        </a:rPr>
                        <a:t>65,640.00</a:t>
                      </a:r>
                      <a:endParaRPr lang="en-US" dirty="0"/>
                    </a:p>
                  </a:txBody>
                  <a:tcPr anchor="b"/>
                </a:tc>
                <a:tc>
                  <a:txBody>
                    <a:bodyPr/>
                    <a:lstStyle/>
                    <a:p>
                      <a:pPr algn="r"/>
                      <a:endParaRPr lang="en-US" dirty="0"/>
                    </a:p>
                  </a:txBody>
                  <a:tcPr anchor="b"/>
                </a:tc>
                <a:tc>
                  <a:txBody>
                    <a:bodyPr/>
                    <a:lstStyle/>
                    <a:p>
                      <a:pPr algn="r"/>
                      <a:r>
                        <a:rPr lang="en-US" dirty="0" smtClean="0">
                          <a:latin typeface="Times New Roman" panose="02020603050405020304" pitchFamily="18" charset="0"/>
                        </a:rPr>
                        <a:t>29,585.00</a:t>
                      </a:r>
                      <a:endParaRPr lang="en-US" dirty="0"/>
                    </a:p>
                  </a:txBody>
                  <a:tcPr anchor="b"/>
                </a:tc>
                <a:tc>
                  <a:txBody>
                    <a:bodyPr/>
                    <a:lstStyle/>
                    <a:p>
                      <a:pPr algn="r"/>
                      <a:r>
                        <a:rPr lang="en-US" dirty="0" smtClean="0">
                          <a:latin typeface="Times New Roman" panose="02020603050405020304" pitchFamily="18" charset="0"/>
                        </a:rPr>
                        <a:t>29,690.21</a:t>
                      </a:r>
                      <a:endParaRPr lang="en-US" dirty="0"/>
                    </a:p>
                  </a:txBody>
                  <a:tcPr anchor="b"/>
                </a:tc>
                <a:tc>
                  <a:txBody>
                    <a:bodyPr/>
                    <a:lstStyle/>
                    <a:p>
                      <a:pPr algn="r"/>
                      <a:r>
                        <a:rPr lang="en-US" dirty="0" smtClean="0">
                          <a:latin typeface="Times New Roman" panose="02020603050405020304" pitchFamily="18" charset="0"/>
                        </a:rPr>
                        <a:t>34,550.57</a:t>
                      </a:r>
                      <a:endParaRPr lang="en-US" dirty="0"/>
                    </a:p>
                  </a:txBody>
                  <a:tcPr anchor="b"/>
                </a:tc>
                <a:tc>
                  <a:txBody>
                    <a:bodyPr/>
                    <a:lstStyle/>
                    <a:p>
                      <a:pPr algn="r"/>
                      <a:r>
                        <a:rPr lang="en-US" dirty="0" smtClean="0">
                          <a:latin typeface="Times New Roman" panose="02020603050405020304" pitchFamily="18" charset="0"/>
                        </a:rPr>
                        <a:t>39,409.84</a:t>
                      </a:r>
                      <a:endParaRPr lang="en-US" dirty="0"/>
                    </a:p>
                  </a:txBody>
                  <a:tcPr anchor="b"/>
                </a:tc>
                <a:extLst>
                  <a:ext uri="{0D108BD9-81ED-4DB2-BD59-A6C34878D82A}">
                    <a16:rowId xmlns:a16="http://schemas.microsoft.com/office/drawing/2014/main" val="10006"/>
                  </a:ext>
                </a:extLst>
              </a:tr>
              <a:tr h="530087">
                <a:tc>
                  <a:txBody>
                    <a:bodyPr/>
                    <a:lstStyle/>
                    <a:p>
                      <a:pPr algn="r"/>
                      <a:r>
                        <a:rPr lang="en-US">
                          <a:latin typeface="Times New Roman" panose="02020603050405020304" pitchFamily="18" charset="0"/>
                        </a:rPr>
                        <a:t>2009</a:t>
                      </a:r>
                      <a:endParaRPr lang="en-US"/>
                    </a:p>
                  </a:txBody>
                  <a:tcPr anchor="b"/>
                </a:tc>
                <a:tc>
                  <a:txBody>
                    <a:bodyPr/>
                    <a:lstStyle/>
                    <a:p>
                      <a:pPr algn="r"/>
                      <a:r>
                        <a:rPr lang="en-US" dirty="0">
                          <a:latin typeface="Times New Roman" panose="02020603050405020304" pitchFamily="18" charset="0"/>
                        </a:rPr>
                        <a:t>100.18</a:t>
                      </a:r>
                      <a:endParaRPr lang="en-US" dirty="0"/>
                    </a:p>
                  </a:txBody>
                  <a:tcPr anchor="b">
                    <a:lnR w="12700" cap="flat" cmpd="sng" algn="ctr">
                      <a:solidFill>
                        <a:schemeClr val="tx1"/>
                      </a:solidFill>
                      <a:prstDash val="solid"/>
                      <a:round/>
                      <a:headEnd type="none" w="med" len="med"/>
                      <a:tailEnd type="none" w="med" len="med"/>
                    </a:lnR>
                  </a:tcPr>
                </a:tc>
                <a:tc>
                  <a:txBody>
                    <a:bodyPr/>
                    <a:lstStyle/>
                    <a:p>
                      <a:pPr algn="r"/>
                      <a:r>
                        <a:rPr lang="en-US" dirty="0">
                          <a:latin typeface="Times New Roman" panose="02020603050405020304" pitchFamily="18" charset="0"/>
                        </a:rPr>
                        <a:t>400'</a:t>
                      </a:r>
                      <a:endParaRPr lang="en-US" dirty="0"/>
                    </a:p>
                  </a:txBody>
                  <a:tcPr anchor="b">
                    <a:lnL w="12700" cap="flat" cmpd="sng" algn="ctr">
                      <a:solidFill>
                        <a:schemeClr val="tx1"/>
                      </a:solidFill>
                      <a:prstDash val="solid"/>
                      <a:round/>
                      <a:headEnd type="none" w="med" len="med"/>
                      <a:tailEnd type="none" w="med" len="med"/>
                    </a:lnL>
                  </a:tcPr>
                </a:tc>
                <a:tc>
                  <a:txBody>
                    <a:bodyPr/>
                    <a:lstStyle/>
                    <a:p>
                      <a:pPr algn="r"/>
                      <a:r>
                        <a:rPr lang="en-US" dirty="0" smtClean="0">
                          <a:latin typeface="Times New Roman" panose="02020603050405020304" pitchFamily="18" charset="0"/>
                        </a:rPr>
                        <a:t>74,160</a:t>
                      </a:r>
                      <a:endParaRPr lang="en-US" dirty="0"/>
                    </a:p>
                  </a:txBody>
                  <a:tcPr anchor="b"/>
                </a:tc>
                <a:tc>
                  <a:txBody>
                    <a:bodyPr/>
                    <a:lstStyle/>
                    <a:p>
                      <a:pPr algn="r"/>
                      <a:r>
                        <a:rPr lang="en-US" dirty="0" smtClean="0">
                          <a:latin typeface="Times New Roman" panose="02020603050405020304" pitchFamily="18" charset="0"/>
                        </a:rPr>
                        <a:t>75,695.86</a:t>
                      </a:r>
                      <a:endParaRPr lang="en-US" dirty="0"/>
                    </a:p>
                  </a:txBody>
                  <a:tcPr anchor="b"/>
                </a:tc>
                <a:tc>
                  <a:txBody>
                    <a:bodyPr/>
                    <a:lstStyle/>
                    <a:p>
                      <a:pPr algn="r"/>
                      <a:r>
                        <a:rPr lang="en-US" dirty="0" smtClean="0">
                          <a:latin typeface="Times New Roman" panose="02020603050405020304" pitchFamily="18" charset="0"/>
                        </a:rPr>
                        <a:t>74,160.00</a:t>
                      </a:r>
                      <a:endParaRPr lang="en-US" dirty="0"/>
                    </a:p>
                  </a:txBody>
                  <a:tcPr anchor="b"/>
                </a:tc>
                <a:tc>
                  <a:txBody>
                    <a:bodyPr/>
                    <a:lstStyle/>
                    <a:p>
                      <a:pPr algn="r"/>
                      <a:endParaRPr lang="en-US" dirty="0"/>
                    </a:p>
                  </a:txBody>
                  <a:tcPr anchor="b"/>
                </a:tc>
                <a:tc>
                  <a:txBody>
                    <a:bodyPr/>
                    <a:lstStyle/>
                    <a:p>
                      <a:pPr algn="r"/>
                      <a:r>
                        <a:rPr lang="en-US" dirty="0" smtClean="0">
                          <a:latin typeface="Times New Roman" panose="02020603050405020304" pitchFamily="18" charset="0"/>
                        </a:rPr>
                        <a:t>37,985.00</a:t>
                      </a:r>
                      <a:endParaRPr lang="en-US" dirty="0"/>
                    </a:p>
                  </a:txBody>
                  <a:tcPr anchor="b"/>
                </a:tc>
                <a:tc>
                  <a:txBody>
                    <a:bodyPr/>
                    <a:lstStyle/>
                    <a:p>
                      <a:pPr algn="r"/>
                      <a:r>
                        <a:rPr lang="en-US" dirty="0" smtClean="0">
                          <a:latin typeface="Times New Roman" panose="02020603050405020304" pitchFamily="18" charset="0"/>
                        </a:rPr>
                        <a:t>37,414.23</a:t>
                      </a:r>
                      <a:endParaRPr lang="en-US" dirty="0"/>
                    </a:p>
                  </a:txBody>
                  <a:tcPr anchor="b"/>
                </a:tc>
                <a:tc>
                  <a:txBody>
                    <a:bodyPr/>
                    <a:lstStyle/>
                    <a:p>
                      <a:pPr algn="r"/>
                      <a:r>
                        <a:rPr lang="en-US" dirty="0" smtClean="0">
                          <a:latin typeface="Times New Roman" panose="02020603050405020304" pitchFamily="18" charset="0"/>
                        </a:rPr>
                        <a:t>42,923.99</a:t>
                      </a:r>
                      <a:endParaRPr lang="en-US" dirty="0"/>
                    </a:p>
                  </a:txBody>
                  <a:tcPr anchor="b"/>
                </a:tc>
                <a:tc>
                  <a:txBody>
                    <a:bodyPr/>
                    <a:lstStyle/>
                    <a:p>
                      <a:pPr algn="r"/>
                      <a:r>
                        <a:rPr lang="en-US" dirty="0" smtClean="0">
                          <a:latin typeface="Times New Roman" panose="02020603050405020304" pitchFamily="18" charset="0"/>
                        </a:rPr>
                        <a:t>47,955.71</a:t>
                      </a:r>
                      <a:endParaRPr lang="en-US" dirty="0"/>
                    </a:p>
                  </a:txBody>
                  <a:tcPr anchor="b"/>
                </a:tc>
                <a:extLst>
                  <a:ext uri="{0D108BD9-81ED-4DB2-BD59-A6C34878D82A}">
                    <a16:rowId xmlns:a16="http://schemas.microsoft.com/office/drawing/2014/main" val="10007"/>
                  </a:ext>
                </a:extLst>
              </a:tr>
              <a:tr h="530087">
                <a:tc>
                  <a:txBody>
                    <a:bodyPr/>
                    <a:lstStyle/>
                    <a:p>
                      <a:pPr algn="r"/>
                      <a:r>
                        <a:rPr lang="en-US">
                          <a:latin typeface="Times New Roman" panose="02020603050405020304" pitchFamily="18" charset="0"/>
                        </a:rPr>
                        <a:t>2008</a:t>
                      </a:r>
                      <a:endParaRPr lang="en-US"/>
                    </a:p>
                  </a:txBody>
                  <a:tcPr anchor="b"/>
                </a:tc>
                <a:tc>
                  <a:txBody>
                    <a:bodyPr/>
                    <a:lstStyle/>
                    <a:p>
                      <a:pPr algn="r"/>
                      <a:r>
                        <a:rPr lang="en-US" dirty="0">
                          <a:latin typeface="Times New Roman" panose="02020603050405020304" pitchFamily="18" charset="0"/>
                        </a:rPr>
                        <a:t>100.00</a:t>
                      </a:r>
                      <a:endParaRPr lang="en-US" dirty="0"/>
                    </a:p>
                  </a:txBody>
                  <a:tcPr anchor="b">
                    <a:lnR w="12700" cap="flat" cmpd="sng" algn="ctr">
                      <a:solidFill>
                        <a:schemeClr val="tx1"/>
                      </a:solidFill>
                      <a:prstDash val="solid"/>
                      <a:round/>
                      <a:headEnd type="none" w="med" len="med"/>
                      <a:tailEnd type="none" w="med" len="med"/>
                    </a:lnR>
                  </a:tcPr>
                </a:tc>
                <a:tc>
                  <a:txBody>
                    <a:bodyPr/>
                    <a:lstStyle/>
                    <a:p>
                      <a:pPr algn="r"/>
                      <a:r>
                        <a:rPr lang="en-US" dirty="0">
                          <a:latin typeface="Times New Roman" panose="02020603050405020304" pitchFamily="18" charset="0"/>
                        </a:rPr>
                        <a:t>500'</a:t>
                      </a:r>
                      <a:endParaRPr lang="en-US" dirty="0"/>
                    </a:p>
                  </a:txBody>
                  <a:tcPr anchor="b">
                    <a:lnL w="12700" cap="flat" cmpd="sng" algn="ctr">
                      <a:solidFill>
                        <a:schemeClr val="tx1"/>
                      </a:solidFill>
                      <a:prstDash val="solid"/>
                      <a:round/>
                      <a:headEnd type="none" w="med" len="med"/>
                      <a:tailEnd type="none" w="med" len="med"/>
                    </a:lnL>
                  </a:tcPr>
                </a:tc>
                <a:tc>
                  <a:txBody>
                    <a:bodyPr/>
                    <a:lstStyle/>
                    <a:p>
                      <a:pPr algn="r"/>
                      <a:r>
                        <a:rPr lang="en-US" dirty="0" smtClean="0">
                          <a:latin typeface="Times New Roman" panose="02020603050405020304" pitchFamily="18" charset="0"/>
                        </a:rPr>
                        <a:t>83,370</a:t>
                      </a:r>
                      <a:endParaRPr lang="en-US" dirty="0"/>
                    </a:p>
                  </a:txBody>
                  <a:tcPr anchor="b"/>
                </a:tc>
                <a:tc>
                  <a:txBody>
                    <a:bodyPr/>
                    <a:lstStyle/>
                    <a:p>
                      <a:pPr algn="r"/>
                      <a:r>
                        <a:rPr lang="en-US" dirty="0" smtClean="0">
                          <a:latin typeface="Times New Roman" panose="02020603050405020304" pitchFamily="18" charset="0"/>
                        </a:rPr>
                        <a:t>85,096.60</a:t>
                      </a:r>
                      <a:endParaRPr lang="en-US" dirty="0"/>
                    </a:p>
                  </a:txBody>
                  <a:tcPr anchor="b"/>
                </a:tc>
                <a:tc>
                  <a:txBody>
                    <a:bodyPr/>
                    <a:lstStyle/>
                    <a:p>
                      <a:pPr algn="r"/>
                      <a:r>
                        <a:rPr lang="en-US" dirty="0" smtClean="0">
                          <a:latin typeface="Times New Roman" panose="02020603050405020304" pitchFamily="18" charset="0"/>
                        </a:rPr>
                        <a:t>83,370.00</a:t>
                      </a:r>
                      <a:endParaRPr lang="en-US" dirty="0"/>
                    </a:p>
                  </a:txBody>
                  <a:tcPr anchor="b"/>
                </a:tc>
                <a:tc>
                  <a:txBody>
                    <a:bodyPr/>
                    <a:lstStyle/>
                    <a:p>
                      <a:pPr algn="r"/>
                      <a:endParaRPr lang="en-US" dirty="0"/>
                    </a:p>
                  </a:txBody>
                  <a:tcPr anchor="b"/>
                </a:tc>
                <a:tc>
                  <a:txBody>
                    <a:bodyPr/>
                    <a:lstStyle/>
                    <a:p>
                      <a:pPr algn="r"/>
                      <a:r>
                        <a:rPr lang="en-US" dirty="0" smtClean="0">
                          <a:latin typeface="Times New Roman" panose="02020603050405020304" pitchFamily="18" charset="0"/>
                        </a:rPr>
                        <a:t>44,035.00</a:t>
                      </a:r>
                      <a:endParaRPr lang="en-US" dirty="0"/>
                    </a:p>
                  </a:txBody>
                  <a:tcPr anchor="b"/>
                </a:tc>
                <a:tc>
                  <a:txBody>
                    <a:bodyPr/>
                    <a:lstStyle/>
                    <a:p>
                      <a:pPr algn="r"/>
                      <a:r>
                        <a:rPr lang="en-US" dirty="0" smtClean="0">
                          <a:latin typeface="Times New Roman" panose="02020603050405020304" pitchFamily="18" charset="0"/>
                        </a:rPr>
                        <a:t>46,224.60</a:t>
                      </a:r>
                      <a:endParaRPr lang="en-US" dirty="0"/>
                    </a:p>
                  </a:txBody>
                  <a:tcPr anchor="b"/>
                </a:tc>
                <a:tc>
                  <a:txBody>
                    <a:bodyPr/>
                    <a:lstStyle/>
                    <a:p>
                      <a:pPr algn="r"/>
                      <a:r>
                        <a:rPr lang="en-US" dirty="0" smtClean="0">
                          <a:latin typeface="Times New Roman" panose="02020603050405020304" pitchFamily="18" charset="0"/>
                        </a:rPr>
                        <a:t>50,129.46</a:t>
                      </a:r>
                      <a:endParaRPr lang="en-US" dirty="0"/>
                    </a:p>
                  </a:txBody>
                  <a:tcPr anchor="b"/>
                </a:tc>
                <a:tc>
                  <a:txBody>
                    <a:bodyPr/>
                    <a:lstStyle/>
                    <a:p>
                      <a:pPr algn="r"/>
                      <a:r>
                        <a:rPr lang="en-US" dirty="0" smtClean="0">
                          <a:latin typeface="Times New Roman" panose="02020603050405020304" pitchFamily="18" charset="0"/>
                        </a:rPr>
                        <a:t>55,293.02</a:t>
                      </a:r>
                      <a:endParaRPr lang="en-US" dirty="0"/>
                    </a:p>
                  </a:txBody>
                  <a:tcPr anchor="b"/>
                </a:tc>
                <a:extLst>
                  <a:ext uri="{0D108BD9-81ED-4DB2-BD59-A6C34878D82A}">
                    <a16:rowId xmlns:a16="http://schemas.microsoft.com/office/drawing/2014/main" val="10008"/>
                  </a:ext>
                </a:extLst>
              </a:tr>
              <a:tr h="530087">
                <a:tc>
                  <a:txBody>
                    <a:bodyPr/>
                    <a:lstStyle/>
                    <a:p>
                      <a:pPr algn="r"/>
                      <a:r>
                        <a:rPr lang="en-US">
                          <a:latin typeface="Times New Roman" panose="02020603050405020304" pitchFamily="18" charset="0"/>
                        </a:rPr>
                        <a:t>2007</a:t>
                      </a:r>
                      <a:endParaRPr lang="en-US"/>
                    </a:p>
                  </a:txBody>
                  <a:tcPr anchor="b"/>
                </a:tc>
                <a:tc>
                  <a:txBody>
                    <a:bodyPr/>
                    <a:lstStyle/>
                    <a:p>
                      <a:pPr algn="r"/>
                      <a:r>
                        <a:rPr lang="en-US" dirty="0">
                          <a:latin typeface="Times New Roman" panose="02020603050405020304" pitchFamily="18" charset="0"/>
                        </a:rPr>
                        <a:t>108.64</a:t>
                      </a:r>
                      <a:endParaRPr lang="en-US" dirty="0"/>
                    </a:p>
                  </a:txBody>
                  <a:tcPr anchor="b">
                    <a:lnR w="12700" cap="flat" cmpd="sng" algn="ctr">
                      <a:solidFill>
                        <a:schemeClr val="tx1"/>
                      </a:solidFill>
                      <a:prstDash val="solid"/>
                      <a:round/>
                      <a:headEnd type="none" w="med" len="med"/>
                      <a:tailEnd type="none" w="med" len="med"/>
                    </a:lnR>
                  </a:tcPr>
                </a:tc>
                <a:tc>
                  <a:txBody>
                    <a:bodyPr/>
                    <a:lstStyle/>
                    <a:p>
                      <a:pPr algn="r"/>
                      <a:r>
                        <a:rPr lang="en-US" dirty="0">
                          <a:latin typeface="Times New Roman" panose="02020603050405020304" pitchFamily="18" charset="0"/>
                        </a:rPr>
                        <a:t>600'</a:t>
                      </a:r>
                      <a:endParaRPr lang="en-US" dirty="0"/>
                    </a:p>
                  </a:txBody>
                  <a:tcPr anchor="b">
                    <a:lnL w="12700" cap="flat" cmpd="sng" algn="ctr">
                      <a:solidFill>
                        <a:schemeClr val="tx1"/>
                      </a:solidFill>
                      <a:prstDash val="solid"/>
                      <a:round/>
                      <a:headEnd type="none" w="med" len="med"/>
                      <a:tailEnd type="none" w="med" len="med"/>
                    </a:lnL>
                  </a:tcPr>
                </a:tc>
                <a:tc>
                  <a:txBody>
                    <a:bodyPr/>
                    <a:lstStyle/>
                    <a:p>
                      <a:pPr algn="r"/>
                      <a:r>
                        <a:rPr lang="en-US" dirty="0" smtClean="0">
                          <a:latin typeface="Times New Roman" panose="02020603050405020304" pitchFamily="18" charset="0"/>
                        </a:rPr>
                        <a:t>92,580</a:t>
                      </a:r>
                      <a:endParaRPr lang="en-US" dirty="0"/>
                    </a:p>
                  </a:txBody>
                  <a:tcPr anchor="b"/>
                </a:tc>
                <a:tc>
                  <a:txBody>
                    <a:bodyPr/>
                    <a:lstStyle/>
                    <a:p>
                      <a:pPr algn="r"/>
                      <a:r>
                        <a:rPr lang="en-US" dirty="0" smtClean="0">
                          <a:latin typeface="Times New Roman" panose="02020603050405020304" pitchFamily="18" charset="0"/>
                        </a:rPr>
                        <a:t>94,497.34</a:t>
                      </a:r>
                      <a:endParaRPr lang="en-US" dirty="0"/>
                    </a:p>
                  </a:txBody>
                  <a:tcPr anchor="b"/>
                </a:tc>
                <a:tc>
                  <a:txBody>
                    <a:bodyPr/>
                    <a:lstStyle/>
                    <a:p>
                      <a:pPr algn="r"/>
                      <a:r>
                        <a:rPr lang="en-US" dirty="0" smtClean="0">
                          <a:latin typeface="Times New Roman" panose="02020603050405020304" pitchFamily="18" charset="0"/>
                        </a:rPr>
                        <a:t>92,580.00</a:t>
                      </a:r>
                      <a:endParaRPr lang="en-US" dirty="0"/>
                    </a:p>
                  </a:txBody>
                  <a:tcPr anchor="b"/>
                </a:tc>
                <a:tc>
                  <a:txBody>
                    <a:bodyPr/>
                    <a:lstStyle/>
                    <a:p>
                      <a:pPr algn="r"/>
                      <a:endParaRPr lang="en-US" dirty="0"/>
                    </a:p>
                  </a:txBody>
                  <a:tcPr anchor="b"/>
                </a:tc>
                <a:tc>
                  <a:txBody>
                    <a:bodyPr/>
                    <a:lstStyle/>
                    <a:p>
                      <a:pPr algn="r"/>
                      <a:r>
                        <a:rPr lang="en-US" dirty="0" smtClean="0">
                          <a:latin typeface="Times New Roman" panose="02020603050405020304" pitchFamily="18" charset="0"/>
                        </a:rPr>
                        <a:t>45,230.00</a:t>
                      </a:r>
                      <a:endParaRPr lang="en-US" dirty="0"/>
                    </a:p>
                  </a:txBody>
                  <a:tcPr anchor="b"/>
                </a:tc>
                <a:tc>
                  <a:txBody>
                    <a:bodyPr/>
                    <a:lstStyle/>
                    <a:p>
                      <a:pPr algn="r"/>
                      <a:r>
                        <a:rPr lang="en-US" dirty="0" smtClean="0">
                          <a:latin typeface="Times New Roman" panose="02020603050405020304" pitchFamily="18" charset="0"/>
                        </a:rPr>
                        <a:t>48,277.82</a:t>
                      </a:r>
                      <a:endParaRPr lang="en-US" dirty="0"/>
                    </a:p>
                  </a:txBody>
                  <a:tcPr anchor="b"/>
                </a:tc>
                <a:tc>
                  <a:txBody>
                    <a:bodyPr/>
                    <a:lstStyle/>
                    <a:p>
                      <a:pPr algn="r"/>
                      <a:r>
                        <a:rPr lang="en-US" dirty="0" smtClean="0">
                          <a:latin typeface="Times New Roman" panose="02020603050405020304" pitchFamily="18" charset="0"/>
                        </a:rPr>
                        <a:t>52,552.73</a:t>
                      </a:r>
                      <a:endParaRPr lang="en-US" dirty="0"/>
                    </a:p>
                  </a:txBody>
                  <a:tcPr anchor="b"/>
                </a:tc>
                <a:tc>
                  <a:txBody>
                    <a:bodyPr/>
                    <a:lstStyle/>
                    <a:p>
                      <a:pPr algn="r"/>
                      <a:r>
                        <a:rPr lang="en-US" dirty="0" smtClean="0">
                          <a:latin typeface="Times New Roman" panose="02020603050405020304" pitchFamily="18" charset="0"/>
                        </a:rPr>
                        <a:t>58,648.26</a:t>
                      </a:r>
                      <a:endParaRPr lang="en-US" dirty="0"/>
                    </a:p>
                  </a:txBody>
                  <a:tcPr anchor="b"/>
                </a:tc>
                <a:extLst>
                  <a:ext uri="{0D108BD9-81ED-4DB2-BD59-A6C34878D82A}">
                    <a16:rowId xmlns:a16="http://schemas.microsoft.com/office/drawing/2014/main" val="10009"/>
                  </a:ext>
                </a:extLst>
              </a:tr>
              <a:tr h="530087">
                <a:tc>
                  <a:txBody>
                    <a:bodyPr/>
                    <a:lstStyle/>
                    <a:p>
                      <a:pPr algn="r"/>
                      <a:r>
                        <a:rPr lang="en-US">
                          <a:latin typeface="Times New Roman" panose="02020603050405020304" pitchFamily="18" charset="0"/>
                        </a:rPr>
                        <a:t>2006</a:t>
                      </a:r>
                      <a:endParaRPr lang="en-US"/>
                    </a:p>
                  </a:txBody>
                  <a:tcPr anchor="b"/>
                </a:tc>
                <a:tc>
                  <a:txBody>
                    <a:bodyPr/>
                    <a:lstStyle/>
                    <a:p>
                      <a:pPr algn="r"/>
                      <a:r>
                        <a:rPr lang="en-US" dirty="0">
                          <a:latin typeface="Times New Roman" panose="02020603050405020304" pitchFamily="18" charset="0"/>
                        </a:rPr>
                        <a:t>102.91</a:t>
                      </a:r>
                      <a:endParaRPr lang="en-US" dirty="0"/>
                    </a:p>
                  </a:txBody>
                  <a:tcPr anchor="b">
                    <a:lnR w="12700" cap="flat" cmpd="sng" algn="ctr">
                      <a:solidFill>
                        <a:schemeClr val="tx1"/>
                      </a:solidFill>
                      <a:prstDash val="solid"/>
                      <a:round/>
                      <a:headEnd type="none" w="med" len="med"/>
                      <a:tailEnd type="none" w="med" len="med"/>
                    </a:lnR>
                  </a:tcPr>
                </a:tc>
                <a:tc>
                  <a:txBody>
                    <a:bodyPr/>
                    <a:lstStyle/>
                    <a:p>
                      <a:pPr algn="r"/>
                      <a:r>
                        <a:rPr lang="en-US" dirty="0">
                          <a:latin typeface="Times New Roman" panose="02020603050405020304" pitchFamily="18" charset="0"/>
                        </a:rPr>
                        <a:t>700'</a:t>
                      </a:r>
                      <a:endParaRPr lang="en-US" dirty="0"/>
                    </a:p>
                  </a:txBody>
                  <a:tcPr anchor="b">
                    <a:lnL w="12700" cap="flat" cmpd="sng" algn="ctr">
                      <a:solidFill>
                        <a:schemeClr val="tx1"/>
                      </a:solidFill>
                      <a:prstDash val="solid"/>
                      <a:round/>
                      <a:headEnd type="none" w="med" len="med"/>
                      <a:tailEnd type="none" w="med" len="med"/>
                    </a:lnL>
                  </a:tcPr>
                </a:tc>
                <a:tc>
                  <a:txBody>
                    <a:bodyPr/>
                    <a:lstStyle/>
                    <a:p>
                      <a:pPr algn="r"/>
                      <a:r>
                        <a:rPr lang="en-US" dirty="0" smtClean="0">
                          <a:latin typeface="Times New Roman" panose="02020603050405020304" pitchFamily="18" charset="0"/>
                        </a:rPr>
                        <a:t>101,790</a:t>
                      </a:r>
                      <a:endParaRPr lang="en-US" dirty="0"/>
                    </a:p>
                  </a:txBody>
                  <a:tcPr anchor="b"/>
                </a:tc>
                <a:tc>
                  <a:txBody>
                    <a:bodyPr/>
                    <a:lstStyle/>
                    <a:p>
                      <a:pPr algn="r"/>
                      <a:r>
                        <a:rPr lang="en-US" dirty="0" smtClean="0">
                          <a:latin typeface="Times New Roman" panose="02020603050405020304" pitchFamily="18" charset="0"/>
                        </a:rPr>
                        <a:t>103,898.08</a:t>
                      </a:r>
                      <a:endParaRPr lang="en-US" dirty="0"/>
                    </a:p>
                  </a:txBody>
                  <a:tcPr anchor="b"/>
                </a:tc>
                <a:tc>
                  <a:txBody>
                    <a:bodyPr/>
                    <a:lstStyle/>
                    <a:p>
                      <a:pPr algn="r"/>
                      <a:r>
                        <a:rPr lang="en-US" dirty="0" smtClean="0">
                          <a:latin typeface="Times New Roman" panose="02020603050405020304" pitchFamily="18" charset="0"/>
                        </a:rPr>
                        <a:t>101,790.00</a:t>
                      </a:r>
                      <a:endParaRPr lang="en-US" dirty="0"/>
                    </a:p>
                  </a:txBody>
                  <a:tcPr anchor="b"/>
                </a:tc>
                <a:tc>
                  <a:txBody>
                    <a:bodyPr/>
                    <a:lstStyle/>
                    <a:p>
                      <a:pPr algn="r"/>
                      <a:endParaRPr lang="en-US" dirty="0"/>
                    </a:p>
                  </a:txBody>
                  <a:tcPr anchor="b"/>
                </a:tc>
                <a:tc>
                  <a:txBody>
                    <a:bodyPr/>
                    <a:lstStyle/>
                    <a:p>
                      <a:pPr algn="r"/>
                      <a:r>
                        <a:rPr lang="en-US" dirty="0" smtClean="0">
                          <a:latin typeface="Times New Roman" panose="02020603050405020304" pitchFamily="18" charset="0"/>
                        </a:rPr>
                        <a:t>60,795.00</a:t>
                      </a:r>
                      <a:endParaRPr lang="en-US" dirty="0"/>
                    </a:p>
                  </a:txBody>
                  <a:tcPr anchor="b"/>
                </a:tc>
                <a:tc>
                  <a:txBody>
                    <a:bodyPr/>
                    <a:lstStyle/>
                    <a:p>
                      <a:pPr algn="r"/>
                      <a:r>
                        <a:rPr lang="en-US" dirty="0" smtClean="0">
                          <a:latin typeface="Times New Roman" panose="02020603050405020304" pitchFamily="18" charset="0"/>
                        </a:rPr>
                        <a:t>62,357.04</a:t>
                      </a:r>
                      <a:endParaRPr lang="en-US" dirty="0"/>
                    </a:p>
                  </a:txBody>
                  <a:tcPr anchor="b"/>
                </a:tc>
                <a:tc>
                  <a:txBody>
                    <a:bodyPr/>
                    <a:lstStyle/>
                    <a:p>
                      <a:pPr algn="r"/>
                      <a:r>
                        <a:rPr lang="en-US" dirty="0" smtClean="0">
                          <a:latin typeface="Times New Roman" panose="02020603050405020304" pitchFamily="18" charset="0"/>
                        </a:rPr>
                        <a:t>67,189.55</a:t>
                      </a:r>
                      <a:endParaRPr lang="en-US" dirty="0"/>
                    </a:p>
                  </a:txBody>
                  <a:tcPr anchor="b"/>
                </a:tc>
                <a:tc>
                  <a:txBody>
                    <a:bodyPr/>
                    <a:lstStyle/>
                    <a:p>
                      <a:pPr algn="r"/>
                      <a:r>
                        <a:rPr lang="en-US" dirty="0" smtClean="0">
                          <a:latin typeface="Times New Roman" panose="02020603050405020304" pitchFamily="18" charset="0"/>
                        </a:rPr>
                        <a:t>72,793.03</a:t>
                      </a:r>
                      <a:endParaRPr lang="en-US" dirty="0"/>
                    </a:p>
                  </a:txBody>
                  <a:tcPr anchor="b"/>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624202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6439" y="-589156"/>
            <a:ext cx="9857949" cy="1198756"/>
          </a:xfrm>
        </p:spPr>
        <p:txBody>
          <a:bodyPr>
            <a:normAutofit/>
          </a:bodyPr>
          <a:lstStyle/>
          <a:p>
            <a:r>
              <a:rPr lang="en-US" sz="3200" dirty="0" smtClean="0">
                <a:solidFill>
                  <a:srgbClr val="C00000"/>
                </a:solidFill>
              </a:rPr>
              <a:t>2014 Equipment Annual Cost—Page 24</a:t>
            </a:r>
            <a:endParaRPr lang="en-US" sz="3200" dirty="0">
              <a:solidFill>
                <a:srgbClr val="C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293443423"/>
              </p:ext>
            </p:extLst>
          </p:nvPr>
        </p:nvGraphicFramePr>
        <p:xfrm>
          <a:off x="161949" y="607291"/>
          <a:ext cx="11952263" cy="6284378"/>
        </p:xfrm>
        <a:graphic>
          <a:graphicData uri="http://schemas.openxmlformats.org/drawingml/2006/table">
            <a:tbl>
              <a:tblPr firstRow="1" bandRow="1">
                <a:tableStyleId>{5C22544A-7EE6-4342-B048-85BDC9FD1C3A}</a:tableStyleId>
              </a:tblPr>
              <a:tblGrid>
                <a:gridCol w="1589954">
                  <a:extLst>
                    <a:ext uri="{9D8B030D-6E8A-4147-A177-3AD203B41FA5}">
                      <a16:colId xmlns:a16="http://schemas.microsoft.com/office/drawing/2014/main" val="20000"/>
                    </a:ext>
                  </a:extLst>
                </a:gridCol>
                <a:gridCol w="1734496">
                  <a:extLst>
                    <a:ext uri="{9D8B030D-6E8A-4147-A177-3AD203B41FA5}">
                      <a16:colId xmlns:a16="http://schemas.microsoft.com/office/drawing/2014/main" val="20001"/>
                    </a:ext>
                  </a:extLst>
                </a:gridCol>
                <a:gridCol w="1517683">
                  <a:extLst>
                    <a:ext uri="{9D8B030D-6E8A-4147-A177-3AD203B41FA5}">
                      <a16:colId xmlns:a16="http://schemas.microsoft.com/office/drawing/2014/main" val="20002"/>
                    </a:ext>
                  </a:extLst>
                </a:gridCol>
                <a:gridCol w="1228601">
                  <a:extLst>
                    <a:ext uri="{9D8B030D-6E8A-4147-A177-3AD203B41FA5}">
                      <a16:colId xmlns:a16="http://schemas.microsoft.com/office/drawing/2014/main" val="20003"/>
                    </a:ext>
                  </a:extLst>
                </a:gridCol>
                <a:gridCol w="1234053">
                  <a:extLst>
                    <a:ext uri="{9D8B030D-6E8A-4147-A177-3AD203B41FA5}">
                      <a16:colId xmlns:a16="http://schemas.microsoft.com/office/drawing/2014/main" val="20004"/>
                    </a:ext>
                  </a:extLst>
                </a:gridCol>
                <a:gridCol w="927779">
                  <a:extLst>
                    <a:ext uri="{9D8B030D-6E8A-4147-A177-3AD203B41FA5}">
                      <a16:colId xmlns:a16="http://schemas.microsoft.com/office/drawing/2014/main" val="20005"/>
                    </a:ext>
                  </a:extLst>
                </a:gridCol>
                <a:gridCol w="1150528">
                  <a:extLst>
                    <a:ext uri="{9D8B030D-6E8A-4147-A177-3AD203B41FA5}">
                      <a16:colId xmlns:a16="http://schemas.microsoft.com/office/drawing/2014/main" val="20006"/>
                    </a:ext>
                  </a:extLst>
                </a:gridCol>
                <a:gridCol w="233840">
                  <a:extLst>
                    <a:ext uri="{9D8B030D-6E8A-4147-A177-3AD203B41FA5}">
                      <a16:colId xmlns:a16="http://schemas.microsoft.com/office/drawing/2014/main" val="20007"/>
                    </a:ext>
                  </a:extLst>
                </a:gridCol>
                <a:gridCol w="1017590">
                  <a:extLst>
                    <a:ext uri="{9D8B030D-6E8A-4147-A177-3AD203B41FA5}">
                      <a16:colId xmlns:a16="http://schemas.microsoft.com/office/drawing/2014/main" val="20008"/>
                    </a:ext>
                  </a:extLst>
                </a:gridCol>
                <a:gridCol w="233680">
                  <a:extLst>
                    <a:ext uri="{9D8B030D-6E8A-4147-A177-3AD203B41FA5}">
                      <a16:colId xmlns:a16="http://schemas.microsoft.com/office/drawing/2014/main" val="20009"/>
                    </a:ext>
                  </a:extLst>
                </a:gridCol>
                <a:gridCol w="1084059">
                  <a:extLst>
                    <a:ext uri="{9D8B030D-6E8A-4147-A177-3AD203B41FA5}">
                      <a16:colId xmlns:a16="http://schemas.microsoft.com/office/drawing/2014/main" val="20010"/>
                    </a:ext>
                  </a:extLst>
                </a:gridCol>
              </a:tblGrid>
              <a:tr h="401317">
                <a:tc>
                  <a:txBody>
                    <a:bodyPr/>
                    <a:lstStyle/>
                    <a:p>
                      <a:pPr algn="r"/>
                      <a:r>
                        <a:rPr lang="en-US"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nchor="b"/>
                </a:tc>
                <a:tc>
                  <a:txBody>
                    <a:bodyPr/>
                    <a:lstStyle/>
                    <a:p>
                      <a:pPr algn="l"/>
                      <a:r>
                        <a:rPr lang="en-US" dirty="0">
                          <a:latin typeface="Times New Roman" panose="02020603050405020304" pitchFamily="18" charset="0"/>
                          <a:cs typeface="Times New Roman" panose="02020603050405020304" pitchFamily="18" charset="0"/>
                        </a:rPr>
                        <a:t>Tax Rate </a:t>
                      </a:r>
                    </a:p>
                  </a:txBody>
                  <a:tcPr anchor="b"/>
                </a:tc>
                <a:tc>
                  <a:txBody>
                    <a:bodyPr/>
                    <a:lstStyle/>
                    <a:p>
                      <a:pPr algn="r"/>
                      <a:r>
                        <a:rPr lang="en-US" dirty="0">
                          <a:latin typeface="Times New Roman" panose="02020603050405020304" pitchFamily="18" charset="0"/>
                          <a:cs typeface="Times New Roman" panose="02020603050405020304" pitchFamily="18" charset="0"/>
                        </a:rPr>
                        <a:t> </a:t>
                      </a:r>
                    </a:p>
                  </a:txBody>
                  <a:tcPr anchor="b"/>
                </a:tc>
                <a:tc>
                  <a:txBody>
                    <a:bodyPr/>
                    <a:lstStyle/>
                    <a:p>
                      <a:pPr algn="r"/>
                      <a:r>
                        <a:rPr lang="en-US" dirty="0" smtClean="0">
                          <a:latin typeface="Times New Roman" panose="02020603050405020304" pitchFamily="18" charset="0"/>
                          <a:cs typeface="Times New Roman" panose="02020603050405020304" pitchFamily="18" charset="0"/>
                        </a:rPr>
                        <a:t>= 34.00</a:t>
                      </a:r>
                      <a:r>
                        <a:rPr lang="en-US" dirty="0">
                          <a:latin typeface="Times New Roman" panose="02020603050405020304" pitchFamily="18" charset="0"/>
                          <a:cs typeface="Times New Roman" panose="02020603050405020304" pitchFamily="18" charset="0"/>
                        </a:rPr>
                        <a:t>%</a:t>
                      </a:r>
                    </a:p>
                  </a:txBody>
                  <a:tcPr anchor="b"/>
                </a:tc>
                <a:tc>
                  <a:txBody>
                    <a:bodyPr/>
                    <a:lstStyle/>
                    <a:p>
                      <a:pPr algn="r"/>
                      <a:r>
                        <a:rPr lang="en-US">
                          <a:latin typeface="Times New Roman" panose="02020603050405020304" pitchFamily="18" charset="0"/>
                          <a:cs typeface="Times New Roman" panose="02020603050405020304" pitchFamily="18" charset="0"/>
                        </a:rPr>
                        <a:t> </a:t>
                      </a:r>
                    </a:p>
                  </a:txBody>
                  <a:tcPr anchor="b"/>
                </a:tc>
                <a:tc>
                  <a:txBody>
                    <a:bodyPr/>
                    <a:lstStyle/>
                    <a:p>
                      <a:pPr algn="r"/>
                      <a:endParaRPr lang="en-US">
                        <a:latin typeface="Times New Roman" panose="02020603050405020304" pitchFamily="18" charset="0"/>
                        <a:cs typeface="Times New Roman" panose="02020603050405020304" pitchFamily="18" charset="0"/>
                      </a:endParaRPr>
                    </a:p>
                  </a:txBody>
                  <a:tcPr anchor="b"/>
                </a:tc>
                <a:tc>
                  <a:txBody>
                    <a:bodyPr/>
                    <a:lstStyle/>
                    <a:p>
                      <a:pPr algn="r"/>
                      <a:r>
                        <a:rPr lang="en-US" dirty="0">
                          <a:latin typeface="Times New Roman" panose="02020603050405020304" pitchFamily="18" charset="0"/>
                          <a:cs typeface="Times New Roman" panose="02020603050405020304" pitchFamily="18" charset="0"/>
                        </a:rPr>
                        <a:t> </a:t>
                      </a:r>
                    </a:p>
                  </a:txBody>
                  <a:tcPr anchor="b"/>
                </a:tc>
                <a:tc gridSpan="2">
                  <a:txBody>
                    <a:bodyPr/>
                    <a:lstStyle/>
                    <a:p>
                      <a:pPr algn="r"/>
                      <a:r>
                        <a:rPr lang="en-US" dirty="0">
                          <a:latin typeface="Times New Roman" panose="02020603050405020304" pitchFamily="18" charset="0"/>
                          <a:cs typeface="Times New Roman" panose="02020603050405020304" pitchFamily="18" charset="0"/>
                        </a:rPr>
                        <a:t> </a:t>
                      </a:r>
                    </a:p>
                  </a:txBody>
                  <a:tcPr anchor="b"/>
                </a:tc>
                <a:tc hMerge="1">
                  <a:txBody>
                    <a:bodyPr/>
                    <a:lstStyle/>
                    <a:p>
                      <a:pPr algn="r"/>
                      <a:endParaRPr lang="en-US" dirty="0">
                        <a:latin typeface="Times New Roman" panose="02020603050405020304" pitchFamily="18" charset="0"/>
                        <a:cs typeface="Times New Roman" panose="02020603050405020304" pitchFamily="18" charset="0"/>
                      </a:endParaRPr>
                    </a:p>
                  </a:txBody>
                  <a:tcPr anchor="b"/>
                </a:tc>
                <a:tc gridSpan="2">
                  <a:txBody>
                    <a:bodyPr/>
                    <a:lstStyle/>
                    <a:p>
                      <a:pPr algn="r"/>
                      <a:r>
                        <a:rPr lang="en-US" dirty="0">
                          <a:latin typeface="Times New Roman" panose="02020603050405020304" pitchFamily="18" charset="0"/>
                          <a:cs typeface="Times New Roman" panose="02020603050405020304" pitchFamily="18" charset="0"/>
                        </a:rPr>
                        <a:t> </a:t>
                      </a:r>
                    </a:p>
                  </a:txBody>
                  <a:tcPr anchor="b"/>
                </a:tc>
                <a:tc hMerge="1">
                  <a:txBody>
                    <a:bodyPr/>
                    <a:lstStyle/>
                    <a:p>
                      <a:pPr algn="r"/>
                      <a:endParaRPr lang="en-US">
                        <a:latin typeface="Times New Roman" panose="02020603050405020304" pitchFamily="18" charset="0"/>
                        <a:cs typeface="Times New Roman" panose="02020603050405020304" pitchFamily="18" charset="0"/>
                      </a:endParaRPr>
                    </a:p>
                  </a:txBody>
                  <a:tcPr anchor="b"/>
                </a:tc>
                <a:extLst>
                  <a:ext uri="{0D108BD9-81ED-4DB2-BD59-A6C34878D82A}">
                    <a16:rowId xmlns:a16="http://schemas.microsoft.com/office/drawing/2014/main" val="10000"/>
                  </a:ext>
                </a:extLst>
              </a:tr>
              <a:tr h="401317">
                <a:tc>
                  <a:txBody>
                    <a:bodyPr/>
                    <a:lstStyle/>
                    <a:p>
                      <a:pPr algn="r"/>
                      <a:r>
                        <a:rPr lang="en-US" dirty="0" smtClean="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a:txBody>
                  <a:tcPr anchor="b"/>
                </a:tc>
                <a:tc gridSpan="2">
                  <a:txBody>
                    <a:bodyPr/>
                    <a:lstStyle/>
                    <a:p>
                      <a:pPr algn="l"/>
                      <a:r>
                        <a:rPr lang="en-US" dirty="0">
                          <a:latin typeface="Times New Roman" panose="02020603050405020304" pitchFamily="18" charset="0"/>
                          <a:cs typeface="Times New Roman" panose="02020603050405020304" pitchFamily="18" charset="0"/>
                        </a:rPr>
                        <a:t>Inflation </a:t>
                      </a:r>
                      <a:r>
                        <a:rPr lang="en-US" dirty="0" smtClean="0">
                          <a:latin typeface="Times New Roman" panose="02020603050405020304" pitchFamily="18" charset="0"/>
                          <a:cs typeface="Times New Roman" panose="02020603050405020304" pitchFamily="18" charset="0"/>
                        </a:rPr>
                        <a:t>Rate</a:t>
                      </a:r>
                      <a:endParaRPr lang="en-US" dirty="0">
                        <a:latin typeface="Times New Roman" panose="02020603050405020304" pitchFamily="18" charset="0"/>
                        <a:cs typeface="Times New Roman" panose="02020603050405020304" pitchFamily="18" charset="0"/>
                      </a:endParaRPr>
                    </a:p>
                  </a:txBody>
                  <a:tcPr anchor="b"/>
                </a:tc>
                <a:tc hMerge="1">
                  <a:txBody>
                    <a:bodyPr/>
                    <a:lstStyle/>
                    <a:p>
                      <a:endParaRPr lang="en-US"/>
                    </a:p>
                  </a:txBody>
                  <a:tcPr/>
                </a:tc>
                <a:tc>
                  <a:txBody>
                    <a:bodyPr/>
                    <a:lstStyle/>
                    <a:p>
                      <a:pPr algn="r"/>
                      <a:r>
                        <a:rPr lang="en-US" dirty="0" smtClean="0">
                          <a:latin typeface="Times New Roman" panose="02020603050405020304" pitchFamily="18" charset="0"/>
                          <a:cs typeface="Times New Roman" panose="02020603050405020304" pitchFamily="18" charset="0"/>
                        </a:rPr>
                        <a:t>= 1.73</a:t>
                      </a:r>
                      <a:r>
                        <a:rPr lang="en-US" dirty="0">
                          <a:latin typeface="Times New Roman" panose="02020603050405020304" pitchFamily="18" charset="0"/>
                          <a:cs typeface="Times New Roman" panose="02020603050405020304" pitchFamily="18" charset="0"/>
                        </a:rPr>
                        <a:t>%</a:t>
                      </a:r>
                    </a:p>
                  </a:txBody>
                  <a:tcPr anchor="b"/>
                </a:tc>
                <a:tc gridSpan="7">
                  <a:txBody>
                    <a:bodyPr/>
                    <a:lstStyle/>
                    <a:p>
                      <a:pPr algn="l"/>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8-Year Average of Personal Consumption Expenditure Index</a:t>
                      </a:r>
                      <a:r>
                        <a:rPr lang="en-US" baseline="0" dirty="0" smtClean="0">
                          <a:latin typeface="Times New Roman" panose="02020603050405020304" pitchFamily="18" charset="0"/>
                          <a:cs typeface="Times New Roman" panose="02020603050405020304" pitchFamily="18" charset="0"/>
                        </a:rPr>
                        <a:t> (Bureau of Economic Analysis)</a:t>
                      </a:r>
                      <a:endParaRPr lang="en-US" dirty="0">
                        <a:latin typeface="Times New Roman" panose="02020603050405020304" pitchFamily="18" charset="0"/>
                        <a:cs typeface="Times New Roman" panose="02020603050405020304" pitchFamily="18" charset="0"/>
                      </a:endParaRPr>
                    </a:p>
                  </a:txBody>
                  <a:tcPr anchor="b"/>
                </a:tc>
                <a:tc hMerge="1">
                  <a:txBody>
                    <a:bodyPr/>
                    <a:lstStyle/>
                    <a:p>
                      <a:pPr algn="r"/>
                      <a:endParaRPr lang="en-US" dirty="0">
                        <a:latin typeface="Times New Roman" panose="02020603050405020304" pitchFamily="18" charset="0"/>
                        <a:cs typeface="Times New Roman" panose="02020603050405020304" pitchFamily="18" charset="0"/>
                      </a:endParaRPr>
                    </a:p>
                  </a:txBody>
                  <a:tcPr anchor="b"/>
                </a:tc>
                <a:tc hMerge="1">
                  <a:txBody>
                    <a:bodyPr/>
                    <a:lstStyle/>
                    <a:p>
                      <a:pPr algn="r"/>
                      <a:endParaRPr lang="en-US" dirty="0">
                        <a:latin typeface="Times New Roman" panose="02020603050405020304" pitchFamily="18" charset="0"/>
                        <a:cs typeface="Times New Roman" panose="02020603050405020304" pitchFamily="18" charset="0"/>
                      </a:endParaRPr>
                    </a:p>
                  </a:txBody>
                  <a:tcPr anchor="b"/>
                </a:tc>
                <a:tc hMerge="1">
                  <a:txBody>
                    <a:bodyPr/>
                    <a:lstStyle/>
                    <a:p>
                      <a:pPr algn="r"/>
                      <a:endParaRPr lang="en-US" dirty="0">
                        <a:latin typeface="Times New Roman" panose="02020603050405020304" pitchFamily="18" charset="0"/>
                        <a:cs typeface="Times New Roman" panose="02020603050405020304" pitchFamily="18" charset="0"/>
                      </a:endParaRPr>
                    </a:p>
                  </a:txBody>
                  <a:tcPr anchor="b"/>
                </a:tc>
                <a:tc hMerge="1">
                  <a:txBody>
                    <a:bodyPr/>
                    <a:lstStyle/>
                    <a:p>
                      <a:pPr algn="r"/>
                      <a:endParaRPr lang="en-US">
                        <a:latin typeface="Times New Roman" panose="02020603050405020304" pitchFamily="18" charset="0"/>
                        <a:cs typeface="Times New Roman" panose="02020603050405020304" pitchFamily="18" charset="0"/>
                      </a:endParaRPr>
                    </a:p>
                  </a:txBody>
                  <a:tcPr anchor="b"/>
                </a:tc>
                <a:tc hMerge="1">
                  <a:txBody>
                    <a:bodyPr/>
                    <a:lstStyle/>
                    <a:p>
                      <a:pPr algn="r"/>
                      <a:endParaRPr lang="en-US" dirty="0">
                        <a:latin typeface="Times New Roman" panose="02020603050405020304" pitchFamily="18" charset="0"/>
                        <a:cs typeface="Times New Roman" panose="02020603050405020304" pitchFamily="18" charset="0"/>
                      </a:endParaRPr>
                    </a:p>
                  </a:txBody>
                  <a:tcPr anchor="b"/>
                </a:tc>
                <a:tc hMerge="1">
                  <a:txBody>
                    <a:bodyPr/>
                    <a:lstStyle/>
                    <a:p>
                      <a:pPr algn="r"/>
                      <a:endParaRPr lang="en-US">
                        <a:latin typeface="Times New Roman" panose="02020603050405020304" pitchFamily="18" charset="0"/>
                        <a:cs typeface="Times New Roman" panose="02020603050405020304" pitchFamily="18" charset="0"/>
                      </a:endParaRPr>
                    </a:p>
                  </a:txBody>
                  <a:tcPr anchor="b"/>
                </a:tc>
                <a:extLst>
                  <a:ext uri="{0D108BD9-81ED-4DB2-BD59-A6C34878D82A}">
                    <a16:rowId xmlns:a16="http://schemas.microsoft.com/office/drawing/2014/main" val="10001"/>
                  </a:ext>
                </a:extLst>
              </a:tr>
              <a:tr h="342675">
                <a:tc>
                  <a:txBody>
                    <a:bodyPr/>
                    <a:lstStyle/>
                    <a:p>
                      <a:pPr algn="r"/>
                      <a:r>
                        <a:rPr lang="en-US" dirty="0" smtClean="0">
                          <a:latin typeface="Times New Roman" panose="02020603050405020304" pitchFamily="18" charset="0"/>
                          <a:cs typeface="Times New Roman" panose="02020603050405020304" pitchFamily="18" charset="0"/>
                        </a:rPr>
                        <a:t>[3]</a:t>
                      </a:r>
                      <a:endParaRPr lang="en-US" dirty="0">
                        <a:latin typeface="Times New Roman" panose="02020603050405020304" pitchFamily="18" charset="0"/>
                        <a:cs typeface="Times New Roman" panose="02020603050405020304" pitchFamily="18" charset="0"/>
                      </a:endParaRPr>
                    </a:p>
                  </a:txBody>
                  <a:tcPr anchor="b"/>
                </a:tc>
                <a:tc gridSpan="2">
                  <a:txBody>
                    <a:bodyPr/>
                    <a:lstStyle/>
                    <a:p>
                      <a:pPr algn="l"/>
                      <a:r>
                        <a:rPr lang="en-US" dirty="0">
                          <a:latin typeface="Times New Roman" panose="02020603050405020304" pitchFamily="18" charset="0"/>
                          <a:cs typeface="Times New Roman" panose="02020603050405020304" pitchFamily="18" charset="0"/>
                        </a:rPr>
                        <a:t>Nominal Pre-Tax </a:t>
                      </a:r>
                      <a:r>
                        <a:rPr lang="en-US" dirty="0" smtClean="0">
                          <a:latin typeface="Times New Roman" panose="02020603050405020304" pitchFamily="18" charset="0"/>
                          <a:cs typeface="Times New Roman" panose="02020603050405020304" pitchFamily="18" charset="0"/>
                        </a:rPr>
                        <a:t>Interest Rate</a:t>
                      </a:r>
                      <a:endParaRPr lang="en-US" dirty="0">
                        <a:latin typeface="Times New Roman" panose="02020603050405020304" pitchFamily="18" charset="0"/>
                        <a:cs typeface="Times New Roman" panose="02020603050405020304" pitchFamily="18" charset="0"/>
                      </a:endParaRPr>
                    </a:p>
                  </a:txBody>
                  <a:tcPr anchor="b"/>
                </a:tc>
                <a:tc hMerge="1">
                  <a:txBody>
                    <a:bodyPr/>
                    <a:lstStyle/>
                    <a:p>
                      <a:endParaRPr lang="en-US"/>
                    </a:p>
                  </a:txBody>
                  <a:tcPr/>
                </a:tc>
                <a:tc>
                  <a:txBody>
                    <a:bodyPr/>
                    <a:lstStyle/>
                    <a:p>
                      <a:pPr algn="r"/>
                      <a:r>
                        <a:rPr lang="en-US" dirty="0" smtClean="0">
                          <a:latin typeface="Times New Roman" panose="02020603050405020304" pitchFamily="18" charset="0"/>
                          <a:cs typeface="Times New Roman" panose="02020603050405020304" pitchFamily="18" charset="0"/>
                        </a:rPr>
                        <a:t>= 6.57</a:t>
                      </a:r>
                      <a:r>
                        <a:rPr lang="en-US" dirty="0">
                          <a:latin typeface="Times New Roman" panose="02020603050405020304" pitchFamily="18" charset="0"/>
                          <a:cs typeface="Times New Roman" panose="02020603050405020304" pitchFamily="18" charset="0"/>
                        </a:rPr>
                        <a:t>%</a:t>
                      </a:r>
                    </a:p>
                  </a:txBody>
                  <a:tcPr anchor="b"/>
                </a:tc>
                <a:tc gridSpan="7">
                  <a:txBody>
                    <a:bodyPr/>
                    <a:lstStyle/>
                    <a:p>
                      <a:pPr algn="l"/>
                      <a:r>
                        <a:rPr lang="en-US" dirty="0" smtClean="0">
                          <a:latin typeface="Times New Roman" panose="02020603050405020304" pitchFamily="18" charset="0"/>
                          <a:cs typeface="Times New Roman" panose="02020603050405020304" pitchFamily="18" charset="0"/>
                        </a:rPr>
                        <a:t>8-Year Average of Farm Real Estate</a:t>
                      </a:r>
                      <a:r>
                        <a:rPr lang="en-US" baseline="0" dirty="0" smtClean="0">
                          <a:latin typeface="Times New Roman" panose="02020603050405020304" pitchFamily="18" charset="0"/>
                          <a:cs typeface="Times New Roman" panose="02020603050405020304" pitchFamily="18" charset="0"/>
                        </a:rPr>
                        <a:t> Loan Rate KC Fed Survey of Ag Credit Conditions</a:t>
                      </a:r>
                      <a:endParaRPr lang="en-US" dirty="0">
                        <a:latin typeface="Times New Roman" panose="02020603050405020304" pitchFamily="18" charset="0"/>
                        <a:cs typeface="Times New Roman" panose="02020603050405020304" pitchFamily="18" charset="0"/>
                      </a:endParaRPr>
                    </a:p>
                  </a:txBody>
                  <a:tcPr anchor="b"/>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latin typeface="Times New Roman" panose="02020603050405020304" pitchFamily="18" charset="0"/>
                        <a:cs typeface="Times New Roman" panose="02020603050405020304" pitchFamily="18" charset="0"/>
                      </a:endParaRPr>
                    </a:p>
                  </a:txBody>
                  <a:tcPr anchor="ctr"/>
                </a:tc>
                <a:tc hMerge="1">
                  <a:txBody>
                    <a:bodyPr/>
                    <a:lstStyle/>
                    <a:p>
                      <a:pPr algn="r"/>
                      <a:endParaRPr lang="en-US" dirty="0">
                        <a:latin typeface="Times New Roman" panose="02020603050405020304" pitchFamily="18" charset="0"/>
                        <a:cs typeface="Times New Roman" panose="02020603050405020304" pitchFamily="18" charset="0"/>
                      </a:endParaRPr>
                    </a:p>
                  </a:txBody>
                  <a:tcPr anchor="b"/>
                </a:tc>
                <a:tc hMerge="1">
                  <a:txBody>
                    <a:bodyPr/>
                    <a:lstStyle/>
                    <a:p>
                      <a:pPr algn="r"/>
                      <a:endParaRPr lang="en-US" dirty="0">
                        <a:latin typeface="Times New Roman" panose="02020603050405020304" pitchFamily="18" charset="0"/>
                        <a:cs typeface="Times New Roman" panose="02020603050405020304" pitchFamily="18" charset="0"/>
                      </a:endParaRPr>
                    </a:p>
                  </a:txBody>
                  <a:tcPr anchor="b"/>
                </a:tc>
                <a:tc hMerge="1">
                  <a:txBody>
                    <a:bodyPr/>
                    <a:lstStyle/>
                    <a:p>
                      <a:pPr algn="r"/>
                      <a:endParaRPr lang="en-US" dirty="0">
                        <a:latin typeface="Times New Roman" panose="02020603050405020304" pitchFamily="18" charset="0"/>
                        <a:cs typeface="Times New Roman" panose="02020603050405020304" pitchFamily="18" charset="0"/>
                      </a:endParaRPr>
                    </a:p>
                  </a:txBody>
                  <a:tcPr anchor="b"/>
                </a:tc>
                <a:tc hMerge="1">
                  <a:txBody>
                    <a:bodyPr/>
                    <a:lstStyle/>
                    <a:p>
                      <a:pPr algn="r"/>
                      <a:endParaRPr lang="en-US" dirty="0">
                        <a:latin typeface="Times New Roman" panose="02020603050405020304" pitchFamily="18" charset="0"/>
                        <a:cs typeface="Times New Roman" panose="02020603050405020304" pitchFamily="18" charset="0"/>
                      </a:endParaRPr>
                    </a:p>
                  </a:txBody>
                  <a:tcPr anchor="b"/>
                </a:tc>
                <a:tc hMerge="1">
                  <a:txBody>
                    <a:bodyPr/>
                    <a:lstStyle/>
                    <a:p>
                      <a:pPr algn="r"/>
                      <a:endParaRPr lang="en-US" dirty="0">
                        <a:latin typeface="Times New Roman" panose="02020603050405020304" pitchFamily="18" charset="0"/>
                        <a:cs typeface="Times New Roman" panose="02020603050405020304" pitchFamily="18" charset="0"/>
                      </a:endParaRPr>
                    </a:p>
                  </a:txBody>
                  <a:tcPr anchor="b"/>
                </a:tc>
                <a:extLst>
                  <a:ext uri="{0D108BD9-81ED-4DB2-BD59-A6C34878D82A}">
                    <a16:rowId xmlns:a16="http://schemas.microsoft.com/office/drawing/2014/main" val="10002"/>
                  </a:ext>
                </a:extLst>
              </a:tr>
              <a:tr h="343592">
                <a:tc>
                  <a:txBody>
                    <a:bodyPr/>
                    <a:lstStyle/>
                    <a:p>
                      <a:pPr algn="r"/>
                      <a:r>
                        <a:rPr lang="en-US" dirty="0" smtClean="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txBody>
                  <a:tcPr anchor="b"/>
                </a:tc>
                <a:tc gridSpan="2">
                  <a:txBody>
                    <a:bodyPr/>
                    <a:lstStyle/>
                    <a:p>
                      <a:pPr algn="l"/>
                      <a:r>
                        <a:rPr lang="en-US" dirty="0">
                          <a:latin typeface="Times New Roman" panose="02020603050405020304" pitchFamily="18" charset="0"/>
                          <a:cs typeface="Times New Roman" panose="02020603050405020304" pitchFamily="18" charset="0"/>
                        </a:rPr>
                        <a:t>Real Pre-Tax </a:t>
                      </a:r>
                      <a:r>
                        <a:rPr lang="en-US" dirty="0" smtClean="0">
                          <a:latin typeface="Times New Roman" panose="02020603050405020304" pitchFamily="18" charset="0"/>
                          <a:cs typeface="Times New Roman" panose="02020603050405020304" pitchFamily="18" charset="0"/>
                        </a:rPr>
                        <a:t>Interest Rate </a:t>
                      </a:r>
                      <a:endParaRPr lang="en-US" dirty="0">
                        <a:latin typeface="Times New Roman" panose="02020603050405020304" pitchFamily="18" charset="0"/>
                        <a:cs typeface="Times New Roman" panose="02020603050405020304" pitchFamily="18" charset="0"/>
                      </a:endParaRPr>
                    </a:p>
                  </a:txBody>
                  <a:tcPr anchor="b"/>
                </a:tc>
                <a:tc hMerge="1">
                  <a:txBody>
                    <a:bodyPr/>
                    <a:lstStyle/>
                    <a:p>
                      <a:endParaRPr lang="en-US"/>
                    </a:p>
                  </a:txBody>
                  <a:tcPr/>
                </a:tc>
                <a:tc>
                  <a:txBody>
                    <a:bodyPr/>
                    <a:lstStyle/>
                    <a:p>
                      <a:pPr algn="r"/>
                      <a:r>
                        <a:rPr lang="en-US" dirty="0" smtClean="0">
                          <a:latin typeface="Times New Roman" panose="02020603050405020304" pitchFamily="18" charset="0"/>
                          <a:cs typeface="Times New Roman" panose="02020603050405020304" pitchFamily="18" charset="0"/>
                        </a:rPr>
                        <a:t>= 4.76</a:t>
                      </a:r>
                      <a:r>
                        <a:rPr lang="en-US" dirty="0">
                          <a:latin typeface="Times New Roman" panose="02020603050405020304" pitchFamily="18" charset="0"/>
                          <a:cs typeface="Times New Roman" panose="02020603050405020304" pitchFamily="18" charset="0"/>
                        </a:rPr>
                        <a:t>%</a:t>
                      </a:r>
                    </a:p>
                  </a:txBody>
                  <a:tcPr anchor="b"/>
                </a:tc>
                <a:tc gridSpan="7">
                  <a:txBody>
                    <a:bodyPr/>
                    <a:lstStyle/>
                    <a:p>
                      <a:pPr algn="l"/>
                      <a:r>
                        <a:rPr lang="en-US" dirty="0" smtClean="0">
                          <a:latin typeface="Times New Roman" panose="02020603050405020304" pitchFamily="18" charset="0"/>
                          <a:cs typeface="Times New Roman" panose="02020603050405020304" pitchFamily="18" charset="0"/>
                        </a:rPr>
                        <a:t>= ((1+Nominal Pre-Tax) / (1+Inflation))-1</a:t>
                      </a:r>
                    </a:p>
                  </a:txBody>
                  <a:tcPr anchor="b"/>
                </a:tc>
                <a:tc hMerge="1">
                  <a:txBody>
                    <a:bodyPr/>
                    <a:lstStyle/>
                    <a:p>
                      <a:endParaRPr lang="en-US" dirty="0"/>
                    </a:p>
                  </a:txBody>
                  <a:tcPr anchor="ctr"/>
                </a:tc>
                <a:tc hMerge="1">
                  <a:txBody>
                    <a:bodyPr/>
                    <a:lstStyle/>
                    <a:p>
                      <a:pPr algn="r"/>
                      <a:endParaRPr lang="en-US" sz="1600" dirty="0">
                        <a:latin typeface="Times New Roman" panose="02020603050405020304" pitchFamily="18" charset="0"/>
                        <a:cs typeface="Times New Roman" panose="02020603050405020304" pitchFamily="18" charset="0"/>
                      </a:endParaRPr>
                    </a:p>
                  </a:txBody>
                  <a:tcPr anchor="b"/>
                </a:tc>
                <a:tc hMerge="1">
                  <a:txBody>
                    <a:bodyPr/>
                    <a:lstStyle/>
                    <a:p>
                      <a:endParaRPr lang="en-US" dirty="0"/>
                    </a:p>
                  </a:txBody>
                  <a:tcPr anchor="b"/>
                </a:tc>
                <a:tc hMerge="1">
                  <a:txBody>
                    <a:bodyPr/>
                    <a:lstStyle/>
                    <a:p>
                      <a:pPr algn="r"/>
                      <a:endParaRPr lang="en-US" dirty="0">
                        <a:latin typeface="Times New Roman" panose="02020603050405020304" pitchFamily="18" charset="0"/>
                        <a:cs typeface="Times New Roman" panose="02020603050405020304" pitchFamily="18" charset="0"/>
                      </a:endParaRPr>
                    </a:p>
                  </a:txBody>
                  <a:tcPr anchor="b"/>
                </a:tc>
                <a:tc hMerge="1">
                  <a:txBody>
                    <a:bodyPr/>
                    <a:lstStyle/>
                    <a:p>
                      <a:endParaRPr lang="en-US" dirty="0"/>
                    </a:p>
                  </a:txBody>
                  <a:tcPr anchor="b"/>
                </a:tc>
                <a:tc hMerge="1">
                  <a:txBody>
                    <a:bodyPr/>
                    <a:lstStyle/>
                    <a:p>
                      <a:pPr algn="r"/>
                      <a:endParaRPr lang="en-US" dirty="0">
                        <a:latin typeface="Times New Roman" panose="02020603050405020304" pitchFamily="18" charset="0"/>
                        <a:cs typeface="Times New Roman" panose="02020603050405020304" pitchFamily="18" charset="0"/>
                      </a:endParaRPr>
                    </a:p>
                  </a:txBody>
                  <a:tcPr anchor="b"/>
                </a:tc>
                <a:extLst>
                  <a:ext uri="{0D108BD9-81ED-4DB2-BD59-A6C34878D82A}">
                    <a16:rowId xmlns:a16="http://schemas.microsoft.com/office/drawing/2014/main" val="10003"/>
                  </a:ext>
                </a:extLst>
              </a:tr>
              <a:tr h="401317">
                <a:tc>
                  <a:txBody>
                    <a:bodyPr/>
                    <a:lstStyle/>
                    <a:p>
                      <a:pPr algn="r"/>
                      <a:r>
                        <a:rPr lang="en-US" dirty="0" smtClean="0">
                          <a:latin typeface="Times New Roman" panose="02020603050405020304" pitchFamily="18" charset="0"/>
                          <a:cs typeface="Times New Roman" panose="02020603050405020304" pitchFamily="18" charset="0"/>
                        </a:rPr>
                        <a:t>[5]</a:t>
                      </a:r>
                      <a:endParaRPr lang="en-US" dirty="0">
                        <a:latin typeface="Times New Roman" panose="02020603050405020304" pitchFamily="18" charset="0"/>
                        <a:cs typeface="Times New Roman" panose="02020603050405020304" pitchFamily="18" charset="0"/>
                      </a:endParaRPr>
                    </a:p>
                  </a:txBody>
                  <a:tcPr anchor="b"/>
                </a:tc>
                <a:tc gridSpan="2">
                  <a:txBody>
                    <a:bodyPr/>
                    <a:lstStyle/>
                    <a:p>
                      <a:pPr algn="l"/>
                      <a:r>
                        <a:rPr lang="en-US" dirty="0">
                          <a:latin typeface="Times New Roman" panose="02020603050405020304" pitchFamily="18" charset="0"/>
                          <a:cs typeface="Times New Roman" panose="02020603050405020304" pitchFamily="18" charset="0"/>
                        </a:rPr>
                        <a:t>Nominal After-Tax </a:t>
                      </a:r>
                      <a:r>
                        <a:rPr lang="en-US" dirty="0" smtClean="0">
                          <a:latin typeface="Times New Roman" panose="02020603050405020304" pitchFamily="18" charset="0"/>
                          <a:cs typeface="Times New Roman" panose="02020603050405020304" pitchFamily="18" charset="0"/>
                        </a:rPr>
                        <a:t>Interest</a:t>
                      </a:r>
                      <a:r>
                        <a:rPr lang="en-US" baseline="0" dirty="0" smtClean="0">
                          <a:latin typeface="Times New Roman" panose="02020603050405020304" pitchFamily="18" charset="0"/>
                          <a:cs typeface="Times New Roman" panose="02020603050405020304" pitchFamily="18" charset="0"/>
                        </a:rPr>
                        <a:t> Rate </a:t>
                      </a:r>
                      <a:endParaRPr lang="en-US" dirty="0">
                        <a:latin typeface="Times New Roman" panose="02020603050405020304" pitchFamily="18" charset="0"/>
                        <a:cs typeface="Times New Roman" panose="02020603050405020304" pitchFamily="18" charset="0"/>
                      </a:endParaRPr>
                    </a:p>
                  </a:txBody>
                  <a:tcPr anchor="b"/>
                </a:tc>
                <a:tc hMerge="1">
                  <a:txBody>
                    <a:bodyPr/>
                    <a:lstStyle/>
                    <a:p>
                      <a:endParaRPr lang="en-US"/>
                    </a:p>
                  </a:txBody>
                  <a:tcPr/>
                </a:tc>
                <a:tc>
                  <a:txBody>
                    <a:bodyPr/>
                    <a:lstStyle/>
                    <a:p>
                      <a:pPr algn="r"/>
                      <a:r>
                        <a:rPr lang="en-US" dirty="0" smtClean="0">
                          <a:latin typeface="Times New Roman" panose="02020603050405020304" pitchFamily="18" charset="0"/>
                          <a:cs typeface="Times New Roman" panose="02020603050405020304" pitchFamily="18" charset="0"/>
                        </a:rPr>
                        <a:t>= 4.34</a:t>
                      </a:r>
                      <a:r>
                        <a:rPr lang="en-US" dirty="0">
                          <a:latin typeface="Times New Roman" panose="02020603050405020304" pitchFamily="18" charset="0"/>
                          <a:cs typeface="Times New Roman" panose="02020603050405020304" pitchFamily="18" charset="0"/>
                        </a:rPr>
                        <a:t>%</a:t>
                      </a:r>
                    </a:p>
                  </a:txBody>
                  <a:tcPr anchor="b"/>
                </a:tc>
                <a:tc gridSpan="7">
                  <a:txBody>
                    <a:bodyPr/>
                    <a:lstStyle/>
                    <a:p>
                      <a:pPr algn="l"/>
                      <a:r>
                        <a:rPr lang="en-US" smtClean="0">
                          <a:latin typeface="Times New Roman" panose="02020603050405020304" pitchFamily="18" charset="0"/>
                          <a:cs typeface="Times New Roman" panose="02020603050405020304" pitchFamily="18" charset="0"/>
                        </a:rPr>
                        <a:t>= Nominal Pre-Tax* (1-Tax Rate)</a:t>
                      </a:r>
                      <a:endParaRPr lang="en-US" dirty="0">
                        <a:latin typeface="Times New Roman" panose="02020603050405020304" pitchFamily="18" charset="0"/>
                        <a:cs typeface="Times New Roman" panose="02020603050405020304" pitchFamily="18" charset="0"/>
                      </a:endParaRPr>
                    </a:p>
                  </a:txBody>
                  <a:tcPr anchor="b"/>
                </a:tc>
                <a:tc hMerge="1">
                  <a:txBody>
                    <a:bodyPr/>
                    <a:lstStyle/>
                    <a:p>
                      <a:endParaRPr lang="en-US" dirty="0"/>
                    </a:p>
                  </a:txBody>
                  <a:tcPr anchor="b"/>
                </a:tc>
                <a:tc hMerge="1">
                  <a:txBody>
                    <a:bodyPr/>
                    <a:lstStyle/>
                    <a:p>
                      <a:endParaRPr lang="en-US" dirty="0"/>
                    </a:p>
                  </a:txBody>
                  <a:tcPr anchor="b"/>
                </a:tc>
                <a:tc hMerge="1">
                  <a:txBody>
                    <a:bodyPr/>
                    <a:lstStyle/>
                    <a:p>
                      <a:endParaRPr lang="en-US" dirty="0"/>
                    </a:p>
                  </a:txBody>
                  <a:tcPr anchor="b"/>
                </a:tc>
                <a:tc hMerge="1">
                  <a:txBody>
                    <a:bodyPr/>
                    <a:lstStyle/>
                    <a:p>
                      <a:endParaRPr lang="en-US"/>
                    </a:p>
                  </a:txBody>
                  <a:tcPr/>
                </a:tc>
                <a:tc hMerge="1">
                  <a:txBody>
                    <a:bodyPr/>
                    <a:lstStyle/>
                    <a:p>
                      <a:endParaRPr lang="en-US" dirty="0"/>
                    </a:p>
                  </a:txBody>
                  <a:tcPr anchor="b"/>
                </a:tc>
                <a:tc hMerge="1">
                  <a:txBody>
                    <a:bodyPr/>
                    <a:lstStyle/>
                    <a:p>
                      <a:endParaRPr lang="en-US"/>
                    </a:p>
                  </a:txBody>
                  <a:tcPr/>
                </a:tc>
                <a:extLst>
                  <a:ext uri="{0D108BD9-81ED-4DB2-BD59-A6C34878D82A}">
                    <a16:rowId xmlns:a16="http://schemas.microsoft.com/office/drawing/2014/main" val="10004"/>
                  </a:ext>
                </a:extLst>
              </a:tr>
              <a:tr h="401317">
                <a:tc>
                  <a:txBody>
                    <a:bodyPr/>
                    <a:lstStyle/>
                    <a:p>
                      <a:pPr algn="r"/>
                      <a:r>
                        <a:rPr lang="en-US" dirty="0" smtClean="0">
                          <a:latin typeface="Times New Roman" panose="02020603050405020304" pitchFamily="18" charset="0"/>
                          <a:cs typeface="Times New Roman" panose="02020603050405020304" pitchFamily="18" charset="0"/>
                        </a:rPr>
                        <a:t>[6]</a:t>
                      </a:r>
                      <a:endParaRPr lang="en-US" dirty="0">
                        <a:latin typeface="Times New Roman" panose="02020603050405020304" pitchFamily="18" charset="0"/>
                        <a:cs typeface="Times New Roman" panose="02020603050405020304" pitchFamily="18" charset="0"/>
                      </a:endParaRPr>
                    </a:p>
                  </a:txBody>
                  <a:tcPr anchor="b"/>
                </a:tc>
                <a:tc gridSpan="2">
                  <a:txBody>
                    <a:bodyPr/>
                    <a:lstStyle/>
                    <a:p>
                      <a:pPr algn="l"/>
                      <a:r>
                        <a:rPr lang="en-US" dirty="0" smtClean="0">
                          <a:latin typeface="Times New Roman" panose="02020603050405020304" pitchFamily="18" charset="0"/>
                          <a:cs typeface="Times New Roman" panose="02020603050405020304" pitchFamily="18" charset="0"/>
                        </a:rPr>
                        <a:t>Real After-Tax Interest Rate</a:t>
                      </a:r>
                      <a:endParaRPr lang="en-US" dirty="0">
                        <a:latin typeface="Times New Roman" panose="02020603050405020304" pitchFamily="18" charset="0"/>
                        <a:cs typeface="Times New Roman" panose="02020603050405020304" pitchFamily="18" charset="0"/>
                      </a:endParaRPr>
                    </a:p>
                  </a:txBody>
                  <a:tcPr anchor="b"/>
                </a:tc>
                <a:tc hMerge="1">
                  <a:txBody>
                    <a:bodyPr/>
                    <a:lstStyle/>
                    <a:p>
                      <a:endParaRPr lang="en-US"/>
                    </a:p>
                  </a:txBody>
                  <a:tcPr/>
                </a:tc>
                <a:tc>
                  <a:txBody>
                    <a:bodyPr/>
                    <a:lstStyle/>
                    <a:p>
                      <a:pPr algn="r"/>
                      <a:r>
                        <a:rPr lang="en-US" dirty="0" smtClean="0">
                          <a:latin typeface="Times New Roman" panose="02020603050405020304" pitchFamily="18" charset="0"/>
                          <a:cs typeface="Times New Roman" panose="02020603050405020304" pitchFamily="18" charset="0"/>
                        </a:rPr>
                        <a:t>= 2.56%</a:t>
                      </a:r>
                      <a:endParaRPr lang="en-US" dirty="0">
                        <a:latin typeface="Times New Roman" panose="02020603050405020304" pitchFamily="18" charset="0"/>
                        <a:cs typeface="Times New Roman" panose="02020603050405020304" pitchFamily="18" charset="0"/>
                      </a:endParaRPr>
                    </a:p>
                  </a:txBody>
                  <a:tcPr anchor="b"/>
                </a:tc>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 ((1+Nominal After-Tax) / (1+Inflation))-1</a:t>
                      </a:r>
                    </a:p>
                  </a:txBody>
                  <a:tcPr anchor="b"/>
                </a:tc>
                <a:tc hMerge="1">
                  <a:txBody>
                    <a:bodyPr/>
                    <a:lstStyle/>
                    <a:p>
                      <a:endParaRPr lang="en-US" dirty="0"/>
                    </a:p>
                  </a:txBody>
                  <a:tcPr anchor="b"/>
                </a:tc>
                <a:tc hMerge="1">
                  <a:txBody>
                    <a:bodyPr/>
                    <a:lstStyle/>
                    <a:p>
                      <a:endParaRPr lang="en-US" dirty="0"/>
                    </a:p>
                  </a:txBody>
                  <a:tcPr anchor="b"/>
                </a:tc>
                <a:tc hMerge="1">
                  <a:txBody>
                    <a:bodyPr/>
                    <a:lstStyle/>
                    <a:p>
                      <a:endParaRPr lang="en-US" dirty="0"/>
                    </a:p>
                  </a:txBody>
                  <a:tcPr anchor="b"/>
                </a:tc>
                <a:tc hMerge="1">
                  <a:txBody>
                    <a:bodyPr/>
                    <a:lstStyle/>
                    <a:p>
                      <a:endParaRPr lang="en-US"/>
                    </a:p>
                  </a:txBody>
                  <a:tcPr/>
                </a:tc>
                <a:tc hMerge="1">
                  <a:txBody>
                    <a:bodyPr/>
                    <a:lstStyle/>
                    <a:p>
                      <a:endParaRPr lang="en-US" dirty="0"/>
                    </a:p>
                  </a:txBody>
                  <a:tcPr anchor="b"/>
                </a:tc>
                <a:tc hMerge="1">
                  <a:txBody>
                    <a:bodyPr/>
                    <a:lstStyle/>
                    <a:p>
                      <a:endParaRPr lang="en-US"/>
                    </a:p>
                  </a:txBody>
                  <a:tcPr/>
                </a:tc>
                <a:extLst>
                  <a:ext uri="{0D108BD9-81ED-4DB2-BD59-A6C34878D82A}">
                    <a16:rowId xmlns:a16="http://schemas.microsoft.com/office/drawing/2014/main" val="10005"/>
                  </a:ext>
                </a:extLst>
              </a:tr>
              <a:tr h="401317">
                <a:tc>
                  <a:txBody>
                    <a:bodyPr/>
                    <a:lstStyle/>
                    <a:p>
                      <a:pPr algn="r"/>
                      <a:r>
                        <a:rPr lang="en-US" dirty="0" smtClean="0">
                          <a:latin typeface="Times New Roman" panose="02020603050405020304" pitchFamily="18" charset="0"/>
                          <a:cs typeface="Times New Roman" panose="02020603050405020304" pitchFamily="18" charset="0"/>
                        </a:rPr>
                        <a:t>[7]</a:t>
                      </a:r>
                      <a:endParaRPr lang="en-US" dirty="0">
                        <a:latin typeface="Times New Roman" panose="02020603050405020304" pitchFamily="18" charset="0"/>
                        <a:cs typeface="Times New Roman" panose="02020603050405020304" pitchFamily="18" charset="0"/>
                      </a:endParaRPr>
                    </a:p>
                  </a:txBody>
                  <a:tcPr anchor="b"/>
                </a:tc>
                <a:tc gridSpan="2">
                  <a:txBody>
                    <a:bodyPr/>
                    <a:lstStyle/>
                    <a:p>
                      <a:pPr algn="l"/>
                      <a:r>
                        <a:rPr lang="en-US" dirty="0" smtClean="0">
                          <a:latin typeface="Times New Roman" panose="02020603050405020304" pitchFamily="18" charset="0"/>
                          <a:cs typeface="Times New Roman" panose="02020603050405020304" pitchFamily="18" charset="0"/>
                        </a:rPr>
                        <a:t>Investment </a:t>
                      </a:r>
                      <a:r>
                        <a:rPr lang="en-US" dirty="0">
                          <a:latin typeface="Times New Roman" panose="02020603050405020304" pitchFamily="18" charset="0"/>
                          <a:cs typeface="Times New Roman" panose="02020603050405020304" pitchFamily="18" charset="0"/>
                        </a:rPr>
                        <a:t>Depreciable Years </a:t>
                      </a:r>
                    </a:p>
                  </a:txBody>
                  <a:tcPr anchor="b"/>
                </a:tc>
                <a:tc hMerge="1">
                  <a:txBody>
                    <a:bodyPr/>
                    <a:lstStyle/>
                    <a:p>
                      <a:endParaRPr lang="en-US"/>
                    </a:p>
                  </a:txBody>
                  <a:tcPr/>
                </a:tc>
                <a:tc>
                  <a:txBody>
                    <a:bodyPr/>
                    <a:lstStyle/>
                    <a:p>
                      <a:pPr algn="r"/>
                      <a:r>
                        <a:rPr lang="en-US">
                          <a:latin typeface="Times New Roman" panose="02020603050405020304" pitchFamily="18" charset="0"/>
                          <a:cs typeface="Times New Roman" panose="02020603050405020304" pitchFamily="18" charset="0"/>
                        </a:rPr>
                        <a:t>7</a:t>
                      </a:r>
                    </a:p>
                  </a:txBody>
                  <a:tcPr anchor="b"/>
                </a:tc>
                <a:tc gridSpan="7">
                  <a:txBody>
                    <a:bodyPr/>
                    <a:lstStyle/>
                    <a:p>
                      <a:pPr algn="l"/>
                      <a:r>
                        <a:rPr lang="en-US" dirty="0" smtClean="0">
                          <a:latin typeface="Times New Roman" panose="02020603050405020304" pitchFamily="18" charset="0"/>
                          <a:cs typeface="Times New Roman" panose="02020603050405020304" pitchFamily="18" charset="0"/>
                        </a:rPr>
                        <a:t>Update for each piece of equipment</a:t>
                      </a:r>
                      <a:endParaRPr lang="en-US" dirty="0">
                        <a:latin typeface="Times New Roman" panose="02020603050405020304" pitchFamily="18" charset="0"/>
                        <a:cs typeface="Times New Roman" panose="02020603050405020304" pitchFamily="18" charset="0"/>
                      </a:endParaRPr>
                    </a:p>
                  </a:txBody>
                  <a:tcPr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r"/>
                      <a:endParaRPr lang="en-US" dirty="0"/>
                    </a:p>
                  </a:txBody>
                  <a:tcPr anchor="b"/>
                </a:tc>
                <a:extLst>
                  <a:ext uri="{0D108BD9-81ED-4DB2-BD59-A6C34878D82A}">
                    <a16:rowId xmlns:a16="http://schemas.microsoft.com/office/drawing/2014/main" val="10006"/>
                  </a:ext>
                </a:extLst>
              </a:tr>
              <a:tr h="401317">
                <a:tc>
                  <a:txBody>
                    <a:bodyPr/>
                    <a:lstStyle/>
                    <a:p>
                      <a:pPr algn="r"/>
                      <a:r>
                        <a:rPr lang="en-US" dirty="0" smtClean="0">
                          <a:latin typeface="Times New Roman" panose="02020603050405020304" pitchFamily="18" charset="0"/>
                          <a:cs typeface="Times New Roman" panose="02020603050405020304" pitchFamily="18" charset="0"/>
                        </a:rPr>
                        <a:t>[8]</a:t>
                      </a:r>
                      <a:endParaRPr lang="en-US" dirty="0">
                        <a:latin typeface="Times New Roman" panose="02020603050405020304" pitchFamily="18" charset="0"/>
                        <a:cs typeface="Times New Roman" panose="02020603050405020304" pitchFamily="18" charset="0"/>
                      </a:endParaRPr>
                    </a:p>
                  </a:txBody>
                  <a:tcPr anchor="b"/>
                </a:tc>
                <a:tc gridSpan="2">
                  <a:txBody>
                    <a:bodyPr/>
                    <a:lstStyle/>
                    <a:p>
                      <a:pPr algn="l"/>
                      <a:r>
                        <a:rPr lang="en-US" dirty="0" smtClean="0">
                          <a:latin typeface="Times New Roman" panose="02020603050405020304" pitchFamily="18" charset="0"/>
                          <a:cs typeface="Times New Roman" panose="02020603050405020304" pitchFamily="18" charset="0"/>
                        </a:rPr>
                        <a:t>Investment Useful </a:t>
                      </a:r>
                      <a:r>
                        <a:rPr lang="en-US" dirty="0">
                          <a:latin typeface="Times New Roman" panose="02020603050405020304" pitchFamily="18" charset="0"/>
                          <a:cs typeface="Times New Roman" panose="02020603050405020304" pitchFamily="18" charset="0"/>
                        </a:rPr>
                        <a:t>Life Years =</a:t>
                      </a:r>
                    </a:p>
                  </a:txBody>
                  <a:tcPr anchor="b"/>
                </a:tc>
                <a:tc hMerge="1">
                  <a:txBody>
                    <a:bodyPr/>
                    <a:lstStyle/>
                    <a:p>
                      <a:endParaRPr lang="en-US"/>
                    </a:p>
                  </a:txBody>
                  <a:tcPr/>
                </a:tc>
                <a:tc>
                  <a:txBody>
                    <a:bodyPr/>
                    <a:lstStyle/>
                    <a:p>
                      <a:pPr algn="r"/>
                      <a:r>
                        <a:rPr lang="en-US" dirty="0" smtClean="0">
                          <a:latin typeface="Times New Roman" panose="02020603050405020304" pitchFamily="18" charset="0"/>
                          <a:cs typeface="Times New Roman" panose="02020603050405020304" pitchFamily="18" charset="0"/>
                        </a:rPr>
                        <a:t>30</a:t>
                      </a:r>
                      <a:endParaRPr lang="en-US" dirty="0">
                        <a:latin typeface="Times New Roman" panose="02020603050405020304" pitchFamily="18" charset="0"/>
                        <a:cs typeface="Times New Roman" panose="02020603050405020304" pitchFamily="18" charset="0"/>
                      </a:endParaRPr>
                    </a:p>
                  </a:txBody>
                  <a:tcPr anchor="b"/>
                </a:tc>
                <a:tc gridSpan="7">
                  <a:txBody>
                    <a:bodyPr/>
                    <a:lstStyle/>
                    <a:p>
                      <a:pPr algn="l"/>
                      <a:r>
                        <a:rPr lang="en-US" dirty="0" smtClean="0">
                          <a:latin typeface="Times New Roman" panose="02020603050405020304" pitchFamily="18" charset="0"/>
                          <a:cs typeface="Times New Roman" panose="02020603050405020304" pitchFamily="18" charset="0"/>
                        </a:rPr>
                        <a:t>Update for each piece of equipment</a:t>
                      </a:r>
                      <a:endParaRPr lang="en-US" dirty="0">
                        <a:latin typeface="Times New Roman" panose="02020603050405020304" pitchFamily="18" charset="0"/>
                        <a:cs typeface="Times New Roman" panose="02020603050405020304" pitchFamily="18" charset="0"/>
                      </a:endParaRPr>
                    </a:p>
                  </a:txBody>
                  <a:tcPr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r"/>
                      <a:endParaRPr lang="en-US" dirty="0"/>
                    </a:p>
                  </a:txBody>
                  <a:tcPr anchor="b"/>
                </a:tc>
                <a:extLst>
                  <a:ext uri="{0D108BD9-81ED-4DB2-BD59-A6C34878D82A}">
                    <a16:rowId xmlns:a16="http://schemas.microsoft.com/office/drawing/2014/main" val="10007"/>
                  </a:ext>
                </a:extLst>
              </a:tr>
              <a:tr h="243840">
                <a:tc gridSpan="11">
                  <a:txBody>
                    <a:bodyPr/>
                    <a:lstStyle/>
                    <a:p>
                      <a:pPr algn="r"/>
                      <a:endParaRPr lang="en-US" dirty="0">
                        <a:latin typeface="Times New Roman" panose="02020603050405020304" pitchFamily="18" charset="0"/>
                        <a:cs typeface="Times New Roman" panose="02020603050405020304" pitchFamily="18" charset="0"/>
                      </a:endParaRPr>
                    </a:p>
                  </a:txBody>
                  <a:tcPr anchor="b"/>
                </a:tc>
                <a:tc hMerge="1">
                  <a:txBody>
                    <a:bodyPr/>
                    <a:lstStyle/>
                    <a:p>
                      <a:pPr algn="l"/>
                      <a:endParaRPr lang="en-US" dirty="0">
                        <a:latin typeface="Times New Roman" panose="02020603050405020304" pitchFamily="18" charset="0"/>
                        <a:cs typeface="Times New Roman" panose="02020603050405020304" pitchFamily="18" charset="0"/>
                      </a:endParaRPr>
                    </a:p>
                  </a:txBody>
                  <a:tcPr anchor="b"/>
                </a:tc>
                <a:tc hMerge="1">
                  <a:txBody>
                    <a:bodyPr/>
                    <a:lstStyle/>
                    <a:p>
                      <a:pPr algn="l"/>
                      <a:endParaRPr lang="en-US" dirty="0">
                        <a:latin typeface="Times New Roman" panose="02020603050405020304" pitchFamily="18" charset="0"/>
                        <a:cs typeface="Times New Roman" panose="02020603050405020304" pitchFamily="18" charset="0"/>
                      </a:endParaRPr>
                    </a:p>
                  </a:txBody>
                  <a:tcPr anchor="b"/>
                </a:tc>
                <a:tc hMerge="1">
                  <a:txBody>
                    <a:bodyPr/>
                    <a:lstStyle/>
                    <a:p>
                      <a:pPr algn="r"/>
                      <a:endParaRPr lang="en-US" dirty="0">
                        <a:latin typeface="Times New Roman" panose="02020603050405020304" pitchFamily="18" charset="0"/>
                        <a:cs typeface="Times New Roman" panose="02020603050405020304" pitchFamily="18" charset="0"/>
                      </a:endParaRPr>
                    </a:p>
                  </a:txBody>
                  <a:tcPr anchor="b"/>
                </a:tc>
                <a:tc hMerge="1">
                  <a:txBody>
                    <a:bodyPr/>
                    <a:lstStyle/>
                    <a:p>
                      <a:pPr algn="l"/>
                      <a:endParaRPr lang="en-US" dirty="0">
                        <a:latin typeface="Times New Roman" panose="02020603050405020304" pitchFamily="18" charset="0"/>
                        <a:cs typeface="Times New Roman" panose="02020603050405020304" pitchFamily="18" charset="0"/>
                      </a:endParaRPr>
                    </a:p>
                  </a:txBody>
                  <a:tcPr anchor="b"/>
                </a:tc>
                <a:tc hMerge="1">
                  <a:txBody>
                    <a:bodyPr/>
                    <a:lstStyle/>
                    <a:p>
                      <a:pPr algn="l"/>
                      <a:endParaRPr lang="en-US" dirty="0">
                        <a:latin typeface="Times New Roman" panose="02020603050405020304" pitchFamily="18" charset="0"/>
                        <a:cs typeface="Times New Roman" panose="02020603050405020304" pitchFamily="18" charset="0"/>
                      </a:endParaRPr>
                    </a:p>
                  </a:txBody>
                  <a:tcPr anchor="b"/>
                </a:tc>
                <a:tc hMerge="1">
                  <a:txBody>
                    <a:bodyPr/>
                    <a:lstStyle/>
                    <a:p>
                      <a:pPr algn="l"/>
                      <a:endParaRPr lang="en-US" dirty="0">
                        <a:latin typeface="Times New Roman" panose="02020603050405020304" pitchFamily="18" charset="0"/>
                        <a:cs typeface="Times New Roman" panose="02020603050405020304" pitchFamily="18" charset="0"/>
                      </a:endParaRPr>
                    </a:p>
                  </a:txBody>
                  <a:tcPr anchor="b"/>
                </a:tc>
                <a:tc hMerge="1">
                  <a:txBody>
                    <a:bodyPr/>
                    <a:lstStyle/>
                    <a:p>
                      <a:endParaRPr lang="en-US"/>
                    </a:p>
                  </a:txBody>
                  <a:tcPr/>
                </a:tc>
                <a:tc hMerge="1">
                  <a:txBody>
                    <a:bodyPr/>
                    <a:lstStyle/>
                    <a:p>
                      <a:pPr algn="l"/>
                      <a:endParaRPr lang="en-US" dirty="0">
                        <a:latin typeface="Times New Roman" panose="02020603050405020304" pitchFamily="18" charset="0"/>
                        <a:cs typeface="Times New Roman" panose="02020603050405020304" pitchFamily="18" charset="0"/>
                      </a:endParaRPr>
                    </a:p>
                  </a:txBody>
                  <a:tcPr anchor="b"/>
                </a:tc>
                <a:tc hMerge="1">
                  <a:txBody>
                    <a:bodyPr/>
                    <a:lstStyle/>
                    <a:p>
                      <a:endParaRPr lang="en-US"/>
                    </a:p>
                  </a:txBody>
                  <a:tcPr/>
                </a:tc>
                <a:tc hMerge="1">
                  <a:txBody>
                    <a:bodyPr/>
                    <a:lstStyle/>
                    <a:p>
                      <a:pPr algn="l"/>
                      <a:endParaRPr lang="en-US" dirty="0">
                        <a:latin typeface="Times New Roman" panose="02020603050405020304" pitchFamily="18" charset="0"/>
                        <a:cs typeface="Times New Roman" panose="02020603050405020304" pitchFamily="18" charset="0"/>
                      </a:endParaRPr>
                    </a:p>
                  </a:txBody>
                  <a:tcPr anchor="b"/>
                </a:tc>
                <a:extLst>
                  <a:ext uri="{0D108BD9-81ED-4DB2-BD59-A6C34878D82A}">
                    <a16:rowId xmlns:a16="http://schemas.microsoft.com/office/drawing/2014/main" val="10008"/>
                  </a:ext>
                </a:extLst>
              </a:tr>
              <a:tr h="243840">
                <a:tc>
                  <a:txBody>
                    <a:bodyPr/>
                    <a:lstStyle/>
                    <a:p>
                      <a:pPr algn="r"/>
                      <a:r>
                        <a:rPr lang="en-US" dirty="0">
                          <a:latin typeface="Times New Roman" panose="02020603050405020304" pitchFamily="18" charset="0"/>
                          <a:cs typeface="Times New Roman" panose="02020603050405020304" pitchFamily="18" charset="0"/>
                        </a:rPr>
                        <a:t> </a:t>
                      </a:r>
                    </a:p>
                  </a:txBody>
                  <a:tcPr anchor="b"/>
                </a:tc>
                <a:tc>
                  <a:txBody>
                    <a:bodyPr/>
                    <a:lstStyle/>
                    <a:p>
                      <a:pPr algn="ctr"/>
                      <a:r>
                        <a:rPr lang="en-US" dirty="0">
                          <a:latin typeface="Times New Roman" panose="02020603050405020304" pitchFamily="18" charset="0"/>
                          <a:cs typeface="Times New Roman" panose="02020603050405020304" pitchFamily="18" charset="0"/>
                        </a:rPr>
                        <a:t>Pre-Tax</a:t>
                      </a:r>
                    </a:p>
                  </a:txBody>
                  <a:tcPr anchor="b"/>
                </a:tc>
                <a:tc>
                  <a:txBody>
                    <a:bodyPr/>
                    <a:lstStyle/>
                    <a:p>
                      <a:pPr algn="ctr"/>
                      <a:r>
                        <a:rPr lang="en-US" dirty="0">
                          <a:latin typeface="Times New Roman" panose="02020603050405020304" pitchFamily="18" charset="0"/>
                          <a:cs typeface="Times New Roman" panose="02020603050405020304" pitchFamily="18" charset="0"/>
                        </a:rPr>
                        <a:t>After-Tax</a:t>
                      </a:r>
                    </a:p>
                  </a:txBody>
                  <a:tcPr anchor="b"/>
                </a:tc>
                <a:tc>
                  <a:txBody>
                    <a:bodyPr/>
                    <a:lstStyle/>
                    <a:p>
                      <a:pPr algn="ctr"/>
                      <a:r>
                        <a:rPr lang="en-US" dirty="0">
                          <a:latin typeface="Times New Roman" panose="02020603050405020304" pitchFamily="18" charset="0"/>
                          <a:cs typeface="Times New Roman" panose="02020603050405020304" pitchFamily="18" charset="0"/>
                        </a:rPr>
                        <a:t> </a:t>
                      </a:r>
                    </a:p>
                  </a:txBody>
                  <a:tcPr anchor="b"/>
                </a:tc>
                <a:tc>
                  <a:txBody>
                    <a:bodyPr/>
                    <a:lstStyle/>
                    <a:p>
                      <a:pPr algn="ctr"/>
                      <a:r>
                        <a:rPr lang="en-US">
                          <a:latin typeface="Times New Roman" panose="02020603050405020304" pitchFamily="18" charset="0"/>
                          <a:cs typeface="Times New Roman" panose="02020603050405020304" pitchFamily="18" charset="0"/>
                        </a:rPr>
                        <a:t>Discount</a:t>
                      </a:r>
                    </a:p>
                  </a:txBody>
                  <a:tcPr anchor="b"/>
                </a:tc>
                <a:tc>
                  <a:txBody>
                    <a:bodyPr/>
                    <a:lstStyle/>
                    <a:p>
                      <a:pPr algn="ctr"/>
                      <a:r>
                        <a:rPr lang="en-US" dirty="0">
                          <a:latin typeface="Times New Roman" panose="02020603050405020304" pitchFamily="18" charset="0"/>
                          <a:cs typeface="Times New Roman" panose="02020603050405020304" pitchFamily="18" charset="0"/>
                        </a:rPr>
                        <a:t>PV</a:t>
                      </a:r>
                    </a:p>
                  </a:txBody>
                  <a:tcPr anchor="b"/>
                </a:tc>
                <a:tc gridSpan="2">
                  <a:txBody>
                    <a:bodyPr/>
                    <a:lstStyle/>
                    <a:p>
                      <a:pPr algn="ctr"/>
                      <a:r>
                        <a:rPr lang="en-US" dirty="0" smtClean="0">
                          <a:latin typeface="Times New Roman" panose="02020603050405020304" pitchFamily="18" charset="0"/>
                          <a:cs typeface="Times New Roman" panose="02020603050405020304" pitchFamily="18" charset="0"/>
                        </a:rPr>
                        <a:t>Present</a:t>
                      </a:r>
                      <a:endParaRPr lang="en-US" dirty="0">
                        <a:latin typeface="Times New Roman" panose="02020603050405020304" pitchFamily="18" charset="0"/>
                        <a:cs typeface="Times New Roman" panose="02020603050405020304" pitchFamily="18" charset="0"/>
                      </a:endParaRPr>
                    </a:p>
                  </a:txBody>
                  <a:tcPr anchor="b"/>
                </a:tc>
                <a:tc hMerge="1">
                  <a:txBody>
                    <a:bodyPr/>
                    <a:lstStyle/>
                    <a:p>
                      <a:endParaRPr lang="en-US"/>
                    </a:p>
                  </a:txBody>
                  <a:tcPr/>
                </a:tc>
                <a:tc gridSpan="2">
                  <a:txBody>
                    <a:bodyPr/>
                    <a:lstStyle/>
                    <a:p>
                      <a:pPr algn="ctr"/>
                      <a:r>
                        <a:rPr lang="en-US" dirty="0">
                          <a:latin typeface="Times New Roman" panose="02020603050405020304" pitchFamily="18" charset="0"/>
                          <a:cs typeface="Times New Roman" panose="02020603050405020304" pitchFamily="18" charset="0"/>
                        </a:rPr>
                        <a:t>After-Tax</a:t>
                      </a:r>
                    </a:p>
                  </a:txBody>
                  <a:tcPr anchor="b"/>
                </a:tc>
                <a:tc hMerge="1">
                  <a:txBody>
                    <a:bodyPr/>
                    <a:lstStyle/>
                    <a:p>
                      <a:endParaRPr lang="en-US"/>
                    </a:p>
                  </a:txBody>
                  <a:tcPr/>
                </a:tc>
                <a:tc>
                  <a:txBody>
                    <a:bodyPr/>
                    <a:lstStyle/>
                    <a:p>
                      <a:pPr algn="ctr"/>
                      <a:r>
                        <a:rPr lang="en-US" dirty="0">
                          <a:latin typeface="Times New Roman" panose="02020603050405020304" pitchFamily="18" charset="0"/>
                          <a:cs typeface="Times New Roman" panose="02020603050405020304" pitchFamily="18" charset="0"/>
                        </a:rPr>
                        <a:t>Pre-Tax</a:t>
                      </a:r>
                    </a:p>
                  </a:txBody>
                  <a:tcPr anchor="b"/>
                </a:tc>
                <a:extLst>
                  <a:ext uri="{0D108BD9-81ED-4DB2-BD59-A6C34878D82A}">
                    <a16:rowId xmlns:a16="http://schemas.microsoft.com/office/drawing/2014/main" val="10009"/>
                  </a:ext>
                </a:extLst>
              </a:tr>
              <a:tr h="259080">
                <a:tc>
                  <a:txBody>
                    <a:bodyPr/>
                    <a:lstStyle/>
                    <a:p>
                      <a:pPr algn="l"/>
                      <a:r>
                        <a:rPr lang="en-US" dirty="0">
                          <a:latin typeface="Times New Roman" panose="02020603050405020304" pitchFamily="18" charset="0"/>
                          <a:cs typeface="Times New Roman" panose="02020603050405020304" pitchFamily="18" charset="0"/>
                        </a:rPr>
                        <a:t>Item</a:t>
                      </a:r>
                    </a:p>
                  </a:txBody>
                  <a:tcPr anchor="b"/>
                </a:tc>
                <a:tc>
                  <a:txBody>
                    <a:bodyPr/>
                    <a:lstStyle/>
                    <a:p>
                      <a:pPr algn="ctr"/>
                      <a:r>
                        <a:rPr lang="en-US" dirty="0">
                          <a:latin typeface="Times New Roman" panose="02020603050405020304" pitchFamily="18" charset="0"/>
                          <a:cs typeface="Times New Roman" panose="02020603050405020304" pitchFamily="18" charset="0"/>
                        </a:rPr>
                        <a:t>Amount</a:t>
                      </a:r>
                    </a:p>
                  </a:txBody>
                  <a:tcPr anchor="b"/>
                </a:tc>
                <a:tc>
                  <a:txBody>
                    <a:bodyPr/>
                    <a:lstStyle/>
                    <a:p>
                      <a:pPr algn="ctr"/>
                      <a:r>
                        <a:rPr lang="en-US" dirty="0">
                          <a:latin typeface="Times New Roman" panose="02020603050405020304" pitchFamily="18" charset="0"/>
                          <a:cs typeface="Times New Roman" panose="02020603050405020304" pitchFamily="18" charset="0"/>
                        </a:rPr>
                        <a:t>Amount</a:t>
                      </a:r>
                    </a:p>
                  </a:txBody>
                  <a:tcPr anchor="b"/>
                </a:tc>
                <a:tc>
                  <a:txBody>
                    <a:bodyPr/>
                    <a:lstStyle/>
                    <a:p>
                      <a:pPr algn="ctr"/>
                      <a:r>
                        <a:rPr lang="en-US" dirty="0">
                          <a:latin typeface="Times New Roman" panose="02020603050405020304" pitchFamily="18" charset="0"/>
                          <a:cs typeface="Times New Roman" panose="02020603050405020304" pitchFamily="18" charset="0"/>
                        </a:rPr>
                        <a:t>Year(s)</a:t>
                      </a:r>
                    </a:p>
                  </a:txBody>
                  <a:tcPr anchor="b"/>
                </a:tc>
                <a:tc>
                  <a:txBody>
                    <a:bodyPr/>
                    <a:lstStyle/>
                    <a:p>
                      <a:pPr algn="ctr"/>
                      <a:r>
                        <a:rPr lang="en-US">
                          <a:latin typeface="Times New Roman" panose="02020603050405020304" pitchFamily="18" charset="0"/>
                          <a:cs typeface="Times New Roman" panose="02020603050405020304" pitchFamily="18" charset="0"/>
                        </a:rPr>
                        <a:t>Rate</a:t>
                      </a:r>
                    </a:p>
                  </a:txBody>
                  <a:tcPr anchor="b"/>
                </a:tc>
                <a:tc>
                  <a:txBody>
                    <a:bodyPr/>
                    <a:lstStyle/>
                    <a:p>
                      <a:pPr algn="ctr"/>
                      <a:r>
                        <a:rPr lang="en-US" dirty="0">
                          <a:latin typeface="Times New Roman" panose="02020603050405020304" pitchFamily="18" charset="0"/>
                          <a:cs typeface="Times New Roman" panose="02020603050405020304" pitchFamily="18" charset="0"/>
                        </a:rPr>
                        <a:t>Factor</a:t>
                      </a:r>
                    </a:p>
                  </a:txBody>
                  <a:tcPr anchor="b"/>
                </a:tc>
                <a:tc gridSpan="2">
                  <a:txBody>
                    <a:bodyPr/>
                    <a:lstStyle/>
                    <a:p>
                      <a:pPr algn="ctr"/>
                      <a:r>
                        <a:rPr lang="en-US" dirty="0" smtClean="0">
                          <a:latin typeface="Times New Roman" panose="02020603050405020304" pitchFamily="18" charset="0"/>
                          <a:cs typeface="Times New Roman" panose="02020603050405020304" pitchFamily="18" charset="0"/>
                        </a:rPr>
                        <a:t>Value</a:t>
                      </a:r>
                      <a:endParaRPr lang="en-US" dirty="0">
                        <a:latin typeface="Times New Roman" panose="02020603050405020304" pitchFamily="18" charset="0"/>
                        <a:cs typeface="Times New Roman" panose="02020603050405020304" pitchFamily="18" charset="0"/>
                      </a:endParaRPr>
                    </a:p>
                  </a:txBody>
                  <a:tcPr anchor="b"/>
                </a:tc>
                <a:tc hMerge="1">
                  <a:txBody>
                    <a:bodyPr/>
                    <a:lstStyle/>
                    <a:p>
                      <a:endParaRPr lang="en-US"/>
                    </a:p>
                  </a:txBody>
                  <a:tcPr/>
                </a:tc>
                <a:tc gridSpan="2">
                  <a:txBody>
                    <a:bodyPr/>
                    <a:lstStyle/>
                    <a:p>
                      <a:pPr algn="ctr"/>
                      <a:r>
                        <a:rPr lang="en-US" dirty="0" smtClean="0">
                          <a:latin typeface="Times New Roman" panose="02020603050405020304" pitchFamily="18" charset="0"/>
                          <a:cs typeface="Times New Roman" panose="02020603050405020304" pitchFamily="18" charset="0"/>
                        </a:rPr>
                        <a:t>AOC</a:t>
                      </a:r>
                      <a:endParaRPr lang="en-US" dirty="0">
                        <a:latin typeface="Times New Roman" panose="02020603050405020304" pitchFamily="18" charset="0"/>
                        <a:cs typeface="Times New Roman" panose="02020603050405020304" pitchFamily="18" charset="0"/>
                      </a:endParaRPr>
                    </a:p>
                  </a:txBody>
                  <a:tcPr anchor="b"/>
                </a:tc>
                <a:tc hMerge="1">
                  <a:txBody>
                    <a:bodyPr/>
                    <a:lstStyle/>
                    <a:p>
                      <a:endParaRPr lang="en-US"/>
                    </a:p>
                  </a:txBody>
                  <a:tcPr/>
                </a:tc>
                <a:tc>
                  <a:txBody>
                    <a:bodyPr/>
                    <a:lstStyle/>
                    <a:p>
                      <a:pPr algn="ctr"/>
                      <a:r>
                        <a:rPr lang="en-US" dirty="0" smtClean="0">
                          <a:latin typeface="Times New Roman" panose="02020603050405020304" pitchFamily="18" charset="0"/>
                          <a:cs typeface="Times New Roman" panose="02020603050405020304" pitchFamily="18" charset="0"/>
                        </a:rPr>
                        <a:t>AOC</a:t>
                      </a:r>
                      <a:endParaRPr lang="en-US" dirty="0">
                        <a:latin typeface="Times New Roman" panose="02020603050405020304" pitchFamily="18" charset="0"/>
                        <a:cs typeface="Times New Roman" panose="02020603050405020304" pitchFamily="18" charset="0"/>
                      </a:endParaRPr>
                    </a:p>
                  </a:txBody>
                  <a:tcPr anchor="b"/>
                </a:tc>
                <a:extLst>
                  <a:ext uri="{0D108BD9-81ED-4DB2-BD59-A6C34878D82A}">
                    <a16:rowId xmlns:a16="http://schemas.microsoft.com/office/drawing/2014/main" val="10010"/>
                  </a:ext>
                </a:extLst>
              </a:tr>
              <a:tr h="311948">
                <a:tc>
                  <a:txBody>
                    <a:bodyPr/>
                    <a:lstStyle/>
                    <a:p>
                      <a:pPr algn="l"/>
                      <a:r>
                        <a:rPr lang="en-US" dirty="0" smtClean="0">
                          <a:latin typeface="Times New Roman" panose="02020603050405020304" pitchFamily="18" charset="0"/>
                          <a:cs typeface="Times New Roman" panose="02020603050405020304" pitchFamily="18" charset="0"/>
                        </a:rPr>
                        <a:t>[10] Well</a:t>
                      </a:r>
                      <a:endParaRPr lang="en-US" dirty="0">
                        <a:latin typeface="Times New Roman" panose="02020603050405020304" pitchFamily="18" charset="0"/>
                        <a:cs typeface="Times New Roman" panose="02020603050405020304" pitchFamily="18" charset="0"/>
                      </a:endParaRPr>
                    </a:p>
                  </a:txBody>
                  <a:tcPr anchor="b"/>
                </a:tc>
                <a:tc>
                  <a:txBody>
                    <a:bodyPr/>
                    <a:lstStyle/>
                    <a:p>
                      <a:pPr algn="r"/>
                      <a:r>
                        <a:rPr lang="en-US" dirty="0">
                          <a:latin typeface="Times New Roman" panose="02020603050405020304" pitchFamily="18" charset="0"/>
                          <a:cs typeface="Times New Roman" panose="02020603050405020304" pitchFamily="18" charset="0"/>
                        </a:rPr>
                        <a:t>$22,030.10</a:t>
                      </a:r>
                    </a:p>
                  </a:txBody>
                  <a:tcPr anchor="b"/>
                </a:tc>
                <a:tc>
                  <a:txBody>
                    <a:bodyPr/>
                    <a:lstStyle/>
                    <a:p>
                      <a:pPr algn="r"/>
                      <a:r>
                        <a:rPr lang="en-US" dirty="0" smtClean="0">
                          <a:latin typeface="Times New Roman" panose="02020603050405020304" pitchFamily="18" charset="0"/>
                          <a:cs typeface="Times New Roman" panose="02020603050405020304" pitchFamily="18" charset="0"/>
                        </a:rPr>
                        <a:t>22030.10</a:t>
                      </a:r>
                      <a:endParaRPr lang="en-US" dirty="0">
                        <a:latin typeface="Times New Roman" panose="02020603050405020304" pitchFamily="18" charset="0"/>
                        <a:cs typeface="Times New Roman" panose="02020603050405020304" pitchFamily="18" charset="0"/>
                      </a:endParaRPr>
                    </a:p>
                  </a:txBody>
                  <a:tcPr anchor="b"/>
                </a:tc>
                <a:tc>
                  <a:txBody>
                    <a:bodyPr/>
                    <a:lstStyle/>
                    <a:p>
                      <a:pPr algn="r"/>
                      <a:r>
                        <a:rPr lang="en-US" dirty="0">
                          <a:latin typeface="Times New Roman" panose="02020603050405020304" pitchFamily="18" charset="0"/>
                          <a:cs typeface="Times New Roman" panose="02020603050405020304" pitchFamily="18" charset="0"/>
                        </a:rPr>
                        <a:t>0</a:t>
                      </a:r>
                    </a:p>
                  </a:txBody>
                  <a:tcPr anchor="b"/>
                </a:tc>
                <a:tc>
                  <a:txBody>
                    <a:bodyPr/>
                    <a:lstStyle/>
                    <a:p>
                      <a:pPr algn="r"/>
                      <a:r>
                        <a:rPr lang="en-US" dirty="0">
                          <a:latin typeface="Times New Roman" panose="02020603050405020304" pitchFamily="18" charset="0"/>
                          <a:cs typeface="Times New Roman" panose="02020603050405020304" pitchFamily="18" charset="0"/>
                        </a:rPr>
                        <a:t> </a:t>
                      </a:r>
                    </a:p>
                  </a:txBody>
                  <a:tcPr anchor="b"/>
                </a:tc>
                <a:tc>
                  <a:txBody>
                    <a:bodyPr/>
                    <a:lstStyle/>
                    <a:p>
                      <a:pPr algn="r"/>
                      <a:r>
                        <a:rPr lang="en-US" dirty="0">
                          <a:latin typeface="Times New Roman" panose="02020603050405020304" pitchFamily="18" charset="0"/>
                          <a:cs typeface="Times New Roman" panose="02020603050405020304" pitchFamily="18" charset="0"/>
                        </a:rPr>
                        <a:t>1</a:t>
                      </a:r>
                    </a:p>
                  </a:txBody>
                  <a:tcPr anchor="b"/>
                </a:tc>
                <a:tc gridSpan="2">
                  <a:txBody>
                    <a:bodyPr/>
                    <a:lstStyle/>
                    <a:p>
                      <a:pPr algn="r"/>
                      <a:r>
                        <a:rPr lang="en-US" dirty="0" smtClean="0">
                          <a:latin typeface="Times New Roman" panose="02020603050405020304" pitchFamily="18" charset="0"/>
                          <a:cs typeface="Times New Roman" panose="02020603050405020304" pitchFamily="18" charset="0"/>
                        </a:rPr>
                        <a:t>22030.10</a:t>
                      </a:r>
                      <a:endParaRPr lang="en-US" dirty="0">
                        <a:latin typeface="Times New Roman" panose="02020603050405020304" pitchFamily="18" charset="0"/>
                        <a:cs typeface="Times New Roman" panose="02020603050405020304" pitchFamily="18" charset="0"/>
                      </a:endParaRPr>
                    </a:p>
                  </a:txBody>
                  <a:tcPr anchor="b"/>
                </a:tc>
                <a:tc hMerge="1">
                  <a:txBody>
                    <a:bodyPr/>
                    <a:lstStyle/>
                    <a:p>
                      <a:endParaRPr lang="en-US"/>
                    </a:p>
                  </a:txBody>
                  <a:tcPr/>
                </a:tc>
                <a:tc gridSpan="2">
                  <a:txBody>
                    <a:bodyPr/>
                    <a:lstStyle/>
                    <a:p>
                      <a:pPr algn="r"/>
                      <a:r>
                        <a:rPr lang="en-US" dirty="0">
                          <a:latin typeface="Times New Roman" panose="02020603050405020304" pitchFamily="18" charset="0"/>
                          <a:cs typeface="Times New Roman" panose="02020603050405020304" pitchFamily="18" charset="0"/>
                        </a:rPr>
                        <a:t>1061.31</a:t>
                      </a:r>
                    </a:p>
                  </a:txBody>
                  <a:tcPr anchor="b"/>
                </a:tc>
                <a:tc hMerge="1">
                  <a:txBody>
                    <a:bodyPr/>
                    <a:lstStyle/>
                    <a:p>
                      <a:endParaRPr lang="en-US"/>
                    </a:p>
                  </a:txBody>
                  <a:tcPr/>
                </a:tc>
                <a:tc>
                  <a:txBody>
                    <a:bodyPr/>
                    <a:lstStyle/>
                    <a:p>
                      <a:pPr algn="r"/>
                      <a:r>
                        <a:rPr lang="en-US" dirty="0">
                          <a:latin typeface="Times New Roman" panose="02020603050405020304" pitchFamily="18" charset="0"/>
                          <a:cs typeface="Times New Roman" panose="02020603050405020304" pitchFamily="18" charset="0"/>
                        </a:rPr>
                        <a:t>1608.04</a:t>
                      </a:r>
                    </a:p>
                  </a:txBody>
                  <a:tcPr anchor="b"/>
                </a:tc>
                <a:extLst>
                  <a:ext uri="{0D108BD9-81ED-4DB2-BD59-A6C34878D82A}">
                    <a16:rowId xmlns:a16="http://schemas.microsoft.com/office/drawing/2014/main" val="10011"/>
                  </a:ext>
                </a:extLst>
              </a:tr>
              <a:tr h="389611">
                <a:tc>
                  <a:txBody>
                    <a:bodyPr/>
                    <a:lstStyle/>
                    <a:p>
                      <a:pPr algn="l"/>
                      <a:r>
                        <a:rPr lang="en-US" dirty="0" smtClean="0">
                          <a:latin typeface="Times New Roman" panose="02020603050405020304" pitchFamily="18" charset="0"/>
                          <a:cs typeface="Times New Roman" panose="02020603050405020304" pitchFamily="18" charset="0"/>
                        </a:rPr>
                        <a:t>Depreciation</a:t>
                      </a:r>
                      <a:endParaRPr lang="en-US" dirty="0">
                        <a:latin typeface="Times New Roman" panose="02020603050405020304" pitchFamily="18" charset="0"/>
                        <a:cs typeface="Times New Roman" panose="02020603050405020304" pitchFamily="18" charset="0"/>
                      </a:endParaRPr>
                    </a:p>
                  </a:txBody>
                  <a:tcPr anchor="b"/>
                </a:tc>
                <a:tc>
                  <a:txBody>
                    <a:bodyPr/>
                    <a:lstStyle/>
                    <a:p>
                      <a:pPr algn="r"/>
                      <a:r>
                        <a:rPr lang="en-US" dirty="0">
                          <a:latin typeface="Times New Roman" panose="02020603050405020304" pitchFamily="18" charset="0"/>
                          <a:cs typeface="Times New Roman" panose="02020603050405020304" pitchFamily="18" charset="0"/>
                        </a:rPr>
                        <a:t>-3147.16</a:t>
                      </a:r>
                    </a:p>
                  </a:txBody>
                  <a:tcPr anchor="b"/>
                </a:tc>
                <a:tc>
                  <a:txBody>
                    <a:bodyPr/>
                    <a:lstStyle/>
                    <a:p>
                      <a:pPr algn="r"/>
                      <a:r>
                        <a:rPr lang="en-US" dirty="0">
                          <a:latin typeface="Times New Roman" panose="02020603050405020304" pitchFamily="18" charset="0"/>
                          <a:cs typeface="Times New Roman" panose="02020603050405020304" pitchFamily="18" charset="0"/>
                        </a:rPr>
                        <a:t>-1070.03</a:t>
                      </a:r>
                    </a:p>
                  </a:txBody>
                  <a:tcPr anchor="b"/>
                </a:tc>
                <a:tc>
                  <a:txBody>
                    <a:bodyPr/>
                    <a:lstStyle/>
                    <a:p>
                      <a:pPr algn="r"/>
                      <a:r>
                        <a:rPr lang="en-US" dirty="0" smtClean="0">
                          <a:latin typeface="Times New Roman" panose="02020603050405020304" pitchFamily="18" charset="0"/>
                          <a:cs typeface="Times New Roman" panose="02020603050405020304" pitchFamily="18" charset="0"/>
                        </a:rPr>
                        <a:t>1-30</a:t>
                      </a:r>
                      <a:endParaRPr lang="en-US" dirty="0">
                        <a:latin typeface="Times New Roman" panose="02020603050405020304" pitchFamily="18" charset="0"/>
                        <a:cs typeface="Times New Roman" panose="02020603050405020304" pitchFamily="18" charset="0"/>
                      </a:endParaRPr>
                    </a:p>
                  </a:txBody>
                  <a:tcPr anchor="b"/>
                </a:tc>
                <a:tc>
                  <a:txBody>
                    <a:bodyPr/>
                    <a:lstStyle/>
                    <a:p>
                      <a:pPr algn="r"/>
                      <a:r>
                        <a:rPr lang="en-US">
                          <a:latin typeface="Times New Roman" panose="02020603050405020304" pitchFamily="18" charset="0"/>
                          <a:cs typeface="Times New Roman" panose="02020603050405020304" pitchFamily="18" charset="0"/>
                        </a:rPr>
                        <a:t>0.0434</a:t>
                      </a:r>
                    </a:p>
                  </a:txBody>
                  <a:tcPr anchor="b"/>
                </a:tc>
                <a:tc>
                  <a:txBody>
                    <a:bodyPr/>
                    <a:lstStyle/>
                    <a:p>
                      <a:pPr algn="r"/>
                      <a:r>
                        <a:rPr lang="en-US" dirty="0">
                          <a:latin typeface="Times New Roman" panose="02020603050405020304" pitchFamily="18" charset="0"/>
                          <a:cs typeface="Times New Roman" panose="02020603050405020304" pitchFamily="18" charset="0"/>
                        </a:rPr>
                        <a:t>5.9276</a:t>
                      </a:r>
                    </a:p>
                  </a:txBody>
                  <a:tcPr anchor="b"/>
                </a:tc>
                <a:tc gridSpan="2">
                  <a:txBody>
                    <a:bodyPr/>
                    <a:lstStyle/>
                    <a:p>
                      <a:pPr algn="r"/>
                      <a:r>
                        <a:rPr lang="en-US" dirty="0">
                          <a:latin typeface="Times New Roman" panose="02020603050405020304" pitchFamily="18" charset="0"/>
                          <a:cs typeface="Times New Roman" panose="02020603050405020304" pitchFamily="18" charset="0"/>
                        </a:rPr>
                        <a:t>-6342.73</a:t>
                      </a:r>
                    </a:p>
                  </a:txBody>
                  <a:tcPr anchor="b"/>
                </a:tc>
                <a:tc hMerge="1">
                  <a:txBody>
                    <a:bodyPr/>
                    <a:lstStyle/>
                    <a:p>
                      <a:endParaRPr lang="en-US"/>
                    </a:p>
                  </a:txBody>
                  <a:tcPr/>
                </a:tc>
                <a:tc gridSpan="2">
                  <a:txBody>
                    <a:bodyPr/>
                    <a:lstStyle/>
                    <a:p>
                      <a:pPr algn="r"/>
                      <a:r>
                        <a:rPr lang="en-US" dirty="0">
                          <a:latin typeface="Times New Roman" panose="02020603050405020304" pitchFamily="18" charset="0"/>
                          <a:cs typeface="Times New Roman" panose="02020603050405020304" pitchFamily="18" charset="0"/>
                        </a:rPr>
                        <a:t>-305.56</a:t>
                      </a:r>
                    </a:p>
                  </a:txBody>
                  <a:tcPr anchor="b"/>
                </a:tc>
                <a:tc hMerge="1">
                  <a:txBody>
                    <a:bodyPr/>
                    <a:lstStyle/>
                    <a:p>
                      <a:endParaRPr lang="en-US"/>
                    </a:p>
                  </a:txBody>
                  <a:tcPr/>
                </a:tc>
                <a:tc>
                  <a:txBody>
                    <a:bodyPr/>
                    <a:lstStyle/>
                    <a:p>
                      <a:pPr algn="r"/>
                      <a:r>
                        <a:rPr lang="en-US" dirty="0">
                          <a:latin typeface="Times New Roman" panose="02020603050405020304" pitchFamily="18" charset="0"/>
                          <a:cs typeface="Times New Roman" panose="02020603050405020304" pitchFamily="18" charset="0"/>
                        </a:rPr>
                        <a:t>-462.97</a:t>
                      </a:r>
                    </a:p>
                  </a:txBody>
                  <a:tcPr anchor="b"/>
                </a:tc>
                <a:extLst>
                  <a:ext uri="{0D108BD9-81ED-4DB2-BD59-A6C34878D82A}">
                    <a16:rowId xmlns:a16="http://schemas.microsoft.com/office/drawing/2014/main" val="10012"/>
                  </a:ext>
                </a:extLst>
              </a:tr>
              <a:tr h="389611">
                <a:tc>
                  <a:txBody>
                    <a:bodyPr/>
                    <a:lstStyle/>
                    <a:p>
                      <a:pPr algn="r"/>
                      <a:r>
                        <a:rPr lang="en-US" dirty="0" smtClean="0">
                          <a:latin typeface="Times New Roman" panose="02020603050405020304" pitchFamily="18" charset="0"/>
                          <a:cs typeface="Times New Roman" panose="02020603050405020304" pitchFamily="18" charset="0"/>
                        </a:rPr>
                        <a:t>[11]</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Depr</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nchor="b"/>
                </a:tc>
                <a:tc>
                  <a:txBody>
                    <a:bodyPr/>
                    <a:lstStyle/>
                    <a:p>
                      <a:pPr algn="r"/>
                      <a:r>
                        <a:rPr lang="en-US" dirty="0" smtClean="0">
                          <a:latin typeface="Times New Roman" panose="02020603050405020304" pitchFamily="18" charset="0"/>
                          <a:cs typeface="Times New Roman" panose="02020603050405020304" pitchFamily="18" charset="0"/>
                        </a:rPr>
                        <a:t>= -[10]</a:t>
                      </a:r>
                      <a:r>
                        <a:rPr lang="en-US" baseline="0" dirty="0" smtClean="0">
                          <a:latin typeface="Times New Roman" panose="02020603050405020304" pitchFamily="18" charset="0"/>
                          <a:cs typeface="Times New Roman" panose="02020603050405020304" pitchFamily="18" charset="0"/>
                        </a:rPr>
                        <a:t> / [7]</a:t>
                      </a:r>
                      <a:endParaRPr lang="en-US" dirty="0">
                        <a:latin typeface="Times New Roman" panose="02020603050405020304" pitchFamily="18" charset="0"/>
                        <a:cs typeface="Times New Roman" panose="02020603050405020304" pitchFamily="18" charset="0"/>
                      </a:endParaRPr>
                    </a:p>
                  </a:txBody>
                  <a:tcPr anchor="b"/>
                </a:tc>
                <a:tc>
                  <a:txBody>
                    <a:bodyPr/>
                    <a:lstStyle/>
                    <a:p>
                      <a:pPr algn="r"/>
                      <a:r>
                        <a:rPr lang="en-US" dirty="0" smtClean="0">
                          <a:latin typeface="Times New Roman" panose="02020603050405020304" pitchFamily="18" charset="0"/>
                          <a:cs typeface="Times New Roman" panose="02020603050405020304" pitchFamily="18" charset="0"/>
                        </a:rPr>
                        <a:t>= [11] * [1]</a:t>
                      </a:r>
                      <a:r>
                        <a:rPr lang="en-US" dirty="0">
                          <a:latin typeface="Times New Roman" panose="02020603050405020304" pitchFamily="18" charset="0"/>
                          <a:cs typeface="Times New Roman" panose="02020603050405020304" pitchFamily="18" charset="0"/>
                        </a:rPr>
                        <a:t> </a:t>
                      </a:r>
                    </a:p>
                  </a:txBody>
                  <a:tcPr anchor="b"/>
                </a:tc>
                <a:tc>
                  <a:txBody>
                    <a:bodyPr/>
                    <a:lstStyle/>
                    <a:p>
                      <a:pPr algn="r"/>
                      <a:r>
                        <a:rPr lang="en-US" dirty="0">
                          <a:latin typeface="Times New Roman" panose="02020603050405020304" pitchFamily="18" charset="0"/>
                          <a:cs typeface="Times New Roman" panose="02020603050405020304" pitchFamily="18" charset="0"/>
                        </a:rPr>
                        <a:t> </a:t>
                      </a:r>
                    </a:p>
                  </a:txBody>
                  <a:tcPr anchor="b"/>
                </a:tc>
                <a:tc>
                  <a:txBody>
                    <a:bodyPr/>
                    <a:lstStyle/>
                    <a:p>
                      <a:pPr algn="r"/>
                      <a:r>
                        <a:rPr lang="en-US" dirty="0" smtClean="0">
                          <a:latin typeface="Times New Roman" panose="02020603050405020304" pitchFamily="18" charset="0"/>
                          <a:cs typeface="Times New Roman" panose="02020603050405020304" pitchFamily="18" charset="0"/>
                        </a:rPr>
                        <a:t>[5]</a:t>
                      </a:r>
                    </a:p>
                  </a:txBody>
                  <a:tcPr anchor="b"/>
                </a:tc>
                <a:tc>
                  <a:txBody>
                    <a:bodyPr/>
                    <a:lstStyle/>
                    <a:p>
                      <a:endParaRPr lang="en-US" dirty="0"/>
                    </a:p>
                  </a:txBody>
                  <a:tcPr anchor="b"/>
                </a:tc>
                <a:tc gridSpan="2">
                  <a:txBody>
                    <a:bodyPr/>
                    <a:lstStyle/>
                    <a:p>
                      <a:pPr algn="r"/>
                      <a:r>
                        <a:rPr lang="en-US" dirty="0">
                          <a:latin typeface="Times New Roman" panose="02020603050405020304" pitchFamily="18" charset="0"/>
                          <a:cs typeface="Times New Roman" panose="02020603050405020304" pitchFamily="18" charset="0"/>
                        </a:rPr>
                        <a:t>15687.37</a:t>
                      </a:r>
                    </a:p>
                  </a:txBody>
                  <a:tcPr anchor="b"/>
                </a:tc>
                <a:tc hMerge="1">
                  <a:txBody>
                    <a:bodyPr/>
                    <a:lstStyle/>
                    <a:p>
                      <a:endParaRPr lang="en-US"/>
                    </a:p>
                  </a:txBody>
                  <a:tcPr/>
                </a:tc>
                <a:tc gridSpan="2">
                  <a:txBody>
                    <a:bodyPr/>
                    <a:lstStyle/>
                    <a:p>
                      <a:pPr algn="r"/>
                      <a:r>
                        <a:rPr lang="en-US">
                          <a:latin typeface="Times New Roman" panose="02020603050405020304" pitchFamily="18" charset="0"/>
                          <a:cs typeface="Times New Roman" panose="02020603050405020304" pitchFamily="18" charset="0"/>
                        </a:rPr>
                        <a:t>755.74</a:t>
                      </a:r>
                    </a:p>
                  </a:txBody>
                  <a:tcPr anchor="b"/>
                </a:tc>
                <a:tc hMerge="1">
                  <a:txBody>
                    <a:bodyPr/>
                    <a:lstStyle/>
                    <a:p>
                      <a:endParaRPr lang="en-US"/>
                    </a:p>
                  </a:txBody>
                  <a:tcPr/>
                </a:tc>
                <a:tc>
                  <a:txBody>
                    <a:bodyPr/>
                    <a:lstStyle/>
                    <a:p>
                      <a:pPr algn="r"/>
                      <a:r>
                        <a:rPr lang="en-US">
                          <a:latin typeface="Times New Roman" panose="02020603050405020304" pitchFamily="18" charset="0"/>
                          <a:cs typeface="Times New Roman" panose="02020603050405020304" pitchFamily="18" charset="0"/>
                        </a:rPr>
                        <a:t>1145.06</a:t>
                      </a:r>
                    </a:p>
                  </a:txBody>
                  <a:tcPr anchor="b"/>
                </a:tc>
                <a:extLst>
                  <a:ext uri="{0D108BD9-81ED-4DB2-BD59-A6C34878D82A}">
                    <a16:rowId xmlns:a16="http://schemas.microsoft.com/office/drawing/2014/main" val="10013"/>
                  </a:ext>
                </a:extLst>
              </a:tr>
              <a:tr h="389611">
                <a:tc>
                  <a:txBody>
                    <a:bodyPr/>
                    <a:lstStyle/>
                    <a:p>
                      <a:pPr algn="r"/>
                      <a:endParaRPr lang="en-US" dirty="0">
                        <a:latin typeface="Times New Roman" panose="02020603050405020304" pitchFamily="18" charset="0"/>
                        <a:cs typeface="Times New Roman" panose="02020603050405020304" pitchFamily="18" charset="0"/>
                      </a:endParaRPr>
                    </a:p>
                  </a:txBody>
                  <a:tcPr anchor="b"/>
                </a:tc>
                <a:tc>
                  <a:txBody>
                    <a:bodyPr/>
                    <a:lstStyle/>
                    <a:p>
                      <a:pPr algn="l"/>
                      <a:endParaRPr lang="en-US" dirty="0">
                        <a:latin typeface="Times New Roman" panose="02020603050405020304" pitchFamily="18" charset="0"/>
                        <a:cs typeface="Times New Roman" panose="02020603050405020304" pitchFamily="18" charset="0"/>
                      </a:endParaRPr>
                    </a:p>
                  </a:txBody>
                  <a:tcPr anchor="b"/>
                </a:tc>
                <a:tc>
                  <a:txBody>
                    <a:bodyPr/>
                    <a:lstStyle/>
                    <a:p>
                      <a:pPr algn="r"/>
                      <a:endParaRPr lang="en-US" dirty="0">
                        <a:latin typeface="Times New Roman" panose="02020603050405020304" pitchFamily="18" charset="0"/>
                        <a:cs typeface="Times New Roman" panose="02020603050405020304" pitchFamily="18" charset="0"/>
                      </a:endParaRPr>
                    </a:p>
                  </a:txBody>
                  <a:tcPr anchor="b"/>
                </a:tc>
                <a:tc>
                  <a:txBody>
                    <a:bodyPr/>
                    <a:lstStyle/>
                    <a:p>
                      <a:pPr algn="l"/>
                      <a:endParaRPr lang="en-US" dirty="0">
                        <a:latin typeface="Times New Roman" panose="02020603050405020304" pitchFamily="18" charset="0"/>
                        <a:cs typeface="Times New Roman" panose="02020603050405020304" pitchFamily="18" charset="0"/>
                      </a:endParaRPr>
                    </a:p>
                  </a:txBody>
                  <a:tcPr anchor="b"/>
                </a:tc>
                <a:tc>
                  <a:txBody>
                    <a:bodyPr/>
                    <a:lstStyle/>
                    <a:p>
                      <a:pPr algn="r"/>
                      <a:r>
                        <a:rPr lang="en-US" dirty="0">
                          <a:latin typeface="Times New Roman" panose="02020603050405020304" pitchFamily="18" charset="0"/>
                          <a:cs typeface="Times New Roman" panose="02020603050405020304" pitchFamily="18" charset="0"/>
                        </a:rPr>
                        <a:t> </a:t>
                      </a:r>
                    </a:p>
                  </a:txBody>
                  <a:tcPr anchor="b"/>
                </a:tc>
                <a:tc>
                  <a:txBody>
                    <a:bodyPr/>
                    <a:lstStyle/>
                    <a:p>
                      <a:pPr algn="r"/>
                      <a:endParaRPr lang="en-US" dirty="0">
                        <a:latin typeface="Times New Roman" panose="02020603050405020304" pitchFamily="18" charset="0"/>
                        <a:cs typeface="Times New Roman" panose="02020603050405020304" pitchFamily="18" charset="0"/>
                      </a:endParaRPr>
                    </a:p>
                  </a:txBody>
                  <a:tcPr anchor="b"/>
                </a:tc>
                <a:tc gridSpan="4">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$1145.06 / 130 acres</a:t>
                      </a:r>
                    </a:p>
                  </a:txBody>
                  <a:tcPr anchor="b"/>
                </a:tc>
                <a:tc hMerge="1">
                  <a:txBody>
                    <a:bodyPr/>
                    <a:lstStyle/>
                    <a:p>
                      <a:endParaRPr lang="en-US" dirty="0"/>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dirty="0" smtClean="0">
                        <a:latin typeface="Times New Roman" panose="02020603050405020304" pitchFamily="18" charset="0"/>
                        <a:cs typeface="Times New Roman" panose="02020603050405020304" pitchFamily="18" charset="0"/>
                      </a:endParaRPr>
                    </a:p>
                  </a:txBody>
                  <a:tcPr anchor="b"/>
                </a:tc>
                <a:tc hMerge="1">
                  <a:txBody>
                    <a:bodyPr/>
                    <a:lstStyle/>
                    <a:p>
                      <a:endParaRPr lang="en-U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 $8.81</a:t>
                      </a:r>
                    </a:p>
                  </a:txBody>
                  <a:tcPr anchor="b"/>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509048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Calculating </a:t>
            </a:r>
            <a:r>
              <a:rPr lang="en-US" dirty="0" smtClean="0">
                <a:solidFill>
                  <a:schemeClr val="accent2"/>
                </a:solidFill>
              </a:rPr>
              <a:t>Present Value</a:t>
            </a:r>
            <a:endParaRPr lang="en-US" dirty="0">
              <a:solidFill>
                <a:schemeClr val="accent2"/>
              </a:solidFill>
            </a:endParaRPr>
          </a:p>
        </p:txBody>
      </p:sp>
      <p:sp>
        <p:nvSpPr>
          <p:cNvPr id="5" name="Rectangle 3"/>
          <p:cNvSpPr>
            <a:spLocks noGrp="1" noChangeArrowheads="1"/>
          </p:cNvSpPr>
          <p:nvPr>
            <p:ph idx="1"/>
          </p:nvPr>
        </p:nvSpPr>
        <p:spPr/>
        <p:txBody>
          <a:bodyPr>
            <a:normAutofit/>
          </a:bodyPr>
          <a:lstStyle/>
          <a:p>
            <a:pPr>
              <a:lnSpc>
                <a:spcPct val="80000"/>
              </a:lnSpc>
            </a:pPr>
            <a:r>
              <a:rPr lang="en-US" dirty="0" smtClean="0"/>
              <a:t>After-Tax Annual Depreciation = PV of </a:t>
            </a:r>
            <a:r>
              <a:rPr lang="en-US" dirty="0" smtClean="0"/>
              <a:t>Depreciation*[ </a:t>
            </a:r>
            <a:r>
              <a:rPr lang="en-US" dirty="0" err="1"/>
              <a:t>i</a:t>
            </a:r>
            <a:r>
              <a:rPr lang="en-US" dirty="0"/>
              <a:t> ( 1 + </a:t>
            </a:r>
            <a:r>
              <a:rPr lang="en-US" dirty="0" err="1"/>
              <a:t>i</a:t>
            </a:r>
            <a:r>
              <a:rPr lang="en-US" dirty="0"/>
              <a:t> ) ^ n] / [ (( 1 + </a:t>
            </a:r>
            <a:r>
              <a:rPr lang="en-US" dirty="0" err="1"/>
              <a:t>i</a:t>
            </a:r>
            <a:r>
              <a:rPr lang="en-US" dirty="0"/>
              <a:t> ) ^ n) - 1</a:t>
            </a:r>
            <a:r>
              <a:rPr lang="en-US" dirty="0" smtClean="0"/>
              <a:t>]</a:t>
            </a:r>
          </a:p>
          <a:p>
            <a:pPr>
              <a:lnSpc>
                <a:spcPct val="80000"/>
              </a:lnSpc>
            </a:pPr>
            <a:r>
              <a:rPr lang="en-US" dirty="0">
                <a:latin typeface="Times New Roman" pitchFamily="18" charset="0"/>
                <a:cs typeface="Times New Roman" pitchFamily="18" charset="0"/>
              </a:rPr>
              <a:t>Solving for PV of Depreciation:</a:t>
            </a:r>
          </a:p>
          <a:p>
            <a:pPr lvl="1">
              <a:lnSpc>
                <a:spcPct val="80000"/>
              </a:lnSpc>
            </a:pPr>
            <a:r>
              <a:rPr lang="en-US" dirty="0">
                <a:latin typeface="Times New Roman" pitchFamily="18" charset="0"/>
                <a:cs typeface="Times New Roman" pitchFamily="18" charset="0"/>
              </a:rPr>
              <a:t>PV of Depreciation = After-Tax Annual Depreciation * </a:t>
            </a:r>
          </a:p>
          <a:p>
            <a:pPr marL="0" indent="0">
              <a:lnSpc>
                <a:spcPct val="80000"/>
              </a:lnSpc>
              <a:buNone/>
            </a:pPr>
            <a:r>
              <a:rPr lang="en-US" dirty="0">
                <a:latin typeface="Times New Roman" pitchFamily="18" charset="0"/>
                <a:cs typeface="Times New Roman" pitchFamily="18" charset="0"/>
              </a:rPr>
              <a:t>	[((1+i)^n )-1] /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(1+i)^n]</a:t>
            </a:r>
          </a:p>
          <a:p>
            <a:pPr>
              <a:lnSpc>
                <a:spcPct val="80000"/>
              </a:lnSpc>
            </a:pPr>
            <a:r>
              <a:rPr lang="en-US" dirty="0">
                <a:latin typeface="Times New Roman" pitchFamily="18" charset="0"/>
                <a:cs typeface="Times New Roman" pitchFamily="18" charset="0"/>
              </a:rPr>
              <a:t>where </a:t>
            </a:r>
          </a:p>
          <a:p>
            <a:pPr lvl="1">
              <a:lnSpc>
                <a:spcPct val="80000"/>
              </a:lnSpc>
            </a:pP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 Nominal Pre-Tax Interest Rate * (1 – Tax Rate) </a:t>
            </a:r>
            <a:r>
              <a:rPr lang="en-US" dirty="0" smtClean="0">
                <a:latin typeface="Times New Roman" pitchFamily="18" charset="0"/>
                <a:cs typeface="Times New Roman" pitchFamily="18" charset="0"/>
              </a:rPr>
              <a:t>= Discount Rate=NATIR </a:t>
            </a:r>
            <a:endParaRPr lang="en-US" dirty="0">
              <a:latin typeface="Times New Roman" pitchFamily="18" charset="0"/>
              <a:cs typeface="Times New Roman" pitchFamily="18" charset="0"/>
            </a:endParaRPr>
          </a:p>
          <a:p>
            <a:pPr lvl="1">
              <a:lnSpc>
                <a:spcPct val="80000"/>
              </a:lnSpc>
            </a:pPr>
            <a:r>
              <a:rPr lang="en-US" dirty="0">
                <a:latin typeface="Times New Roman" pitchFamily="18" charset="0"/>
                <a:cs typeface="Times New Roman" pitchFamily="18" charset="0"/>
              </a:rPr>
              <a:t>n = Depreciable Years of the Investment</a:t>
            </a:r>
          </a:p>
          <a:p>
            <a:pPr marL="223838" lvl="1" indent="-223838">
              <a:lnSpc>
                <a:spcPct val="80000"/>
              </a:lnSpc>
              <a:spcBef>
                <a:spcPts val="1800"/>
              </a:spcBef>
            </a:pPr>
            <a:r>
              <a:rPr lang="en-US" dirty="0" smtClean="0">
                <a:latin typeface="Times New Roman" pitchFamily="18" charset="0"/>
                <a:cs typeface="Times New Roman" pitchFamily="18" charset="0"/>
              </a:rPr>
              <a:t>Thus</a:t>
            </a:r>
            <a:r>
              <a:rPr lang="en-US" dirty="0">
                <a:latin typeface="Times New Roman" pitchFamily="18" charset="0"/>
                <a:cs typeface="Times New Roman" pitchFamily="18" charset="0"/>
              </a:rPr>
              <a:t>, the “PV Factor” = [((1+i)^n )-1] /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(1+i)^n</a:t>
            </a:r>
            <a:r>
              <a:rPr lang="en-US" dirty="0" smtClean="0">
                <a:latin typeface="Times New Roman" pitchFamily="18" charset="0"/>
                <a:cs typeface="Times New Roman" pitchFamily="18" charset="0"/>
              </a:rPr>
              <a:t>]</a:t>
            </a:r>
          </a:p>
          <a:p>
            <a:pPr marL="282575" lvl="1" indent="0">
              <a:lnSpc>
                <a:spcPct val="80000"/>
              </a:lnSpc>
              <a:buNone/>
            </a:pP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968858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Calculating Annual Ownership Cost</a:t>
            </a:r>
            <a:endParaRPr lang="en-US" dirty="0">
              <a:solidFill>
                <a:schemeClr val="accent2"/>
              </a:solidFill>
            </a:endParaRPr>
          </a:p>
        </p:txBody>
      </p:sp>
      <p:sp>
        <p:nvSpPr>
          <p:cNvPr id="5" name="Rectangle 3"/>
          <p:cNvSpPr>
            <a:spLocks noGrp="1" noChangeArrowheads="1"/>
          </p:cNvSpPr>
          <p:nvPr>
            <p:ph idx="1"/>
          </p:nvPr>
        </p:nvSpPr>
        <p:spPr/>
        <p:txBody>
          <a:bodyPr>
            <a:normAutofit/>
          </a:bodyPr>
          <a:lstStyle/>
          <a:p>
            <a:pPr fontAlgn="b"/>
            <a:r>
              <a:rPr lang="en-US" dirty="0" smtClean="0"/>
              <a:t>After-Tax </a:t>
            </a:r>
            <a:r>
              <a:rPr lang="en-US" dirty="0" smtClean="0"/>
              <a:t>Annual Ownership</a:t>
            </a:r>
            <a:r>
              <a:rPr lang="en-US" dirty="0"/>
              <a:t> Cost </a:t>
            </a:r>
            <a:r>
              <a:rPr lang="en-US" dirty="0" smtClean="0"/>
              <a:t> = </a:t>
            </a:r>
            <a:r>
              <a:rPr lang="en-US" dirty="0"/>
              <a:t>PV * </a:t>
            </a:r>
            <a:r>
              <a:rPr lang="en-US" dirty="0" smtClean="0"/>
              <a:t>(</a:t>
            </a:r>
            <a:r>
              <a:rPr lang="en-US" dirty="0" err="1" smtClean="0"/>
              <a:t>i</a:t>
            </a:r>
            <a:r>
              <a:rPr lang="en-US" dirty="0" smtClean="0"/>
              <a:t> * (1+i)^n) </a:t>
            </a:r>
            <a:r>
              <a:rPr lang="en-US" dirty="0"/>
              <a:t>/ </a:t>
            </a:r>
            <a:r>
              <a:rPr lang="en-US" dirty="0" smtClean="0"/>
              <a:t>((i+1)^n- 1)</a:t>
            </a:r>
          </a:p>
          <a:p>
            <a:pPr fontAlgn="b"/>
            <a:endParaRPr lang="en-US" dirty="0" smtClean="0"/>
          </a:p>
          <a:p>
            <a:pPr fontAlgn="b"/>
            <a:r>
              <a:rPr lang="en-US" dirty="0" smtClean="0"/>
              <a:t>Where </a:t>
            </a:r>
            <a:endParaRPr lang="en-US" dirty="0" smtClean="0"/>
          </a:p>
          <a:p>
            <a:pPr lvl="1" fontAlgn="b"/>
            <a:r>
              <a:rPr lang="en-US" dirty="0" err="1" smtClean="0"/>
              <a:t>i</a:t>
            </a:r>
            <a:r>
              <a:rPr lang="en-US" dirty="0" smtClean="0"/>
              <a:t> = Real After-Tax Interest Rate</a:t>
            </a:r>
          </a:p>
          <a:p>
            <a:pPr lvl="1" fontAlgn="b"/>
            <a:r>
              <a:rPr lang="en-US" dirty="0" smtClean="0"/>
              <a:t>n = Useful Life </a:t>
            </a:r>
            <a:r>
              <a:rPr lang="en-US" dirty="0" smtClean="0">
                <a:latin typeface="Times New Roman" pitchFamily="18" charset="0"/>
                <a:cs typeface="Times New Roman" pitchFamily="18" charset="0"/>
              </a:rPr>
              <a:t>of </a:t>
            </a:r>
            <a:r>
              <a:rPr lang="en-US" dirty="0">
                <a:latin typeface="Times New Roman" pitchFamily="18" charset="0"/>
                <a:cs typeface="Times New Roman" pitchFamily="18" charset="0"/>
              </a:rPr>
              <a:t>the Investment</a:t>
            </a:r>
            <a:endParaRPr lang="en-US" dirty="0"/>
          </a:p>
          <a:p>
            <a:pPr fontAlgn="b"/>
            <a:endParaRPr lang="en-US" dirty="0" smtClean="0"/>
          </a:p>
          <a:p>
            <a:pPr fontAlgn="b"/>
            <a:r>
              <a:rPr lang="en-US" dirty="0" smtClean="0"/>
              <a:t>Pre-Tax AOC </a:t>
            </a:r>
            <a:r>
              <a:rPr lang="en-US" dirty="0"/>
              <a:t>= </a:t>
            </a:r>
            <a:r>
              <a:rPr lang="en-US" dirty="0" smtClean="0"/>
              <a:t>After-Tax AOC / (1 – Tax Rate)</a:t>
            </a: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130928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6439" y="76200"/>
            <a:ext cx="9857949" cy="1198756"/>
          </a:xfrm>
        </p:spPr>
        <p:txBody>
          <a:bodyPr>
            <a:normAutofit/>
          </a:bodyPr>
          <a:lstStyle/>
          <a:p>
            <a:r>
              <a:rPr lang="en-US" sz="3200" dirty="0" smtClean="0">
                <a:solidFill>
                  <a:srgbClr val="C00000"/>
                </a:solidFill>
              </a:rPr>
              <a:t>2014 Irrigation Equipment Costs</a:t>
            </a:r>
            <a:br>
              <a:rPr lang="en-US" sz="3200" dirty="0" smtClean="0">
                <a:solidFill>
                  <a:srgbClr val="C00000"/>
                </a:solidFill>
              </a:rPr>
            </a:br>
            <a:r>
              <a:rPr lang="en-US" sz="3200" dirty="0" smtClean="0">
                <a:solidFill>
                  <a:srgbClr val="C00000"/>
                </a:solidFill>
              </a:rPr>
              <a:t>Example CRD—Page 23</a:t>
            </a:r>
            <a:endParaRPr lang="en-US" sz="3200" dirty="0">
              <a:solidFill>
                <a:srgbClr val="C00000"/>
              </a:solidFill>
            </a:endParaRPr>
          </a:p>
        </p:txBody>
      </p:sp>
      <p:graphicFrame>
        <p:nvGraphicFramePr>
          <p:cNvPr id="3" name="Table 2"/>
          <p:cNvGraphicFramePr>
            <a:graphicFrameLocks noGrp="1"/>
          </p:cNvGraphicFramePr>
          <p:nvPr/>
        </p:nvGraphicFramePr>
        <p:xfrm>
          <a:off x="1674812" y="1267962"/>
          <a:ext cx="8762999" cy="5285238"/>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142999">
                  <a:extLst>
                    <a:ext uri="{9D8B030D-6E8A-4147-A177-3AD203B41FA5}">
                      <a16:colId xmlns:a16="http://schemas.microsoft.com/office/drawing/2014/main" val="20005"/>
                    </a:ext>
                  </a:extLst>
                </a:gridCol>
              </a:tblGrid>
              <a:tr h="401317">
                <a:tc gridSpan="6">
                  <a:txBody>
                    <a:bodyPr/>
                    <a:lstStyle/>
                    <a:p>
                      <a:pPr algn="l"/>
                      <a:r>
                        <a:rPr lang="en-US" b="1" dirty="0">
                          <a:latin typeface="Times New Roman" panose="02020603050405020304" pitchFamily="18" charset="0"/>
                        </a:rPr>
                        <a:t>EQUIPMENT COSTS USED IN SPRINKLER IRRIGATION ANALYSIS: </a:t>
                      </a:r>
                      <a:r>
                        <a:rPr lang="en-US" b="1" dirty="0" smtClean="0">
                          <a:latin typeface="Times New Roman" panose="02020603050405020304" pitchFamily="18" charset="0"/>
                        </a:rPr>
                        <a:t>2014</a:t>
                      </a:r>
                      <a:r>
                        <a:rPr lang="en-US" dirty="0">
                          <a:latin typeface="Times New Roman" panose="02020603050405020304" pitchFamily="18" charset="0"/>
                        </a:rPr>
                        <a:t> </a:t>
                      </a:r>
                      <a:endParaRPr lang="en-US" dirty="0"/>
                    </a:p>
                  </a:txBody>
                  <a:tcPr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r"/>
                      <a:endParaRPr lang="en-US" dirty="0"/>
                    </a:p>
                  </a:txBody>
                  <a:tcPr anchor="b"/>
                </a:tc>
                <a:extLst>
                  <a:ext uri="{0D108BD9-81ED-4DB2-BD59-A6C34878D82A}">
                    <a16:rowId xmlns:a16="http://schemas.microsoft.com/office/drawing/2014/main" val="10000"/>
                  </a:ext>
                </a:extLst>
              </a:tr>
              <a:tr h="304800">
                <a:tc>
                  <a:txBody>
                    <a:bodyPr/>
                    <a:lstStyle/>
                    <a:p>
                      <a:pPr algn="ctr"/>
                      <a:r>
                        <a:rPr lang="en-US" dirty="0">
                          <a:latin typeface="Times New Roman" panose="02020603050405020304" pitchFamily="18" charset="0"/>
                          <a:cs typeface="Times New Roman" panose="02020603050405020304" pitchFamily="18" charset="0"/>
                        </a:rPr>
                        <a:t> </a:t>
                      </a:r>
                    </a:p>
                  </a:txBody>
                  <a:tcPr anchor="b"/>
                </a:tc>
                <a:tc>
                  <a:txBody>
                    <a:bodyPr/>
                    <a:lstStyle/>
                    <a:p>
                      <a:pPr algn="ctr"/>
                      <a:r>
                        <a:rPr lang="en-US" dirty="0">
                          <a:latin typeface="Times New Roman" panose="02020603050405020304" pitchFamily="18" charset="0"/>
                          <a:cs typeface="Times New Roman" panose="02020603050405020304" pitchFamily="18" charset="0"/>
                        </a:rPr>
                        <a:t> </a:t>
                      </a:r>
                    </a:p>
                  </a:txBody>
                  <a:tcPr anchor="b"/>
                </a:tc>
                <a:tc>
                  <a:txBody>
                    <a:bodyPr/>
                    <a:lstStyle/>
                    <a:p>
                      <a:pPr algn="ctr"/>
                      <a:r>
                        <a:rPr lang="en-US" dirty="0">
                          <a:latin typeface="Times New Roman" panose="02020603050405020304" pitchFamily="18" charset="0"/>
                          <a:cs typeface="Times New Roman" panose="02020603050405020304" pitchFamily="18" charset="0"/>
                        </a:rPr>
                        <a:t> </a:t>
                      </a:r>
                    </a:p>
                  </a:txBody>
                  <a:tcPr anchor="b"/>
                </a:tc>
                <a:tc>
                  <a:txBody>
                    <a:bodyPr/>
                    <a:lstStyle/>
                    <a:p>
                      <a:pPr algn="r"/>
                      <a:r>
                        <a:rPr lang="en-US" dirty="0">
                          <a:latin typeface="Times New Roman" panose="02020603050405020304" pitchFamily="18" charset="0"/>
                          <a:cs typeface="Times New Roman" panose="02020603050405020304" pitchFamily="18" charset="0"/>
                        </a:rPr>
                        <a:t>Annual</a:t>
                      </a:r>
                    </a:p>
                  </a:txBody>
                  <a:tcPr anchor="b"/>
                </a:tc>
                <a:tc>
                  <a:txBody>
                    <a:bodyPr/>
                    <a:lstStyle/>
                    <a:p>
                      <a:pPr algn="r"/>
                      <a:r>
                        <a:rPr lang="en-US" dirty="0">
                          <a:latin typeface="Times New Roman" panose="02020603050405020304" pitchFamily="18" charset="0"/>
                          <a:cs typeface="Times New Roman" panose="02020603050405020304" pitchFamily="18" charset="0"/>
                        </a:rPr>
                        <a:t>Landlord's</a:t>
                      </a:r>
                    </a:p>
                  </a:txBody>
                  <a:tcPr anchor="b"/>
                </a:tc>
                <a:tc>
                  <a:txBody>
                    <a:bodyPr/>
                    <a:lstStyle/>
                    <a:p>
                      <a:pPr algn="r"/>
                      <a:endParaRPr lang="en-US" dirty="0">
                        <a:latin typeface="Times New Roman" panose="02020603050405020304" pitchFamily="18" charset="0"/>
                        <a:cs typeface="Times New Roman" panose="02020603050405020304" pitchFamily="18" charset="0"/>
                      </a:endParaRPr>
                    </a:p>
                  </a:txBody>
                  <a:tcPr anchor="b"/>
                </a:tc>
                <a:extLst>
                  <a:ext uri="{0D108BD9-81ED-4DB2-BD59-A6C34878D82A}">
                    <a16:rowId xmlns:a16="http://schemas.microsoft.com/office/drawing/2014/main" val="10001"/>
                  </a:ext>
                </a:extLst>
              </a:tr>
              <a:tr h="243840">
                <a:tc>
                  <a:txBody>
                    <a:bodyPr/>
                    <a:lstStyle/>
                    <a:p>
                      <a:pPr algn="ctr"/>
                      <a:r>
                        <a:rPr lang="en-US" b="1" dirty="0">
                          <a:latin typeface="Times New Roman" panose="02020603050405020304" pitchFamily="18" charset="0"/>
                          <a:cs typeface="Times New Roman" panose="02020603050405020304" pitchFamily="18" charset="0"/>
                        </a:rPr>
                        <a:t>Well</a:t>
                      </a:r>
                      <a:endParaRPr lang="en-US" dirty="0">
                        <a:latin typeface="Times New Roman" panose="02020603050405020304" pitchFamily="18" charset="0"/>
                        <a:cs typeface="Times New Roman" panose="02020603050405020304" pitchFamily="18" charset="0"/>
                      </a:endParaRPr>
                    </a:p>
                  </a:txBody>
                  <a:tcPr anchor="b"/>
                </a:tc>
                <a:tc>
                  <a:txBody>
                    <a:bodyPr/>
                    <a:lstStyle/>
                    <a:p>
                      <a:pPr algn="ctr"/>
                      <a:r>
                        <a:rPr lang="en-US">
                          <a:latin typeface="Times New Roman" panose="02020603050405020304" pitchFamily="18" charset="0"/>
                          <a:cs typeface="Times New Roman" panose="02020603050405020304" pitchFamily="18" charset="0"/>
                        </a:rPr>
                        <a:t> </a:t>
                      </a:r>
                    </a:p>
                  </a:txBody>
                  <a:tcPr anchor="b"/>
                </a:tc>
                <a:tc>
                  <a:txBody>
                    <a:bodyPr/>
                    <a:lstStyle/>
                    <a:p>
                      <a:pPr algn="ctr"/>
                      <a:r>
                        <a:rPr lang="en-US">
                          <a:latin typeface="Times New Roman" panose="02020603050405020304" pitchFamily="18" charset="0"/>
                          <a:cs typeface="Times New Roman" panose="02020603050405020304" pitchFamily="18" charset="0"/>
                        </a:rPr>
                        <a:t>Annual</a:t>
                      </a:r>
                    </a:p>
                  </a:txBody>
                  <a:tcPr anchor="b"/>
                </a:tc>
                <a:tc>
                  <a:txBody>
                    <a:bodyPr/>
                    <a:lstStyle/>
                    <a:p>
                      <a:pPr algn="r"/>
                      <a:r>
                        <a:rPr lang="en-US" dirty="0">
                          <a:latin typeface="Times New Roman" panose="02020603050405020304" pitchFamily="18" charset="0"/>
                          <a:cs typeface="Times New Roman" panose="02020603050405020304" pitchFamily="18" charset="0"/>
                        </a:rPr>
                        <a:t>Cost / Acre</a:t>
                      </a:r>
                    </a:p>
                  </a:txBody>
                  <a:tcPr anchor="b"/>
                </a:tc>
                <a:tc>
                  <a:txBody>
                    <a:bodyPr/>
                    <a:lstStyle/>
                    <a:p>
                      <a:pPr algn="r"/>
                      <a:r>
                        <a:rPr lang="en-US" dirty="0">
                          <a:latin typeface="Times New Roman" panose="02020603050405020304" pitchFamily="18" charset="0"/>
                          <a:cs typeface="Times New Roman" panose="02020603050405020304" pitchFamily="18" charset="0"/>
                        </a:rPr>
                        <a:t>Share of</a:t>
                      </a:r>
                    </a:p>
                  </a:txBody>
                  <a:tcPr anchor="b"/>
                </a:tc>
                <a:tc>
                  <a:txBody>
                    <a:bodyPr/>
                    <a:lstStyle/>
                    <a:p>
                      <a:pPr algn="r"/>
                      <a:endParaRPr lang="en-US" dirty="0">
                        <a:latin typeface="Times New Roman" panose="02020603050405020304" pitchFamily="18" charset="0"/>
                        <a:cs typeface="Times New Roman" panose="02020603050405020304" pitchFamily="18" charset="0"/>
                      </a:endParaRPr>
                    </a:p>
                  </a:txBody>
                  <a:tcPr anchor="b"/>
                </a:tc>
                <a:extLst>
                  <a:ext uri="{0D108BD9-81ED-4DB2-BD59-A6C34878D82A}">
                    <a16:rowId xmlns:a16="http://schemas.microsoft.com/office/drawing/2014/main" val="10002"/>
                  </a:ext>
                </a:extLst>
              </a:tr>
              <a:tr h="259080">
                <a:tc>
                  <a:txBody>
                    <a:bodyPr/>
                    <a:lstStyle/>
                    <a:p>
                      <a:pPr algn="ctr"/>
                      <a:r>
                        <a:rPr lang="en-US" dirty="0">
                          <a:latin typeface="Times New Roman" panose="02020603050405020304" pitchFamily="18" charset="0"/>
                          <a:cs typeface="Times New Roman" panose="02020603050405020304" pitchFamily="18" charset="0"/>
                        </a:rPr>
                        <a:t> </a:t>
                      </a:r>
                    </a:p>
                  </a:txBody>
                  <a:tcPr anchor="b"/>
                </a:tc>
                <a:tc>
                  <a:txBody>
                    <a:bodyPr/>
                    <a:lstStyle/>
                    <a:p>
                      <a:pPr algn="ctr"/>
                      <a:r>
                        <a:rPr lang="en-US">
                          <a:latin typeface="Times New Roman" panose="02020603050405020304" pitchFamily="18" charset="0"/>
                          <a:cs typeface="Times New Roman" panose="02020603050405020304" pitchFamily="18" charset="0"/>
                        </a:rPr>
                        <a:t>2007-2014</a:t>
                      </a:r>
                    </a:p>
                  </a:txBody>
                  <a:tcPr anchor="b"/>
                </a:tc>
                <a:tc>
                  <a:txBody>
                    <a:bodyPr/>
                    <a:lstStyle/>
                    <a:p>
                      <a:pPr algn="ctr"/>
                      <a:r>
                        <a:rPr lang="en-US">
                          <a:latin typeface="Times New Roman" panose="02020603050405020304" pitchFamily="18" charset="0"/>
                          <a:cs typeface="Times New Roman" panose="02020603050405020304" pitchFamily="18" charset="0"/>
                        </a:rPr>
                        <a:t>Ownership</a:t>
                      </a:r>
                    </a:p>
                  </a:txBody>
                  <a:tcPr anchor="b"/>
                </a:tc>
                <a:tc>
                  <a:txBody>
                    <a:bodyPr/>
                    <a:lstStyle/>
                    <a:p>
                      <a:pPr algn="r"/>
                      <a:r>
                        <a:rPr lang="en-US" dirty="0">
                          <a:latin typeface="Times New Roman" panose="02020603050405020304" pitchFamily="18" charset="0"/>
                          <a:cs typeface="Times New Roman" panose="02020603050405020304" pitchFamily="18" charset="0"/>
                        </a:rPr>
                        <a:t>(130 </a:t>
                      </a:r>
                      <a:r>
                        <a:rPr lang="en-US" dirty="0" smtClean="0">
                          <a:latin typeface="Times New Roman" panose="02020603050405020304" pitchFamily="18" charset="0"/>
                          <a:cs typeface="Times New Roman" panose="02020603050405020304" pitchFamily="18" charset="0"/>
                        </a:rPr>
                        <a:t>acres)</a:t>
                      </a:r>
                      <a:endParaRPr lang="en-US" dirty="0">
                        <a:latin typeface="Times New Roman" panose="02020603050405020304" pitchFamily="18" charset="0"/>
                        <a:cs typeface="Times New Roman" panose="02020603050405020304" pitchFamily="18" charset="0"/>
                      </a:endParaRPr>
                    </a:p>
                  </a:txBody>
                  <a:tcPr anchor="b"/>
                </a:tc>
                <a:tc>
                  <a:txBody>
                    <a:bodyPr/>
                    <a:lstStyle/>
                    <a:p>
                      <a:pPr algn="r"/>
                      <a:r>
                        <a:rPr lang="en-US" dirty="0">
                          <a:latin typeface="Times New Roman" panose="02020603050405020304" pitchFamily="18" charset="0"/>
                          <a:cs typeface="Times New Roman" panose="02020603050405020304" pitchFamily="18" charset="0"/>
                        </a:rPr>
                        <a:t>Ownership</a:t>
                      </a:r>
                    </a:p>
                  </a:txBody>
                  <a:tcPr anchor="b"/>
                </a:tc>
                <a:tc>
                  <a:txBody>
                    <a:bodyPr/>
                    <a:lstStyle/>
                    <a:p>
                      <a:pPr algn="r"/>
                      <a:r>
                        <a:rPr lang="en-US" dirty="0" smtClean="0">
                          <a:latin typeface="Times New Roman" panose="02020603050405020304" pitchFamily="18" charset="0"/>
                          <a:cs typeface="Times New Roman" panose="02020603050405020304" pitchFamily="18" charset="0"/>
                        </a:rPr>
                        <a:t>Sample</a:t>
                      </a:r>
                    </a:p>
                  </a:txBody>
                  <a:tcPr anchor="b"/>
                </a:tc>
                <a:extLst>
                  <a:ext uri="{0D108BD9-81ED-4DB2-BD59-A6C34878D82A}">
                    <a16:rowId xmlns:a16="http://schemas.microsoft.com/office/drawing/2014/main" val="10003"/>
                  </a:ext>
                </a:extLst>
              </a:tr>
              <a:tr h="350520">
                <a:tc>
                  <a:txBody>
                    <a:bodyPr/>
                    <a:lstStyle/>
                    <a:p>
                      <a:pPr algn="ctr"/>
                      <a:r>
                        <a:rPr lang="en-US" dirty="0">
                          <a:latin typeface="Times New Roman" panose="02020603050405020304" pitchFamily="18" charset="0"/>
                          <a:cs typeface="Times New Roman" panose="02020603050405020304" pitchFamily="18" charset="0"/>
                        </a:rPr>
                        <a:t>Well Depth (</a:t>
                      </a:r>
                      <a:r>
                        <a:rPr lang="en-US" dirty="0" err="1">
                          <a:latin typeface="Times New Roman" panose="02020603050405020304" pitchFamily="18" charset="0"/>
                          <a:cs typeface="Times New Roman" panose="02020603050405020304" pitchFamily="18" charset="0"/>
                        </a:rPr>
                        <a:t>ft</a:t>
                      </a:r>
                      <a:r>
                        <a:rPr lang="en-US" dirty="0">
                          <a:latin typeface="Times New Roman" panose="02020603050405020304" pitchFamily="18" charset="0"/>
                          <a:cs typeface="Times New Roman" panose="02020603050405020304" pitchFamily="18" charset="0"/>
                        </a:rPr>
                        <a:t>)</a:t>
                      </a:r>
                    </a:p>
                  </a:txBody>
                  <a:tcPr anchor="b"/>
                </a:tc>
                <a:tc>
                  <a:txBody>
                    <a:bodyPr/>
                    <a:lstStyle/>
                    <a:p>
                      <a:pPr algn="ctr"/>
                      <a:r>
                        <a:rPr lang="en-US">
                          <a:latin typeface="Times New Roman" panose="02020603050405020304" pitchFamily="18" charset="0"/>
                          <a:cs typeface="Times New Roman" panose="02020603050405020304" pitchFamily="18" charset="0"/>
                        </a:rPr>
                        <a:t>Average Cost</a:t>
                      </a:r>
                    </a:p>
                  </a:txBody>
                  <a:tcPr anchor="b"/>
                </a:tc>
                <a:tc>
                  <a:txBody>
                    <a:bodyPr/>
                    <a:lstStyle/>
                    <a:p>
                      <a:pPr algn="ctr"/>
                      <a:r>
                        <a:rPr lang="en-US" dirty="0">
                          <a:latin typeface="Times New Roman" panose="02020603050405020304" pitchFamily="18" charset="0"/>
                          <a:cs typeface="Times New Roman" panose="02020603050405020304" pitchFamily="18" charset="0"/>
                        </a:rPr>
                        <a:t>Cost</a:t>
                      </a:r>
                    </a:p>
                  </a:txBody>
                  <a:tcPr anchor="b"/>
                </a:tc>
                <a:tc>
                  <a:txBody>
                    <a:bodyPr/>
                    <a:lstStyle/>
                    <a:p>
                      <a:pPr algn="r"/>
                      <a:endParaRPr lang="en-US" dirty="0">
                        <a:latin typeface="Times New Roman" panose="02020603050405020304" pitchFamily="18" charset="0"/>
                        <a:cs typeface="Times New Roman" panose="02020603050405020304" pitchFamily="18" charset="0"/>
                      </a:endParaRPr>
                    </a:p>
                  </a:txBody>
                  <a:tcPr anchor="b"/>
                </a:tc>
                <a:tc>
                  <a:txBody>
                    <a:bodyPr/>
                    <a:lstStyle/>
                    <a:p>
                      <a:pPr algn="r"/>
                      <a:r>
                        <a:rPr lang="en-US" dirty="0" smtClean="0">
                          <a:latin typeface="Times New Roman" panose="02020603050405020304" pitchFamily="18" charset="0"/>
                          <a:cs typeface="Times New Roman" panose="02020603050405020304" pitchFamily="18" charset="0"/>
                        </a:rPr>
                        <a:t>For CRD</a:t>
                      </a:r>
                      <a:endParaRPr lang="en-US" dirty="0">
                        <a:latin typeface="Times New Roman" panose="02020603050405020304" pitchFamily="18" charset="0"/>
                        <a:cs typeface="Times New Roman" panose="02020603050405020304" pitchFamily="18" charset="0"/>
                      </a:endParaRPr>
                    </a:p>
                  </a:txBody>
                  <a:tcPr anchor="b"/>
                </a:tc>
                <a:tc>
                  <a:txBody>
                    <a:bodyPr/>
                    <a:lstStyle/>
                    <a:p>
                      <a:pPr algn="r"/>
                      <a:r>
                        <a:rPr lang="en-US" dirty="0" smtClean="0">
                          <a:latin typeface="Times New Roman" panose="02020603050405020304" pitchFamily="18" charset="0"/>
                          <a:cs typeface="Times New Roman" panose="02020603050405020304" pitchFamily="18" charset="0"/>
                        </a:rPr>
                        <a:t>CRD</a:t>
                      </a:r>
                      <a:endParaRPr lang="en-US" dirty="0">
                        <a:latin typeface="Times New Roman" panose="02020603050405020304" pitchFamily="18" charset="0"/>
                        <a:cs typeface="Times New Roman" panose="02020603050405020304" pitchFamily="18" charset="0"/>
                      </a:endParaRPr>
                    </a:p>
                  </a:txBody>
                  <a:tcPr anchor="b"/>
                </a:tc>
                <a:extLst>
                  <a:ext uri="{0D108BD9-81ED-4DB2-BD59-A6C34878D82A}">
                    <a16:rowId xmlns:a16="http://schemas.microsoft.com/office/drawing/2014/main" val="10004"/>
                  </a:ext>
                </a:extLst>
              </a:tr>
              <a:tr h="672480">
                <a:tc>
                  <a:txBody>
                    <a:bodyPr/>
                    <a:lstStyle/>
                    <a:p>
                      <a:pPr algn="ctr"/>
                      <a:r>
                        <a:rPr lang="en-US" dirty="0">
                          <a:latin typeface="Times New Roman" panose="02020603050405020304" pitchFamily="18" charset="0"/>
                        </a:rPr>
                        <a:t>50</a:t>
                      </a:r>
                      <a:endParaRPr lang="en-US" dirty="0"/>
                    </a:p>
                  </a:txBody>
                  <a:tcPr anchor="b"/>
                </a:tc>
                <a:tc>
                  <a:txBody>
                    <a:bodyPr/>
                    <a:lstStyle/>
                    <a:p>
                      <a:pPr algn="r"/>
                      <a:r>
                        <a:rPr lang="en-US" smtClean="0">
                          <a:latin typeface="Times New Roman" panose="02020603050405020304" pitchFamily="18" charset="0"/>
                        </a:rPr>
                        <a:t>$15,956.67</a:t>
                      </a:r>
                      <a:endParaRPr lang="en-US" dirty="0"/>
                    </a:p>
                  </a:txBody>
                  <a:tcPr anchor="b"/>
                </a:tc>
                <a:tc>
                  <a:txBody>
                    <a:bodyPr/>
                    <a:lstStyle/>
                    <a:p>
                      <a:pPr algn="r"/>
                      <a:r>
                        <a:rPr lang="en-US" smtClean="0">
                          <a:latin typeface="Times New Roman" panose="02020603050405020304" pitchFamily="18" charset="0"/>
                        </a:rPr>
                        <a:t>$829.38</a:t>
                      </a:r>
                      <a:endParaRPr lang="en-US" dirty="0"/>
                    </a:p>
                  </a:txBody>
                  <a:tcPr anchor="b"/>
                </a:tc>
                <a:tc>
                  <a:txBody>
                    <a:bodyPr/>
                    <a:lstStyle/>
                    <a:p>
                      <a:pPr algn="r"/>
                      <a:r>
                        <a:rPr lang="en-US" smtClean="0">
                          <a:latin typeface="Times New Roman" panose="02020603050405020304" pitchFamily="18" charset="0"/>
                        </a:rPr>
                        <a:t>$6.38</a:t>
                      </a:r>
                      <a:endParaRPr lang="en-US" dirty="0"/>
                    </a:p>
                  </a:txBody>
                  <a:tcPr anchor="b"/>
                </a:tc>
                <a:tc>
                  <a:txBody>
                    <a:bodyPr/>
                    <a:lstStyle/>
                    <a:p>
                      <a:pPr algn="r"/>
                      <a:r>
                        <a:rPr lang="en-US">
                          <a:latin typeface="Times New Roman" panose="02020603050405020304" pitchFamily="18" charset="0"/>
                        </a:rPr>
                        <a:t>100.00%</a:t>
                      </a:r>
                      <a:endParaRPr lang="en-US"/>
                    </a:p>
                  </a:txBody>
                  <a:tcPr anchor="b"/>
                </a:tc>
                <a:tc>
                  <a:txBody>
                    <a:bodyPr/>
                    <a:lstStyle/>
                    <a:p>
                      <a:pPr algn="r"/>
                      <a:r>
                        <a:rPr lang="en-US" smtClean="0">
                          <a:latin typeface="Times New Roman" panose="02020603050405020304" pitchFamily="18" charset="0"/>
                        </a:rPr>
                        <a:t>$6.38</a:t>
                      </a:r>
                      <a:endParaRPr lang="en-US" dirty="0"/>
                    </a:p>
                  </a:txBody>
                  <a:tcPr anchor="b"/>
                </a:tc>
                <a:extLst>
                  <a:ext uri="{0D108BD9-81ED-4DB2-BD59-A6C34878D82A}">
                    <a16:rowId xmlns:a16="http://schemas.microsoft.com/office/drawing/2014/main" val="10005"/>
                  </a:ext>
                </a:extLst>
              </a:tr>
              <a:tr h="389611">
                <a:tc>
                  <a:txBody>
                    <a:bodyPr/>
                    <a:lstStyle/>
                    <a:p>
                      <a:pPr algn="ctr"/>
                      <a:r>
                        <a:rPr lang="en-US" dirty="0">
                          <a:latin typeface="Times New Roman" panose="02020603050405020304" pitchFamily="18" charset="0"/>
                        </a:rPr>
                        <a:t>100</a:t>
                      </a:r>
                      <a:endParaRPr lang="en-US" dirty="0"/>
                    </a:p>
                  </a:txBody>
                  <a:tcPr anchor="b"/>
                </a:tc>
                <a:tc>
                  <a:txBody>
                    <a:bodyPr/>
                    <a:lstStyle/>
                    <a:p>
                      <a:pPr algn="r"/>
                      <a:r>
                        <a:rPr lang="en-US" dirty="0">
                          <a:solidFill>
                            <a:srgbClr val="FF0000"/>
                          </a:solidFill>
                          <a:latin typeface="Times New Roman" panose="02020603050405020304" pitchFamily="18" charset="0"/>
                        </a:rPr>
                        <a:t>22,030.10</a:t>
                      </a:r>
                      <a:endParaRPr lang="en-US" dirty="0">
                        <a:solidFill>
                          <a:srgbClr val="FF0000"/>
                        </a:solidFill>
                      </a:endParaRPr>
                    </a:p>
                  </a:txBody>
                  <a:tcPr anchor="b"/>
                </a:tc>
                <a:tc>
                  <a:txBody>
                    <a:bodyPr/>
                    <a:lstStyle/>
                    <a:p>
                      <a:pPr algn="r"/>
                      <a:r>
                        <a:rPr lang="en-US">
                          <a:latin typeface="Times New Roman" panose="02020603050405020304" pitchFamily="18" charset="0"/>
                        </a:rPr>
                        <a:t>1,145.06</a:t>
                      </a:r>
                      <a:endParaRPr lang="en-US"/>
                    </a:p>
                  </a:txBody>
                  <a:tcPr anchor="b"/>
                </a:tc>
                <a:tc>
                  <a:txBody>
                    <a:bodyPr/>
                    <a:lstStyle/>
                    <a:p>
                      <a:pPr algn="r"/>
                      <a:r>
                        <a:rPr lang="en-US">
                          <a:latin typeface="Times New Roman" panose="02020603050405020304" pitchFamily="18" charset="0"/>
                        </a:rPr>
                        <a:t>8.81</a:t>
                      </a:r>
                      <a:endParaRPr lang="en-US"/>
                    </a:p>
                  </a:txBody>
                  <a:tcPr anchor="b"/>
                </a:tc>
                <a:tc>
                  <a:txBody>
                    <a:bodyPr/>
                    <a:lstStyle/>
                    <a:p>
                      <a:pPr algn="r"/>
                      <a:r>
                        <a:rPr lang="en-US">
                          <a:latin typeface="Times New Roman" panose="02020603050405020304" pitchFamily="18" charset="0"/>
                        </a:rPr>
                        <a:t>100.00%</a:t>
                      </a:r>
                      <a:endParaRPr lang="en-US"/>
                    </a:p>
                  </a:txBody>
                  <a:tcPr anchor="b"/>
                </a:tc>
                <a:tc>
                  <a:txBody>
                    <a:bodyPr/>
                    <a:lstStyle/>
                    <a:p>
                      <a:pPr algn="r"/>
                      <a:r>
                        <a:rPr lang="en-US" dirty="0">
                          <a:solidFill>
                            <a:srgbClr val="FF0000"/>
                          </a:solidFill>
                          <a:latin typeface="Times New Roman" panose="02020603050405020304" pitchFamily="18" charset="0"/>
                        </a:rPr>
                        <a:t>8.81</a:t>
                      </a:r>
                      <a:endParaRPr lang="en-US" dirty="0">
                        <a:solidFill>
                          <a:srgbClr val="FF0000"/>
                        </a:solidFill>
                      </a:endParaRPr>
                    </a:p>
                  </a:txBody>
                  <a:tcPr anchor="b"/>
                </a:tc>
                <a:extLst>
                  <a:ext uri="{0D108BD9-81ED-4DB2-BD59-A6C34878D82A}">
                    <a16:rowId xmlns:a16="http://schemas.microsoft.com/office/drawing/2014/main" val="10006"/>
                  </a:ext>
                </a:extLst>
              </a:tr>
              <a:tr h="410735">
                <a:tc>
                  <a:txBody>
                    <a:bodyPr/>
                    <a:lstStyle/>
                    <a:p>
                      <a:pPr algn="ctr"/>
                      <a:r>
                        <a:rPr lang="en-US" dirty="0">
                          <a:latin typeface="Times New Roman" panose="02020603050405020304" pitchFamily="18" charset="0"/>
                        </a:rPr>
                        <a:t>200</a:t>
                      </a:r>
                      <a:endParaRPr lang="en-US" dirty="0"/>
                    </a:p>
                  </a:txBody>
                  <a:tcPr anchor="b"/>
                </a:tc>
                <a:tc>
                  <a:txBody>
                    <a:bodyPr/>
                    <a:lstStyle/>
                    <a:p>
                      <a:pPr algn="r"/>
                      <a:r>
                        <a:rPr lang="en-US">
                          <a:latin typeface="Times New Roman" panose="02020603050405020304" pitchFamily="18" charset="0"/>
                        </a:rPr>
                        <a:t>32,156.20</a:t>
                      </a:r>
                      <a:endParaRPr lang="en-US"/>
                    </a:p>
                  </a:txBody>
                  <a:tcPr anchor="b"/>
                </a:tc>
                <a:tc>
                  <a:txBody>
                    <a:bodyPr/>
                    <a:lstStyle/>
                    <a:p>
                      <a:pPr algn="r"/>
                      <a:r>
                        <a:rPr lang="en-US">
                          <a:latin typeface="Times New Roman" panose="02020603050405020304" pitchFamily="18" charset="0"/>
                        </a:rPr>
                        <a:t>1,671.39</a:t>
                      </a:r>
                      <a:endParaRPr lang="en-US"/>
                    </a:p>
                  </a:txBody>
                  <a:tcPr anchor="b"/>
                </a:tc>
                <a:tc>
                  <a:txBody>
                    <a:bodyPr/>
                    <a:lstStyle/>
                    <a:p>
                      <a:pPr algn="r"/>
                      <a:r>
                        <a:rPr lang="en-US">
                          <a:latin typeface="Times New Roman" panose="02020603050405020304" pitchFamily="18" charset="0"/>
                        </a:rPr>
                        <a:t>12.86</a:t>
                      </a:r>
                      <a:endParaRPr lang="en-US"/>
                    </a:p>
                  </a:txBody>
                  <a:tcPr anchor="b"/>
                </a:tc>
                <a:tc>
                  <a:txBody>
                    <a:bodyPr/>
                    <a:lstStyle/>
                    <a:p>
                      <a:pPr algn="r"/>
                      <a:r>
                        <a:rPr lang="en-US">
                          <a:latin typeface="Times New Roman" panose="02020603050405020304" pitchFamily="18" charset="0"/>
                        </a:rPr>
                        <a:t>100.00%</a:t>
                      </a:r>
                      <a:endParaRPr lang="en-US"/>
                    </a:p>
                  </a:txBody>
                  <a:tcPr anchor="b"/>
                </a:tc>
                <a:tc>
                  <a:txBody>
                    <a:bodyPr/>
                    <a:lstStyle/>
                    <a:p>
                      <a:pPr algn="r"/>
                      <a:r>
                        <a:rPr lang="en-US">
                          <a:latin typeface="Times New Roman" panose="02020603050405020304" pitchFamily="18" charset="0"/>
                        </a:rPr>
                        <a:t>12.86</a:t>
                      </a:r>
                      <a:endParaRPr lang="en-US"/>
                    </a:p>
                  </a:txBody>
                  <a:tcPr anchor="b"/>
                </a:tc>
                <a:extLst>
                  <a:ext uri="{0D108BD9-81ED-4DB2-BD59-A6C34878D82A}">
                    <a16:rowId xmlns:a16="http://schemas.microsoft.com/office/drawing/2014/main" val="10007"/>
                  </a:ext>
                </a:extLst>
              </a:tr>
              <a:tr h="389611">
                <a:tc>
                  <a:txBody>
                    <a:bodyPr/>
                    <a:lstStyle/>
                    <a:p>
                      <a:pPr algn="ctr"/>
                      <a:r>
                        <a:rPr lang="en-US" dirty="0">
                          <a:latin typeface="Times New Roman" panose="02020603050405020304" pitchFamily="18" charset="0"/>
                        </a:rPr>
                        <a:t>300</a:t>
                      </a:r>
                      <a:endParaRPr lang="en-US" dirty="0"/>
                    </a:p>
                  </a:txBody>
                  <a:tcPr anchor="b"/>
                </a:tc>
                <a:tc>
                  <a:txBody>
                    <a:bodyPr/>
                    <a:lstStyle/>
                    <a:p>
                      <a:pPr algn="r"/>
                      <a:r>
                        <a:rPr lang="en-US">
                          <a:latin typeface="Times New Roman" panose="02020603050405020304" pitchFamily="18" charset="0"/>
                        </a:rPr>
                        <a:t>39,409.84</a:t>
                      </a:r>
                      <a:endParaRPr lang="en-US"/>
                    </a:p>
                  </a:txBody>
                  <a:tcPr anchor="b"/>
                </a:tc>
                <a:tc>
                  <a:txBody>
                    <a:bodyPr/>
                    <a:lstStyle/>
                    <a:p>
                      <a:pPr algn="r"/>
                      <a:r>
                        <a:rPr lang="en-US">
                          <a:latin typeface="Times New Roman" panose="02020603050405020304" pitchFamily="18" charset="0"/>
                        </a:rPr>
                        <a:t>2,048.42</a:t>
                      </a:r>
                      <a:endParaRPr lang="en-US"/>
                    </a:p>
                  </a:txBody>
                  <a:tcPr anchor="b"/>
                </a:tc>
                <a:tc>
                  <a:txBody>
                    <a:bodyPr/>
                    <a:lstStyle/>
                    <a:p>
                      <a:pPr algn="r"/>
                      <a:r>
                        <a:rPr lang="en-US">
                          <a:latin typeface="Times New Roman" panose="02020603050405020304" pitchFamily="18" charset="0"/>
                        </a:rPr>
                        <a:t>15.76</a:t>
                      </a:r>
                      <a:endParaRPr lang="en-US"/>
                    </a:p>
                  </a:txBody>
                  <a:tcPr anchor="b"/>
                </a:tc>
                <a:tc>
                  <a:txBody>
                    <a:bodyPr/>
                    <a:lstStyle/>
                    <a:p>
                      <a:pPr algn="r"/>
                      <a:r>
                        <a:rPr lang="en-US">
                          <a:latin typeface="Times New Roman" panose="02020603050405020304" pitchFamily="18" charset="0"/>
                        </a:rPr>
                        <a:t>100.00%</a:t>
                      </a:r>
                      <a:endParaRPr lang="en-US"/>
                    </a:p>
                  </a:txBody>
                  <a:tcPr anchor="b"/>
                </a:tc>
                <a:tc>
                  <a:txBody>
                    <a:bodyPr/>
                    <a:lstStyle/>
                    <a:p>
                      <a:pPr algn="r"/>
                      <a:r>
                        <a:rPr lang="en-US">
                          <a:latin typeface="Times New Roman" panose="02020603050405020304" pitchFamily="18" charset="0"/>
                        </a:rPr>
                        <a:t>15.76</a:t>
                      </a:r>
                      <a:endParaRPr lang="en-US"/>
                    </a:p>
                  </a:txBody>
                  <a:tcPr anchor="b"/>
                </a:tc>
                <a:extLst>
                  <a:ext uri="{0D108BD9-81ED-4DB2-BD59-A6C34878D82A}">
                    <a16:rowId xmlns:a16="http://schemas.microsoft.com/office/drawing/2014/main" val="10008"/>
                  </a:ext>
                </a:extLst>
              </a:tr>
              <a:tr h="389611">
                <a:tc>
                  <a:txBody>
                    <a:bodyPr/>
                    <a:lstStyle/>
                    <a:p>
                      <a:pPr algn="ctr"/>
                      <a:r>
                        <a:rPr lang="en-US" dirty="0">
                          <a:latin typeface="Times New Roman" panose="02020603050405020304" pitchFamily="18" charset="0"/>
                        </a:rPr>
                        <a:t>400</a:t>
                      </a:r>
                      <a:endParaRPr lang="en-US" dirty="0"/>
                    </a:p>
                  </a:txBody>
                  <a:tcPr anchor="b"/>
                </a:tc>
                <a:tc>
                  <a:txBody>
                    <a:bodyPr/>
                    <a:lstStyle/>
                    <a:p>
                      <a:pPr algn="r"/>
                      <a:r>
                        <a:rPr lang="en-US">
                          <a:latin typeface="Times New Roman" panose="02020603050405020304" pitchFamily="18" charset="0"/>
                        </a:rPr>
                        <a:t>47,955.71</a:t>
                      </a:r>
                      <a:endParaRPr lang="en-US"/>
                    </a:p>
                  </a:txBody>
                  <a:tcPr anchor="b"/>
                </a:tc>
                <a:tc>
                  <a:txBody>
                    <a:bodyPr/>
                    <a:lstStyle/>
                    <a:p>
                      <a:pPr algn="r"/>
                      <a:r>
                        <a:rPr lang="en-US">
                          <a:latin typeface="Times New Roman" panose="02020603050405020304" pitchFamily="18" charset="0"/>
                        </a:rPr>
                        <a:t>2,492.61</a:t>
                      </a:r>
                      <a:endParaRPr lang="en-US"/>
                    </a:p>
                  </a:txBody>
                  <a:tcPr anchor="b"/>
                </a:tc>
                <a:tc>
                  <a:txBody>
                    <a:bodyPr/>
                    <a:lstStyle/>
                    <a:p>
                      <a:pPr algn="r"/>
                      <a:r>
                        <a:rPr lang="en-US">
                          <a:latin typeface="Times New Roman" panose="02020603050405020304" pitchFamily="18" charset="0"/>
                        </a:rPr>
                        <a:t>19.17</a:t>
                      </a:r>
                      <a:endParaRPr lang="en-US"/>
                    </a:p>
                  </a:txBody>
                  <a:tcPr anchor="b"/>
                </a:tc>
                <a:tc>
                  <a:txBody>
                    <a:bodyPr/>
                    <a:lstStyle/>
                    <a:p>
                      <a:pPr algn="r"/>
                      <a:r>
                        <a:rPr lang="en-US">
                          <a:latin typeface="Times New Roman" panose="02020603050405020304" pitchFamily="18" charset="0"/>
                        </a:rPr>
                        <a:t>100.00%</a:t>
                      </a:r>
                      <a:endParaRPr lang="en-US"/>
                    </a:p>
                  </a:txBody>
                  <a:tcPr anchor="b"/>
                </a:tc>
                <a:tc>
                  <a:txBody>
                    <a:bodyPr/>
                    <a:lstStyle/>
                    <a:p>
                      <a:pPr algn="r"/>
                      <a:r>
                        <a:rPr lang="en-US">
                          <a:latin typeface="Times New Roman" panose="02020603050405020304" pitchFamily="18" charset="0"/>
                        </a:rPr>
                        <a:t>19.17</a:t>
                      </a:r>
                      <a:endParaRPr lang="en-US"/>
                    </a:p>
                  </a:txBody>
                  <a:tcPr anchor="b"/>
                </a:tc>
                <a:extLst>
                  <a:ext uri="{0D108BD9-81ED-4DB2-BD59-A6C34878D82A}">
                    <a16:rowId xmlns:a16="http://schemas.microsoft.com/office/drawing/2014/main" val="10009"/>
                  </a:ext>
                </a:extLst>
              </a:tr>
              <a:tr h="389611">
                <a:tc>
                  <a:txBody>
                    <a:bodyPr/>
                    <a:lstStyle/>
                    <a:p>
                      <a:pPr algn="ctr"/>
                      <a:r>
                        <a:rPr lang="en-US" dirty="0">
                          <a:latin typeface="Times New Roman" panose="02020603050405020304" pitchFamily="18" charset="0"/>
                        </a:rPr>
                        <a:t>500</a:t>
                      </a:r>
                      <a:endParaRPr lang="en-US" dirty="0"/>
                    </a:p>
                  </a:txBody>
                  <a:tcPr anchor="b"/>
                </a:tc>
                <a:tc>
                  <a:txBody>
                    <a:bodyPr/>
                    <a:lstStyle/>
                    <a:p>
                      <a:pPr algn="r"/>
                      <a:r>
                        <a:rPr lang="en-US">
                          <a:latin typeface="Times New Roman" panose="02020603050405020304" pitchFamily="18" charset="0"/>
                        </a:rPr>
                        <a:t>55,293.02</a:t>
                      </a:r>
                      <a:endParaRPr lang="en-US"/>
                    </a:p>
                  </a:txBody>
                  <a:tcPr anchor="b"/>
                </a:tc>
                <a:tc>
                  <a:txBody>
                    <a:bodyPr/>
                    <a:lstStyle/>
                    <a:p>
                      <a:pPr algn="r"/>
                      <a:r>
                        <a:rPr lang="en-US">
                          <a:latin typeface="Times New Roman" panose="02020603050405020304" pitchFamily="18" charset="0"/>
                        </a:rPr>
                        <a:t>2,873.98</a:t>
                      </a:r>
                      <a:endParaRPr lang="en-US"/>
                    </a:p>
                  </a:txBody>
                  <a:tcPr anchor="b"/>
                </a:tc>
                <a:tc>
                  <a:txBody>
                    <a:bodyPr/>
                    <a:lstStyle/>
                    <a:p>
                      <a:pPr algn="r"/>
                      <a:r>
                        <a:rPr lang="en-US">
                          <a:latin typeface="Times New Roman" panose="02020603050405020304" pitchFamily="18" charset="0"/>
                        </a:rPr>
                        <a:t>22.11</a:t>
                      </a:r>
                      <a:endParaRPr lang="en-US"/>
                    </a:p>
                  </a:txBody>
                  <a:tcPr anchor="b"/>
                </a:tc>
                <a:tc>
                  <a:txBody>
                    <a:bodyPr/>
                    <a:lstStyle/>
                    <a:p>
                      <a:pPr algn="r"/>
                      <a:r>
                        <a:rPr lang="en-US">
                          <a:latin typeface="Times New Roman" panose="02020603050405020304" pitchFamily="18" charset="0"/>
                        </a:rPr>
                        <a:t>100.00%</a:t>
                      </a:r>
                      <a:endParaRPr lang="en-US"/>
                    </a:p>
                  </a:txBody>
                  <a:tcPr anchor="b"/>
                </a:tc>
                <a:tc>
                  <a:txBody>
                    <a:bodyPr/>
                    <a:lstStyle/>
                    <a:p>
                      <a:pPr algn="r"/>
                      <a:r>
                        <a:rPr lang="en-US">
                          <a:latin typeface="Times New Roman" panose="02020603050405020304" pitchFamily="18" charset="0"/>
                        </a:rPr>
                        <a:t>22.11</a:t>
                      </a:r>
                      <a:endParaRPr lang="en-US"/>
                    </a:p>
                  </a:txBody>
                  <a:tcPr anchor="b"/>
                </a:tc>
                <a:extLst>
                  <a:ext uri="{0D108BD9-81ED-4DB2-BD59-A6C34878D82A}">
                    <a16:rowId xmlns:a16="http://schemas.microsoft.com/office/drawing/2014/main" val="10010"/>
                  </a:ext>
                </a:extLst>
              </a:tr>
              <a:tr h="389611">
                <a:tc>
                  <a:txBody>
                    <a:bodyPr/>
                    <a:lstStyle/>
                    <a:p>
                      <a:pPr algn="ctr"/>
                      <a:r>
                        <a:rPr lang="en-US" dirty="0">
                          <a:latin typeface="Times New Roman" panose="02020603050405020304" pitchFamily="18" charset="0"/>
                        </a:rPr>
                        <a:t>600</a:t>
                      </a:r>
                      <a:endParaRPr lang="en-US" dirty="0"/>
                    </a:p>
                  </a:txBody>
                  <a:tcPr anchor="b"/>
                </a:tc>
                <a:tc>
                  <a:txBody>
                    <a:bodyPr/>
                    <a:lstStyle/>
                    <a:p>
                      <a:pPr algn="r"/>
                      <a:r>
                        <a:rPr lang="en-US" dirty="0">
                          <a:latin typeface="Times New Roman" panose="02020603050405020304" pitchFamily="18" charset="0"/>
                        </a:rPr>
                        <a:t>58,648.26</a:t>
                      </a:r>
                      <a:endParaRPr lang="en-US" dirty="0"/>
                    </a:p>
                  </a:txBody>
                  <a:tcPr anchor="b"/>
                </a:tc>
                <a:tc>
                  <a:txBody>
                    <a:bodyPr/>
                    <a:lstStyle/>
                    <a:p>
                      <a:pPr algn="r"/>
                      <a:r>
                        <a:rPr lang="en-US" dirty="0">
                          <a:latin typeface="Times New Roman" panose="02020603050405020304" pitchFamily="18" charset="0"/>
                        </a:rPr>
                        <a:t>3,048.38</a:t>
                      </a:r>
                      <a:endParaRPr lang="en-US" dirty="0"/>
                    </a:p>
                  </a:txBody>
                  <a:tcPr anchor="b"/>
                </a:tc>
                <a:tc>
                  <a:txBody>
                    <a:bodyPr/>
                    <a:lstStyle/>
                    <a:p>
                      <a:pPr algn="r"/>
                      <a:r>
                        <a:rPr lang="en-US">
                          <a:latin typeface="Times New Roman" panose="02020603050405020304" pitchFamily="18" charset="0"/>
                        </a:rPr>
                        <a:t>23.45</a:t>
                      </a:r>
                      <a:endParaRPr lang="en-US"/>
                    </a:p>
                  </a:txBody>
                  <a:tcPr anchor="b"/>
                </a:tc>
                <a:tc>
                  <a:txBody>
                    <a:bodyPr/>
                    <a:lstStyle/>
                    <a:p>
                      <a:pPr algn="r"/>
                      <a:r>
                        <a:rPr lang="en-US">
                          <a:latin typeface="Times New Roman" panose="02020603050405020304" pitchFamily="18" charset="0"/>
                        </a:rPr>
                        <a:t>100.00%</a:t>
                      </a:r>
                      <a:endParaRPr lang="en-US"/>
                    </a:p>
                  </a:txBody>
                  <a:tcPr anchor="b"/>
                </a:tc>
                <a:tc>
                  <a:txBody>
                    <a:bodyPr/>
                    <a:lstStyle/>
                    <a:p>
                      <a:pPr algn="r"/>
                      <a:r>
                        <a:rPr lang="en-US">
                          <a:latin typeface="Times New Roman" panose="02020603050405020304" pitchFamily="18" charset="0"/>
                        </a:rPr>
                        <a:t>23.45</a:t>
                      </a:r>
                      <a:endParaRPr lang="en-US"/>
                    </a:p>
                  </a:txBody>
                  <a:tcPr anchor="b"/>
                </a:tc>
                <a:extLst>
                  <a:ext uri="{0D108BD9-81ED-4DB2-BD59-A6C34878D82A}">
                    <a16:rowId xmlns:a16="http://schemas.microsoft.com/office/drawing/2014/main" val="10011"/>
                  </a:ext>
                </a:extLst>
              </a:tr>
              <a:tr h="389611">
                <a:tc>
                  <a:txBody>
                    <a:bodyPr/>
                    <a:lstStyle/>
                    <a:p>
                      <a:pPr algn="ctr"/>
                      <a:r>
                        <a:rPr lang="en-US">
                          <a:latin typeface="Times New Roman" panose="02020603050405020304" pitchFamily="18" charset="0"/>
                        </a:rPr>
                        <a:t>700</a:t>
                      </a:r>
                      <a:endParaRPr lang="en-US"/>
                    </a:p>
                  </a:txBody>
                  <a:tcPr anchor="b"/>
                </a:tc>
                <a:tc>
                  <a:txBody>
                    <a:bodyPr/>
                    <a:lstStyle/>
                    <a:p>
                      <a:pPr algn="r"/>
                      <a:r>
                        <a:rPr lang="en-US">
                          <a:latin typeface="Times New Roman" panose="02020603050405020304" pitchFamily="18" charset="0"/>
                        </a:rPr>
                        <a:t>72,793.03</a:t>
                      </a:r>
                      <a:endParaRPr lang="en-US"/>
                    </a:p>
                  </a:txBody>
                  <a:tcPr anchor="b"/>
                </a:tc>
                <a:tc>
                  <a:txBody>
                    <a:bodyPr/>
                    <a:lstStyle/>
                    <a:p>
                      <a:pPr algn="r"/>
                      <a:r>
                        <a:rPr lang="en-US" dirty="0">
                          <a:latin typeface="Times New Roman" panose="02020603050405020304" pitchFamily="18" charset="0"/>
                        </a:rPr>
                        <a:t>3,783.58</a:t>
                      </a:r>
                      <a:endParaRPr lang="en-US" dirty="0"/>
                    </a:p>
                  </a:txBody>
                  <a:tcPr anchor="b"/>
                </a:tc>
                <a:tc>
                  <a:txBody>
                    <a:bodyPr/>
                    <a:lstStyle/>
                    <a:p>
                      <a:pPr algn="r"/>
                      <a:r>
                        <a:rPr lang="en-US" dirty="0">
                          <a:latin typeface="Times New Roman" panose="02020603050405020304" pitchFamily="18" charset="0"/>
                        </a:rPr>
                        <a:t>29.10</a:t>
                      </a:r>
                      <a:endParaRPr lang="en-US" dirty="0"/>
                    </a:p>
                  </a:txBody>
                  <a:tcPr anchor="b"/>
                </a:tc>
                <a:tc>
                  <a:txBody>
                    <a:bodyPr/>
                    <a:lstStyle/>
                    <a:p>
                      <a:pPr algn="r"/>
                      <a:r>
                        <a:rPr lang="en-US" dirty="0">
                          <a:latin typeface="Times New Roman" panose="02020603050405020304" pitchFamily="18" charset="0"/>
                        </a:rPr>
                        <a:t>100.00%</a:t>
                      </a:r>
                      <a:endParaRPr lang="en-US" dirty="0"/>
                    </a:p>
                  </a:txBody>
                  <a:tcPr anchor="b"/>
                </a:tc>
                <a:tc>
                  <a:txBody>
                    <a:bodyPr/>
                    <a:lstStyle/>
                    <a:p>
                      <a:pPr algn="r"/>
                      <a:r>
                        <a:rPr lang="en-US" dirty="0">
                          <a:latin typeface="Times New Roman" panose="02020603050405020304" pitchFamily="18" charset="0"/>
                        </a:rPr>
                        <a:t>29.10</a:t>
                      </a:r>
                      <a:endParaRPr lang="en-US" dirty="0"/>
                    </a:p>
                  </a:txBody>
                  <a:tcPr anchor="b"/>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888564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6439" y="76200"/>
            <a:ext cx="9857949" cy="1198756"/>
          </a:xfrm>
        </p:spPr>
        <p:txBody>
          <a:bodyPr>
            <a:normAutofit/>
          </a:bodyPr>
          <a:lstStyle/>
          <a:p>
            <a:r>
              <a:rPr lang="en-US" sz="3200" dirty="0" smtClean="0">
                <a:solidFill>
                  <a:srgbClr val="C00000"/>
                </a:solidFill>
              </a:rPr>
              <a:t>2014 Irrigation Equipment Costs (Continued)</a:t>
            </a:r>
            <a:br>
              <a:rPr lang="en-US" sz="3200" dirty="0" smtClean="0">
                <a:solidFill>
                  <a:srgbClr val="C00000"/>
                </a:solidFill>
              </a:rPr>
            </a:br>
            <a:r>
              <a:rPr lang="en-US" sz="3200" dirty="0" smtClean="0">
                <a:solidFill>
                  <a:srgbClr val="C00000"/>
                </a:solidFill>
              </a:rPr>
              <a:t>Example CRD—Page 23</a:t>
            </a:r>
            <a:endParaRPr lang="en-US" sz="3200" dirty="0">
              <a:solidFill>
                <a:srgbClr val="C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496749689"/>
              </p:ext>
            </p:extLst>
          </p:nvPr>
        </p:nvGraphicFramePr>
        <p:xfrm>
          <a:off x="1674812" y="1267962"/>
          <a:ext cx="8762999" cy="5344278"/>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142999">
                  <a:extLst>
                    <a:ext uri="{9D8B030D-6E8A-4147-A177-3AD203B41FA5}">
                      <a16:colId xmlns:a16="http://schemas.microsoft.com/office/drawing/2014/main" val="20005"/>
                    </a:ext>
                  </a:extLst>
                </a:gridCol>
              </a:tblGrid>
              <a:tr h="401317">
                <a:tc gridSpan="6">
                  <a:txBody>
                    <a:bodyPr/>
                    <a:lstStyle/>
                    <a:p>
                      <a:pPr algn="l"/>
                      <a:r>
                        <a:rPr lang="en-US" b="1" dirty="0">
                          <a:latin typeface="Times New Roman" panose="02020603050405020304" pitchFamily="18" charset="0"/>
                        </a:rPr>
                        <a:t>EQUIPMENT COSTS USED IN SPRINKLER IRRIGATION ANALYSIS: </a:t>
                      </a:r>
                      <a:r>
                        <a:rPr lang="en-US" b="1" dirty="0" smtClean="0">
                          <a:latin typeface="Times New Roman" panose="02020603050405020304" pitchFamily="18" charset="0"/>
                        </a:rPr>
                        <a:t>2014</a:t>
                      </a:r>
                      <a:r>
                        <a:rPr lang="en-US" dirty="0">
                          <a:latin typeface="Times New Roman" panose="02020603050405020304" pitchFamily="18" charset="0"/>
                        </a:rPr>
                        <a:t> </a:t>
                      </a:r>
                      <a:endParaRPr lang="en-US" dirty="0"/>
                    </a:p>
                  </a:txBody>
                  <a:tcPr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r"/>
                      <a:endParaRPr lang="en-US" dirty="0"/>
                    </a:p>
                  </a:txBody>
                  <a:tcPr anchor="b"/>
                </a:tc>
                <a:extLst>
                  <a:ext uri="{0D108BD9-81ED-4DB2-BD59-A6C34878D82A}">
                    <a16:rowId xmlns:a16="http://schemas.microsoft.com/office/drawing/2014/main" val="10000"/>
                  </a:ext>
                </a:extLst>
              </a:tr>
              <a:tr h="304800">
                <a:tc>
                  <a:txBody>
                    <a:bodyPr/>
                    <a:lstStyle/>
                    <a:p>
                      <a:pPr algn="ctr"/>
                      <a:r>
                        <a:rPr lang="en-US" dirty="0">
                          <a:latin typeface="Times New Roman" panose="02020603050405020304" pitchFamily="18" charset="0"/>
                        </a:rPr>
                        <a:t> </a:t>
                      </a:r>
                      <a:endParaRPr lang="en-US" dirty="0"/>
                    </a:p>
                  </a:txBody>
                  <a:tcPr anchor="b"/>
                </a:tc>
                <a:tc>
                  <a:txBody>
                    <a:bodyPr/>
                    <a:lstStyle/>
                    <a:p>
                      <a:pPr algn="ctr"/>
                      <a:r>
                        <a:rPr lang="en-US">
                          <a:latin typeface="Times New Roman" panose="02020603050405020304" pitchFamily="18" charset="0"/>
                        </a:rPr>
                        <a:t> </a:t>
                      </a:r>
                      <a:endParaRPr lang="en-US"/>
                    </a:p>
                  </a:txBody>
                  <a:tcPr anchor="b"/>
                </a:tc>
                <a:tc>
                  <a:txBody>
                    <a:bodyPr/>
                    <a:lstStyle/>
                    <a:p>
                      <a:pPr algn="ct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Annual</a:t>
                      </a:r>
                      <a:endParaRPr lang="en-US"/>
                    </a:p>
                  </a:txBody>
                  <a:tcPr anchor="b"/>
                </a:tc>
                <a:tc>
                  <a:txBody>
                    <a:bodyPr/>
                    <a:lstStyle/>
                    <a:p>
                      <a:pPr algn="r"/>
                      <a:r>
                        <a:rPr lang="en-US" dirty="0">
                          <a:latin typeface="Times New Roman" panose="02020603050405020304" pitchFamily="18" charset="0"/>
                          <a:cs typeface="Times New Roman" panose="02020603050405020304" pitchFamily="18" charset="0"/>
                        </a:rPr>
                        <a:t>Landlord's</a:t>
                      </a:r>
                    </a:p>
                  </a:txBody>
                  <a:tcPr anchor="b"/>
                </a:tc>
                <a:tc>
                  <a:txBody>
                    <a:bodyPr/>
                    <a:lstStyle/>
                    <a:p>
                      <a:pPr algn="r"/>
                      <a:endParaRPr lang="en-US" dirty="0">
                        <a:latin typeface="Times New Roman" panose="02020603050405020304" pitchFamily="18" charset="0"/>
                        <a:cs typeface="Times New Roman" panose="02020603050405020304" pitchFamily="18" charset="0"/>
                      </a:endParaRPr>
                    </a:p>
                  </a:txBody>
                  <a:tcPr anchor="b"/>
                </a:tc>
                <a:extLst>
                  <a:ext uri="{0D108BD9-81ED-4DB2-BD59-A6C34878D82A}">
                    <a16:rowId xmlns:a16="http://schemas.microsoft.com/office/drawing/2014/main" val="10001"/>
                  </a:ext>
                </a:extLst>
              </a:tr>
              <a:tr h="304800">
                <a:tc>
                  <a:txBody>
                    <a:bodyPr/>
                    <a:lstStyle/>
                    <a:p>
                      <a:pPr algn="ctr"/>
                      <a:r>
                        <a:rPr lang="en-US" b="1">
                          <a:latin typeface="Times New Roman" panose="02020603050405020304" pitchFamily="18" charset="0"/>
                        </a:rPr>
                        <a:t>Pump and</a:t>
                      </a:r>
                      <a:endParaRPr lang="en-US"/>
                    </a:p>
                  </a:txBody>
                  <a:tcPr anchor="b"/>
                </a:tc>
                <a:tc>
                  <a:txBody>
                    <a:bodyPr/>
                    <a:lstStyle/>
                    <a:p>
                      <a:pPr algn="ctr"/>
                      <a:r>
                        <a:rPr lang="en-US">
                          <a:latin typeface="Times New Roman" panose="02020603050405020304" pitchFamily="18" charset="0"/>
                        </a:rPr>
                        <a:t> </a:t>
                      </a:r>
                      <a:endParaRPr lang="en-US"/>
                    </a:p>
                  </a:txBody>
                  <a:tcPr anchor="b"/>
                </a:tc>
                <a:tc>
                  <a:txBody>
                    <a:bodyPr/>
                    <a:lstStyle/>
                    <a:p>
                      <a:pPr algn="ctr"/>
                      <a:r>
                        <a:rPr lang="en-US">
                          <a:latin typeface="Times New Roman" panose="02020603050405020304" pitchFamily="18" charset="0"/>
                        </a:rPr>
                        <a:t>Annual</a:t>
                      </a:r>
                      <a:endParaRPr lang="en-US"/>
                    </a:p>
                  </a:txBody>
                  <a:tcPr anchor="b"/>
                </a:tc>
                <a:tc>
                  <a:txBody>
                    <a:bodyPr/>
                    <a:lstStyle/>
                    <a:p>
                      <a:pPr algn="r"/>
                      <a:r>
                        <a:rPr lang="en-US">
                          <a:latin typeface="Times New Roman" panose="02020603050405020304" pitchFamily="18" charset="0"/>
                        </a:rPr>
                        <a:t>Cost / Acre</a:t>
                      </a:r>
                      <a:endParaRPr lang="en-US"/>
                    </a:p>
                  </a:txBody>
                  <a:tcPr anchor="b"/>
                </a:tc>
                <a:tc>
                  <a:txBody>
                    <a:bodyPr/>
                    <a:lstStyle/>
                    <a:p>
                      <a:pPr algn="r"/>
                      <a:endParaRPr lang="en-US" dirty="0">
                        <a:latin typeface="Times New Roman" panose="02020603050405020304" pitchFamily="18" charset="0"/>
                        <a:cs typeface="Times New Roman" panose="02020603050405020304" pitchFamily="18" charset="0"/>
                      </a:endParaRPr>
                    </a:p>
                  </a:txBody>
                  <a:tcPr anchor="b"/>
                </a:tc>
                <a:tc>
                  <a:txBody>
                    <a:bodyPr/>
                    <a:lstStyle/>
                    <a:p>
                      <a:pPr algn="r"/>
                      <a:endParaRPr lang="en-US" dirty="0">
                        <a:latin typeface="Times New Roman" panose="02020603050405020304" pitchFamily="18" charset="0"/>
                        <a:cs typeface="Times New Roman" panose="02020603050405020304" pitchFamily="18" charset="0"/>
                      </a:endParaRPr>
                    </a:p>
                  </a:txBody>
                  <a:tcPr anchor="b"/>
                </a:tc>
                <a:extLst>
                  <a:ext uri="{0D108BD9-81ED-4DB2-BD59-A6C34878D82A}">
                    <a16:rowId xmlns:a16="http://schemas.microsoft.com/office/drawing/2014/main" val="10002"/>
                  </a:ext>
                </a:extLst>
              </a:tr>
              <a:tr h="243840">
                <a:tc>
                  <a:txBody>
                    <a:bodyPr/>
                    <a:lstStyle/>
                    <a:p>
                      <a:pPr algn="ctr"/>
                      <a:r>
                        <a:rPr lang="en-US" b="1">
                          <a:latin typeface="Times New Roman" panose="02020603050405020304" pitchFamily="18" charset="0"/>
                        </a:rPr>
                        <a:t>Gearhead</a:t>
                      </a:r>
                      <a:endParaRPr lang="en-US"/>
                    </a:p>
                  </a:txBody>
                  <a:tcPr anchor="b"/>
                </a:tc>
                <a:tc>
                  <a:txBody>
                    <a:bodyPr/>
                    <a:lstStyle/>
                    <a:p>
                      <a:pPr algn="ctr"/>
                      <a:r>
                        <a:rPr lang="en-US">
                          <a:latin typeface="Times New Roman" panose="02020603050405020304" pitchFamily="18" charset="0"/>
                        </a:rPr>
                        <a:t>2007-2014</a:t>
                      </a:r>
                      <a:endParaRPr lang="en-US"/>
                    </a:p>
                  </a:txBody>
                  <a:tcPr anchor="b"/>
                </a:tc>
                <a:tc>
                  <a:txBody>
                    <a:bodyPr/>
                    <a:lstStyle/>
                    <a:p>
                      <a:pPr algn="ctr"/>
                      <a:r>
                        <a:rPr lang="en-US">
                          <a:latin typeface="Times New Roman" panose="02020603050405020304" pitchFamily="18" charset="0"/>
                        </a:rPr>
                        <a:t>Ownership</a:t>
                      </a:r>
                      <a:endParaRPr lang="en-US"/>
                    </a:p>
                  </a:txBody>
                  <a:tcPr anchor="b"/>
                </a:tc>
                <a:tc>
                  <a:txBody>
                    <a:bodyPr/>
                    <a:lstStyle/>
                    <a:p>
                      <a:pPr algn="r"/>
                      <a:r>
                        <a:rPr lang="en-US">
                          <a:latin typeface="Times New Roman" panose="02020603050405020304" pitchFamily="18" charset="0"/>
                        </a:rPr>
                        <a:t>(130 acre</a:t>
                      </a:r>
                      <a:endParaRPr lang="en-US"/>
                    </a:p>
                  </a:txBody>
                  <a:tcPr anchor="b"/>
                </a:tc>
                <a:tc>
                  <a:txBody>
                    <a:bodyPr/>
                    <a:lstStyle/>
                    <a:p>
                      <a:pPr algn="r"/>
                      <a:r>
                        <a:rPr lang="en-US" dirty="0">
                          <a:latin typeface="Times New Roman" panose="02020603050405020304" pitchFamily="18" charset="0"/>
                          <a:cs typeface="Times New Roman" panose="02020603050405020304" pitchFamily="18" charset="0"/>
                        </a:rPr>
                        <a:t>Share of</a:t>
                      </a:r>
                    </a:p>
                  </a:txBody>
                  <a:tcPr anchor="b"/>
                </a:tc>
                <a:tc>
                  <a:txBody>
                    <a:bodyPr/>
                    <a:lstStyle/>
                    <a:p>
                      <a:pPr algn="r"/>
                      <a:endParaRPr lang="en-US" dirty="0">
                        <a:latin typeface="Times New Roman" panose="02020603050405020304" pitchFamily="18" charset="0"/>
                        <a:cs typeface="Times New Roman" panose="02020603050405020304" pitchFamily="18" charset="0"/>
                      </a:endParaRPr>
                    </a:p>
                  </a:txBody>
                  <a:tcPr anchor="b"/>
                </a:tc>
                <a:extLst>
                  <a:ext uri="{0D108BD9-81ED-4DB2-BD59-A6C34878D82A}">
                    <a16:rowId xmlns:a16="http://schemas.microsoft.com/office/drawing/2014/main" val="10003"/>
                  </a:ext>
                </a:extLst>
              </a:tr>
              <a:tr h="259080">
                <a:tc>
                  <a:txBody>
                    <a:bodyPr/>
                    <a:lstStyle/>
                    <a:p>
                      <a:pPr algn="ctr"/>
                      <a:r>
                        <a:rPr lang="en-US">
                          <a:latin typeface="Times New Roman" panose="02020603050405020304" pitchFamily="18" charset="0"/>
                        </a:rPr>
                        <a:t>Well Depth (ft)</a:t>
                      </a:r>
                      <a:endParaRPr lang="en-US"/>
                    </a:p>
                  </a:txBody>
                  <a:tcPr anchor="b"/>
                </a:tc>
                <a:tc>
                  <a:txBody>
                    <a:bodyPr/>
                    <a:lstStyle/>
                    <a:p>
                      <a:pPr algn="ctr"/>
                      <a:r>
                        <a:rPr lang="en-US">
                          <a:latin typeface="Times New Roman" panose="02020603050405020304" pitchFamily="18" charset="0"/>
                        </a:rPr>
                        <a:t>Average Cost</a:t>
                      </a:r>
                      <a:endParaRPr lang="en-US"/>
                    </a:p>
                  </a:txBody>
                  <a:tcPr anchor="b"/>
                </a:tc>
                <a:tc>
                  <a:txBody>
                    <a:bodyPr/>
                    <a:lstStyle/>
                    <a:p>
                      <a:pPr algn="ctr"/>
                      <a:r>
                        <a:rPr lang="en-US">
                          <a:latin typeface="Times New Roman" panose="02020603050405020304" pitchFamily="18" charset="0"/>
                        </a:rPr>
                        <a:t>Cost</a:t>
                      </a:r>
                      <a:endParaRPr lang="en-US"/>
                    </a:p>
                  </a:txBody>
                  <a:tcPr anchor="b"/>
                </a:tc>
                <a:tc>
                  <a:txBody>
                    <a:bodyPr/>
                    <a:lstStyle/>
                    <a:p>
                      <a:pPr algn="r"/>
                      <a:r>
                        <a:rPr lang="en-US">
                          <a:latin typeface="Times New Roman" panose="02020603050405020304" pitchFamily="18" charset="0"/>
                        </a:rPr>
                        <a:t>parcel)</a:t>
                      </a:r>
                      <a:endParaRPr lang="en-US"/>
                    </a:p>
                  </a:txBody>
                  <a:tcPr anchor="b"/>
                </a:tc>
                <a:tc>
                  <a:txBody>
                    <a:bodyPr/>
                    <a:lstStyle/>
                    <a:p>
                      <a:pPr algn="r"/>
                      <a:r>
                        <a:rPr lang="en-US" dirty="0">
                          <a:latin typeface="Times New Roman" panose="02020603050405020304" pitchFamily="18" charset="0"/>
                          <a:cs typeface="Times New Roman" panose="02020603050405020304" pitchFamily="18" charset="0"/>
                        </a:rPr>
                        <a:t>Ownership</a:t>
                      </a:r>
                    </a:p>
                  </a:txBody>
                  <a:tcPr anchor="b"/>
                </a:tc>
                <a:tc>
                  <a:txBody>
                    <a:bodyPr/>
                    <a:lstStyle/>
                    <a:p>
                      <a:pPr algn="r"/>
                      <a:r>
                        <a:rPr lang="en-US" dirty="0" smtClean="0">
                          <a:latin typeface="Times New Roman" panose="02020603050405020304" pitchFamily="18" charset="0"/>
                          <a:cs typeface="Times New Roman" panose="02020603050405020304" pitchFamily="18" charset="0"/>
                        </a:rPr>
                        <a:t>Sample</a:t>
                      </a:r>
                    </a:p>
                  </a:txBody>
                  <a:tcPr anchor="b"/>
                </a:tc>
                <a:extLst>
                  <a:ext uri="{0D108BD9-81ED-4DB2-BD59-A6C34878D82A}">
                    <a16:rowId xmlns:a16="http://schemas.microsoft.com/office/drawing/2014/main" val="10004"/>
                  </a:ext>
                </a:extLst>
              </a:tr>
              <a:tr h="350520">
                <a:tc>
                  <a:txBody>
                    <a:bodyPr/>
                    <a:lstStyle/>
                    <a:p>
                      <a:pPr algn="ct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dirty="0" smtClean="0">
                          <a:latin typeface="Times New Roman" panose="02020603050405020304" pitchFamily="18" charset="0"/>
                          <a:cs typeface="Times New Roman" panose="02020603050405020304" pitchFamily="18" charset="0"/>
                        </a:rPr>
                        <a:t>For CRD</a:t>
                      </a:r>
                      <a:endParaRPr lang="en-US" dirty="0">
                        <a:latin typeface="Times New Roman" panose="02020603050405020304" pitchFamily="18" charset="0"/>
                        <a:cs typeface="Times New Roman" panose="02020603050405020304" pitchFamily="18" charset="0"/>
                      </a:endParaRPr>
                    </a:p>
                  </a:txBody>
                  <a:tcPr anchor="b"/>
                </a:tc>
                <a:tc>
                  <a:txBody>
                    <a:bodyPr/>
                    <a:lstStyle/>
                    <a:p>
                      <a:pPr algn="r"/>
                      <a:r>
                        <a:rPr lang="en-US" dirty="0" smtClean="0">
                          <a:latin typeface="Times New Roman" panose="02020603050405020304" pitchFamily="18" charset="0"/>
                          <a:cs typeface="Times New Roman" panose="02020603050405020304" pitchFamily="18" charset="0"/>
                        </a:rPr>
                        <a:t>CRD</a:t>
                      </a:r>
                      <a:endParaRPr lang="en-US" dirty="0">
                        <a:latin typeface="Times New Roman" panose="02020603050405020304" pitchFamily="18" charset="0"/>
                        <a:cs typeface="Times New Roman" panose="02020603050405020304" pitchFamily="18" charset="0"/>
                      </a:endParaRPr>
                    </a:p>
                  </a:txBody>
                  <a:tcPr anchor="b"/>
                </a:tc>
                <a:extLst>
                  <a:ext uri="{0D108BD9-81ED-4DB2-BD59-A6C34878D82A}">
                    <a16:rowId xmlns:a16="http://schemas.microsoft.com/office/drawing/2014/main" val="10005"/>
                  </a:ext>
                </a:extLst>
              </a:tr>
              <a:tr h="311921">
                <a:tc>
                  <a:txBody>
                    <a:bodyPr/>
                    <a:lstStyle/>
                    <a:p>
                      <a:pPr algn="ctr"/>
                      <a:r>
                        <a:rPr lang="en-US">
                          <a:latin typeface="Times New Roman" panose="02020603050405020304" pitchFamily="18" charset="0"/>
                        </a:rPr>
                        <a:t>50</a:t>
                      </a:r>
                      <a:endParaRPr lang="en-US"/>
                    </a:p>
                  </a:txBody>
                  <a:tcPr anchor="b"/>
                </a:tc>
                <a:tc>
                  <a:txBody>
                    <a:bodyPr/>
                    <a:lstStyle/>
                    <a:p>
                      <a:pPr algn="r"/>
                      <a:r>
                        <a:rPr lang="en-US" dirty="0" smtClean="0">
                          <a:latin typeface="Times New Roman" panose="02020603050405020304" pitchFamily="18" charset="0"/>
                        </a:rPr>
                        <a:t>$13,504.58</a:t>
                      </a:r>
                      <a:endParaRPr lang="en-US" dirty="0"/>
                    </a:p>
                  </a:txBody>
                  <a:tcPr anchor="b"/>
                </a:tc>
                <a:tc>
                  <a:txBody>
                    <a:bodyPr/>
                    <a:lstStyle/>
                    <a:p>
                      <a:pPr algn="r"/>
                      <a:r>
                        <a:rPr lang="en-US" smtClean="0">
                          <a:latin typeface="Times New Roman" panose="02020603050405020304" pitchFamily="18" charset="0"/>
                        </a:rPr>
                        <a:t>$940.15</a:t>
                      </a:r>
                      <a:endParaRPr lang="en-US" dirty="0"/>
                    </a:p>
                  </a:txBody>
                  <a:tcPr anchor="b"/>
                </a:tc>
                <a:tc>
                  <a:txBody>
                    <a:bodyPr/>
                    <a:lstStyle/>
                    <a:p>
                      <a:pPr algn="r"/>
                      <a:r>
                        <a:rPr lang="en-US" smtClean="0">
                          <a:latin typeface="Times New Roman" panose="02020603050405020304" pitchFamily="18" charset="0"/>
                        </a:rPr>
                        <a:t>$7.23</a:t>
                      </a:r>
                      <a:endParaRPr lang="en-US" dirty="0"/>
                    </a:p>
                  </a:txBody>
                  <a:tcPr anchor="b"/>
                </a:tc>
                <a:tc>
                  <a:txBody>
                    <a:bodyPr/>
                    <a:lstStyle/>
                    <a:p>
                      <a:pPr algn="r"/>
                      <a:r>
                        <a:rPr lang="en-US">
                          <a:latin typeface="Times New Roman" panose="02020603050405020304" pitchFamily="18" charset="0"/>
                        </a:rPr>
                        <a:t>100.00%</a:t>
                      </a:r>
                      <a:endParaRPr lang="en-US"/>
                    </a:p>
                  </a:txBody>
                  <a:tcPr anchor="b"/>
                </a:tc>
                <a:tc>
                  <a:txBody>
                    <a:bodyPr/>
                    <a:lstStyle/>
                    <a:p>
                      <a:pPr algn="r"/>
                      <a:r>
                        <a:rPr lang="en-US" smtClean="0">
                          <a:latin typeface="Times New Roman" panose="02020603050405020304" pitchFamily="18" charset="0"/>
                        </a:rPr>
                        <a:t>$7.23</a:t>
                      </a:r>
                      <a:endParaRPr lang="en-US" dirty="0"/>
                    </a:p>
                  </a:txBody>
                  <a:tcPr anchor="b"/>
                </a:tc>
                <a:extLst>
                  <a:ext uri="{0D108BD9-81ED-4DB2-BD59-A6C34878D82A}">
                    <a16:rowId xmlns:a16="http://schemas.microsoft.com/office/drawing/2014/main" val="10006"/>
                  </a:ext>
                </a:extLst>
              </a:tr>
              <a:tr h="389611">
                <a:tc>
                  <a:txBody>
                    <a:bodyPr/>
                    <a:lstStyle/>
                    <a:p>
                      <a:pPr algn="ctr"/>
                      <a:r>
                        <a:rPr lang="en-US">
                          <a:latin typeface="Times New Roman" panose="02020603050405020304" pitchFamily="18" charset="0"/>
                        </a:rPr>
                        <a:t>100</a:t>
                      </a:r>
                      <a:endParaRPr lang="en-US"/>
                    </a:p>
                  </a:txBody>
                  <a:tcPr anchor="b"/>
                </a:tc>
                <a:tc>
                  <a:txBody>
                    <a:bodyPr/>
                    <a:lstStyle/>
                    <a:p>
                      <a:pPr algn="r"/>
                      <a:r>
                        <a:rPr lang="en-US" dirty="0">
                          <a:latin typeface="Times New Roman" panose="02020603050405020304" pitchFamily="18" charset="0"/>
                        </a:rPr>
                        <a:t>16,443.55</a:t>
                      </a:r>
                      <a:endParaRPr lang="en-US" dirty="0"/>
                    </a:p>
                  </a:txBody>
                  <a:tcPr anchor="b"/>
                </a:tc>
                <a:tc>
                  <a:txBody>
                    <a:bodyPr/>
                    <a:lstStyle/>
                    <a:p>
                      <a:pPr algn="r"/>
                      <a:r>
                        <a:rPr lang="en-US">
                          <a:latin typeface="Times New Roman" panose="02020603050405020304" pitchFamily="18" charset="0"/>
                        </a:rPr>
                        <a:t>1,144.76</a:t>
                      </a:r>
                      <a:endParaRPr lang="en-US"/>
                    </a:p>
                  </a:txBody>
                  <a:tcPr anchor="b"/>
                </a:tc>
                <a:tc>
                  <a:txBody>
                    <a:bodyPr/>
                    <a:lstStyle/>
                    <a:p>
                      <a:pPr algn="r"/>
                      <a:r>
                        <a:rPr lang="en-US">
                          <a:latin typeface="Times New Roman" panose="02020603050405020304" pitchFamily="18" charset="0"/>
                        </a:rPr>
                        <a:t>8.81</a:t>
                      </a:r>
                      <a:endParaRPr lang="en-US"/>
                    </a:p>
                  </a:txBody>
                  <a:tcPr anchor="b"/>
                </a:tc>
                <a:tc>
                  <a:txBody>
                    <a:bodyPr/>
                    <a:lstStyle/>
                    <a:p>
                      <a:pPr algn="r"/>
                      <a:r>
                        <a:rPr lang="en-US">
                          <a:latin typeface="Times New Roman" panose="02020603050405020304" pitchFamily="18" charset="0"/>
                        </a:rPr>
                        <a:t>100.00%</a:t>
                      </a:r>
                      <a:endParaRPr lang="en-US"/>
                    </a:p>
                  </a:txBody>
                  <a:tcPr anchor="b"/>
                </a:tc>
                <a:tc>
                  <a:txBody>
                    <a:bodyPr/>
                    <a:lstStyle/>
                    <a:p>
                      <a:pPr algn="r"/>
                      <a:r>
                        <a:rPr lang="en-US" dirty="0">
                          <a:solidFill>
                            <a:schemeClr val="tx1"/>
                          </a:solidFill>
                          <a:latin typeface="Times New Roman" panose="02020603050405020304" pitchFamily="18" charset="0"/>
                        </a:rPr>
                        <a:t>8.81</a:t>
                      </a:r>
                      <a:endParaRPr lang="en-US" dirty="0">
                        <a:solidFill>
                          <a:schemeClr val="tx1"/>
                        </a:solidFill>
                      </a:endParaRPr>
                    </a:p>
                  </a:txBody>
                  <a:tcPr anchor="b"/>
                </a:tc>
                <a:extLst>
                  <a:ext uri="{0D108BD9-81ED-4DB2-BD59-A6C34878D82A}">
                    <a16:rowId xmlns:a16="http://schemas.microsoft.com/office/drawing/2014/main" val="10007"/>
                  </a:ext>
                </a:extLst>
              </a:tr>
              <a:tr h="410735">
                <a:tc>
                  <a:txBody>
                    <a:bodyPr/>
                    <a:lstStyle/>
                    <a:p>
                      <a:pPr algn="ctr"/>
                      <a:r>
                        <a:rPr lang="en-US">
                          <a:latin typeface="Times New Roman" panose="02020603050405020304" pitchFamily="18" charset="0"/>
                        </a:rPr>
                        <a:t>200</a:t>
                      </a:r>
                      <a:endParaRPr lang="en-US"/>
                    </a:p>
                  </a:txBody>
                  <a:tcPr anchor="b"/>
                </a:tc>
                <a:tc>
                  <a:txBody>
                    <a:bodyPr/>
                    <a:lstStyle/>
                    <a:p>
                      <a:pPr algn="r"/>
                      <a:r>
                        <a:rPr lang="en-US">
                          <a:latin typeface="Times New Roman" panose="02020603050405020304" pitchFamily="18" charset="0"/>
                        </a:rPr>
                        <a:t>23,418.94</a:t>
                      </a:r>
                      <a:endParaRPr lang="en-US"/>
                    </a:p>
                  </a:txBody>
                  <a:tcPr anchor="b"/>
                </a:tc>
                <a:tc>
                  <a:txBody>
                    <a:bodyPr/>
                    <a:lstStyle/>
                    <a:p>
                      <a:pPr algn="r"/>
                      <a:r>
                        <a:rPr lang="en-US">
                          <a:latin typeface="Times New Roman" panose="02020603050405020304" pitchFamily="18" charset="0"/>
                        </a:rPr>
                        <a:t>1,630.37</a:t>
                      </a:r>
                      <a:endParaRPr lang="en-US"/>
                    </a:p>
                  </a:txBody>
                  <a:tcPr anchor="b"/>
                </a:tc>
                <a:tc>
                  <a:txBody>
                    <a:bodyPr/>
                    <a:lstStyle/>
                    <a:p>
                      <a:pPr algn="r"/>
                      <a:r>
                        <a:rPr lang="en-US">
                          <a:latin typeface="Times New Roman" panose="02020603050405020304" pitchFamily="18" charset="0"/>
                        </a:rPr>
                        <a:t>12.54</a:t>
                      </a:r>
                      <a:endParaRPr lang="en-US"/>
                    </a:p>
                  </a:txBody>
                  <a:tcPr anchor="b"/>
                </a:tc>
                <a:tc>
                  <a:txBody>
                    <a:bodyPr/>
                    <a:lstStyle/>
                    <a:p>
                      <a:pPr algn="r"/>
                      <a:r>
                        <a:rPr lang="en-US">
                          <a:latin typeface="Times New Roman" panose="02020603050405020304" pitchFamily="18" charset="0"/>
                        </a:rPr>
                        <a:t>100.00%</a:t>
                      </a:r>
                      <a:endParaRPr lang="en-US"/>
                    </a:p>
                  </a:txBody>
                  <a:tcPr anchor="b"/>
                </a:tc>
                <a:tc>
                  <a:txBody>
                    <a:bodyPr/>
                    <a:lstStyle/>
                    <a:p>
                      <a:pPr algn="r"/>
                      <a:r>
                        <a:rPr lang="en-US">
                          <a:latin typeface="Times New Roman" panose="02020603050405020304" pitchFamily="18" charset="0"/>
                        </a:rPr>
                        <a:t>12.54</a:t>
                      </a:r>
                      <a:endParaRPr lang="en-US"/>
                    </a:p>
                  </a:txBody>
                  <a:tcPr anchor="b"/>
                </a:tc>
                <a:extLst>
                  <a:ext uri="{0D108BD9-81ED-4DB2-BD59-A6C34878D82A}">
                    <a16:rowId xmlns:a16="http://schemas.microsoft.com/office/drawing/2014/main" val="10008"/>
                  </a:ext>
                </a:extLst>
              </a:tr>
              <a:tr h="389611">
                <a:tc>
                  <a:txBody>
                    <a:bodyPr/>
                    <a:lstStyle/>
                    <a:p>
                      <a:pPr algn="ctr"/>
                      <a:r>
                        <a:rPr lang="en-US">
                          <a:latin typeface="Times New Roman" panose="02020603050405020304" pitchFamily="18" charset="0"/>
                        </a:rPr>
                        <a:t>300</a:t>
                      </a:r>
                      <a:endParaRPr lang="en-US"/>
                    </a:p>
                  </a:txBody>
                  <a:tcPr anchor="b"/>
                </a:tc>
                <a:tc>
                  <a:txBody>
                    <a:bodyPr/>
                    <a:lstStyle/>
                    <a:p>
                      <a:pPr algn="r"/>
                      <a:r>
                        <a:rPr lang="en-US">
                          <a:latin typeface="Times New Roman" panose="02020603050405020304" pitchFamily="18" charset="0"/>
                        </a:rPr>
                        <a:t>30,704.16</a:t>
                      </a:r>
                      <a:endParaRPr lang="en-US"/>
                    </a:p>
                  </a:txBody>
                  <a:tcPr anchor="b"/>
                </a:tc>
                <a:tc>
                  <a:txBody>
                    <a:bodyPr/>
                    <a:lstStyle/>
                    <a:p>
                      <a:pPr algn="r"/>
                      <a:r>
                        <a:rPr lang="en-US">
                          <a:latin typeface="Times New Roman" panose="02020603050405020304" pitchFamily="18" charset="0"/>
                        </a:rPr>
                        <a:t>2,137.55</a:t>
                      </a:r>
                      <a:endParaRPr lang="en-US"/>
                    </a:p>
                  </a:txBody>
                  <a:tcPr anchor="b"/>
                </a:tc>
                <a:tc>
                  <a:txBody>
                    <a:bodyPr/>
                    <a:lstStyle/>
                    <a:p>
                      <a:pPr algn="r"/>
                      <a:r>
                        <a:rPr lang="en-US">
                          <a:latin typeface="Times New Roman" panose="02020603050405020304" pitchFamily="18" charset="0"/>
                        </a:rPr>
                        <a:t>16.44</a:t>
                      </a:r>
                      <a:endParaRPr lang="en-US"/>
                    </a:p>
                  </a:txBody>
                  <a:tcPr anchor="b"/>
                </a:tc>
                <a:tc>
                  <a:txBody>
                    <a:bodyPr/>
                    <a:lstStyle/>
                    <a:p>
                      <a:pPr algn="r"/>
                      <a:r>
                        <a:rPr lang="en-US">
                          <a:latin typeface="Times New Roman" panose="02020603050405020304" pitchFamily="18" charset="0"/>
                        </a:rPr>
                        <a:t>100.00%</a:t>
                      </a:r>
                      <a:endParaRPr lang="en-US"/>
                    </a:p>
                  </a:txBody>
                  <a:tcPr anchor="b"/>
                </a:tc>
                <a:tc>
                  <a:txBody>
                    <a:bodyPr/>
                    <a:lstStyle/>
                    <a:p>
                      <a:pPr algn="r"/>
                      <a:r>
                        <a:rPr lang="en-US">
                          <a:latin typeface="Times New Roman" panose="02020603050405020304" pitchFamily="18" charset="0"/>
                        </a:rPr>
                        <a:t>16.44</a:t>
                      </a:r>
                      <a:endParaRPr lang="en-US"/>
                    </a:p>
                  </a:txBody>
                  <a:tcPr anchor="b"/>
                </a:tc>
                <a:extLst>
                  <a:ext uri="{0D108BD9-81ED-4DB2-BD59-A6C34878D82A}">
                    <a16:rowId xmlns:a16="http://schemas.microsoft.com/office/drawing/2014/main" val="10009"/>
                  </a:ext>
                </a:extLst>
              </a:tr>
              <a:tr h="389611">
                <a:tc>
                  <a:txBody>
                    <a:bodyPr/>
                    <a:lstStyle/>
                    <a:p>
                      <a:pPr algn="ctr"/>
                      <a:r>
                        <a:rPr lang="en-US">
                          <a:latin typeface="Times New Roman" panose="02020603050405020304" pitchFamily="18" charset="0"/>
                        </a:rPr>
                        <a:t>400</a:t>
                      </a:r>
                      <a:endParaRPr lang="en-US"/>
                    </a:p>
                  </a:txBody>
                  <a:tcPr anchor="b"/>
                </a:tc>
                <a:tc>
                  <a:txBody>
                    <a:bodyPr/>
                    <a:lstStyle/>
                    <a:p>
                      <a:pPr algn="r"/>
                      <a:r>
                        <a:rPr lang="en-US">
                          <a:latin typeface="Times New Roman" panose="02020603050405020304" pitchFamily="18" charset="0"/>
                        </a:rPr>
                        <a:t>38,191.74</a:t>
                      </a:r>
                      <a:endParaRPr lang="en-US"/>
                    </a:p>
                  </a:txBody>
                  <a:tcPr anchor="b"/>
                </a:tc>
                <a:tc>
                  <a:txBody>
                    <a:bodyPr/>
                    <a:lstStyle/>
                    <a:p>
                      <a:pPr algn="r"/>
                      <a:r>
                        <a:rPr lang="en-US">
                          <a:latin typeface="Times New Roman" panose="02020603050405020304" pitchFamily="18" charset="0"/>
                        </a:rPr>
                        <a:t>2,658.81</a:t>
                      </a:r>
                      <a:endParaRPr lang="en-US"/>
                    </a:p>
                  </a:txBody>
                  <a:tcPr anchor="b"/>
                </a:tc>
                <a:tc>
                  <a:txBody>
                    <a:bodyPr/>
                    <a:lstStyle/>
                    <a:p>
                      <a:pPr algn="r"/>
                      <a:r>
                        <a:rPr lang="en-US">
                          <a:latin typeface="Times New Roman" panose="02020603050405020304" pitchFamily="18" charset="0"/>
                        </a:rPr>
                        <a:t>20.45</a:t>
                      </a:r>
                      <a:endParaRPr lang="en-US"/>
                    </a:p>
                  </a:txBody>
                  <a:tcPr anchor="b"/>
                </a:tc>
                <a:tc>
                  <a:txBody>
                    <a:bodyPr/>
                    <a:lstStyle/>
                    <a:p>
                      <a:pPr algn="r"/>
                      <a:r>
                        <a:rPr lang="en-US">
                          <a:latin typeface="Times New Roman" panose="02020603050405020304" pitchFamily="18" charset="0"/>
                        </a:rPr>
                        <a:t>100.00%</a:t>
                      </a:r>
                      <a:endParaRPr lang="en-US"/>
                    </a:p>
                  </a:txBody>
                  <a:tcPr anchor="b"/>
                </a:tc>
                <a:tc>
                  <a:txBody>
                    <a:bodyPr/>
                    <a:lstStyle/>
                    <a:p>
                      <a:pPr algn="r"/>
                      <a:r>
                        <a:rPr lang="en-US">
                          <a:latin typeface="Times New Roman" panose="02020603050405020304" pitchFamily="18" charset="0"/>
                        </a:rPr>
                        <a:t>20.45</a:t>
                      </a:r>
                      <a:endParaRPr lang="en-US"/>
                    </a:p>
                  </a:txBody>
                  <a:tcPr anchor="b"/>
                </a:tc>
                <a:extLst>
                  <a:ext uri="{0D108BD9-81ED-4DB2-BD59-A6C34878D82A}">
                    <a16:rowId xmlns:a16="http://schemas.microsoft.com/office/drawing/2014/main" val="10010"/>
                  </a:ext>
                </a:extLst>
              </a:tr>
              <a:tr h="389611">
                <a:tc>
                  <a:txBody>
                    <a:bodyPr/>
                    <a:lstStyle/>
                    <a:p>
                      <a:pPr algn="ctr"/>
                      <a:r>
                        <a:rPr lang="en-US">
                          <a:latin typeface="Times New Roman" panose="02020603050405020304" pitchFamily="18" charset="0"/>
                        </a:rPr>
                        <a:t>500</a:t>
                      </a:r>
                      <a:endParaRPr lang="en-US"/>
                    </a:p>
                  </a:txBody>
                  <a:tcPr anchor="b"/>
                </a:tc>
                <a:tc>
                  <a:txBody>
                    <a:bodyPr/>
                    <a:lstStyle/>
                    <a:p>
                      <a:pPr algn="r"/>
                      <a:r>
                        <a:rPr lang="en-US">
                          <a:latin typeface="Times New Roman" panose="02020603050405020304" pitchFamily="18" charset="0"/>
                        </a:rPr>
                        <a:t>46,516.38</a:t>
                      </a:r>
                      <a:endParaRPr lang="en-US"/>
                    </a:p>
                  </a:txBody>
                  <a:tcPr anchor="b"/>
                </a:tc>
                <a:tc>
                  <a:txBody>
                    <a:bodyPr/>
                    <a:lstStyle/>
                    <a:p>
                      <a:pPr algn="r"/>
                      <a:r>
                        <a:rPr lang="en-US">
                          <a:latin typeface="Times New Roman" panose="02020603050405020304" pitchFamily="18" charset="0"/>
                        </a:rPr>
                        <a:t>3,238.35</a:t>
                      </a:r>
                      <a:endParaRPr lang="en-US"/>
                    </a:p>
                  </a:txBody>
                  <a:tcPr anchor="b"/>
                </a:tc>
                <a:tc>
                  <a:txBody>
                    <a:bodyPr/>
                    <a:lstStyle/>
                    <a:p>
                      <a:pPr algn="r"/>
                      <a:r>
                        <a:rPr lang="en-US">
                          <a:latin typeface="Times New Roman" panose="02020603050405020304" pitchFamily="18" charset="0"/>
                        </a:rPr>
                        <a:t>24.91</a:t>
                      </a:r>
                      <a:endParaRPr lang="en-US"/>
                    </a:p>
                  </a:txBody>
                  <a:tcPr anchor="b"/>
                </a:tc>
                <a:tc>
                  <a:txBody>
                    <a:bodyPr/>
                    <a:lstStyle/>
                    <a:p>
                      <a:pPr algn="r"/>
                      <a:r>
                        <a:rPr lang="en-US">
                          <a:latin typeface="Times New Roman" panose="02020603050405020304" pitchFamily="18" charset="0"/>
                        </a:rPr>
                        <a:t>100.00%</a:t>
                      </a:r>
                      <a:endParaRPr lang="en-US"/>
                    </a:p>
                  </a:txBody>
                  <a:tcPr anchor="b"/>
                </a:tc>
                <a:tc>
                  <a:txBody>
                    <a:bodyPr/>
                    <a:lstStyle/>
                    <a:p>
                      <a:pPr algn="r"/>
                      <a:r>
                        <a:rPr lang="en-US">
                          <a:latin typeface="Times New Roman" panose="02020603050405020304" pitchFamily="18" charset="0"/>
                        </a:rPr>
                        <a:t>24.91</a:t>
                      </a:r>
                      <a:endParaRPr lang="en-US"/>
                    </a:p>
                  </a:txBody>
                  <a:tcPr anchor="b"/>
                </a:tc>
                <a:extLst>
                  <a:ext uri="{0D108BD9-81ED-4DB2-BD59-A6C34878D82A}">
                    <a16:rowId xmlns:a16="http://schemas.microsoft.com/office/drawing/2014/main" val="10011"/>
                  </a:ext>
                </a:extLst>
              </a:tr>
              <a:tr h="389611">
                <a:tc>
                  <a:txBody>
                    <a:bodyPr/>
                    <a:lstStyle/>
                    <a:p>
                      <a:pPr algn="ctr"/>
                      <a:r>
                        <a:rPr lang="en-US">
                          <a:latin typeface="Times New Roman" panose="02020603050405020304" pitchFamily="18" charset="0"/>
                        </a:rPr>
                        <a:t>600</a:t>
                      </a:r>
                      <a:endParaRPr lang="en-US"/>
                    </a:p>
                  </a:txBody>
                  <a:tcPr anchor="b"/>
                </a:tc>
                <a:tc>
                  <a:txBody>
                    <a:bodyPr/>
                    <a:lstStyle/>
                    <a:p>
                      <a:pPr algn="r"/>
                      <a:r>
                        <a:rPr lang="en-US">
                          <a:latin typeface="Times New Roman" panose="02020603050405020304" pitchFamily="18" charset="0"/>
                        </a:rPr>
                        <a:t>52,008.42</a:t>
                      </a:r>
                      <a:endParaRPr lang="en-US"/>
                    </a:p>
                  </a:txBody>
                  <a:tcPr anchor="b"/>
                </a:tc>
                <a:tc>
                  <a:txBody>
                    <a:bodyPr/>
                    <a:lstStyle/>
                    <a:p>
                      <a:pPr algn="r"/>
                      <a:r>
                        <a:rPr lang="en-US">
                          <a:latin typeface="Times New Roman" panose="02020603050405020304" pitchFamily="18" charset="0"/>
                        </a:rPr>
                        <a:t>3,620.69</a:t>
                      </a:r>
                      <a:endParaRPr lang="en-US"/>
                    </a:p>
                  </a:txBody>
                  <a:tcPr anchor="b"/>
                </a:tc>
                <a:tc>
                  <a:txBody>
                    <a:bodyPr/>
                    <a:lstStyle/>
                    <a:p>
                      <a:pPr algn="r"/>
                      <a:r>
                        <a:rPr lang="en-US">
                          <a:latin typeface="Times New Roman" panose="02020603050405020304" pitchFamily="18" charset="0"/>
                        </a:rPr>
                        <a:t>27.85</a:t>
                      </a:r>
                      <a:endParaRPr lang="en-US"/>
                    </a:p>
                  </a:txBody>
                  <a:tcPr anchor="b"/>
                </a:tc>
                <a:tc>
                  <a:txBody>
                    <a:bodyPr/>
                    <a:lstStyle/>
                    <a:p>
                      <a:pPr algn="r"/>
                      <a:r>
                        <a:rPr lang="en-US">
                          <a:latin typeface="Times New Roman" panose="02020603050405020304" pitchFamily="18" charset="0"/>
                        </a:rPr>
                        <a:t>100.00%</a:t>
                      </a:r>
                      <a:endParaRPr lang="en-US"/>
                    </a:p>
                  </a:txBody>
                  <a:tcPr anchor="b"/>
                </a:tc>
                <a:tc>
                  <a:txBody>
                    <a:bodyPr/>
                    <a:lstStyle/>
                    <a:p>
                      <a:pPr algn="r"/>
                      <a:r>
                        <a:rPr lang="en-US">
                          <a:latin typeface="Times New Roman" panose="02020603050405020304" pitchFamily="18" charset="0"/>
                        </a:rPr>
                        <a:t>27.85</a:t>
                      </a:r>
                      <a:endParaRPr lang="en-US"/>
                    </a:p>
                  </a:txBody>
                  <a:tcPr anchor="b"/>
                </a:tc>
                <a:extLst>
                  <a:ext uri="{0D108BD9-81ED-4DB2-BD59-A6C34878D82A}">
                    <a16:rowId xmlns:a16="http://schemas.microsoft.com/office/drawing/2014/main" val="10012"/>
                  </a:ext>
                </a:extLst>
              </a:tr>
              <a:tr h="389611">
                <a:tc>
                  <a:txBody>
                    <a:bodyPr/>
                    <a:lstStyle/>
                    <a:p>
                      <a:pPr algn="ctr"/>
                      <a:r>
                        <a:rPr lang="en-US">
                          <a:latin typeface="Times New Roman" panose="02020603050405020304" pitchFamily="18" charset="0"/>
                        </a:rPr>
                        <a:t>700</a:t>
                      </a:r>
                      <a:endParaRPr lang="en-US"/>
                    </a:p>
                  </a:txBody>
                  <a:tcPr anchor="b"/>
                </a:tc>
                <a:tc>
                  <a:txBody>
                    <a:bodyPr/>
                    <a:lstStyle/>
                    <a:p>
                      <a:pPr algn="r"/>
                      <a:r>
                        <a:rPr lang="en-US">
                          <a:latin typeface="Times New Roman" panose="02020603050405020304" pitchFamily="18" charset="0"/>
                        </a:rPr>
                        <a:t>59,853.84</a:t>
                      </a:r>
                      <a:endParaRPr lang="en-US"/>
                    </a:p>
                  </a:txBody>
                  <a:tcPr anchor="b"/>
                </a:tc>
                <a:tc>
                  <a:txBody>
                    <a:bodyPr/>
                    <a:lstStyle/>
                    <a:p>
                      <a:pPr algn="r"/>
                      <a:r>
                        <a:rPr lang="en-US">
                          <a:latin typeface="Times New Roman" panose="02020603050405020304" pitchFamily="18" charset="0"/>
                        </a:rPr>
                        <a:t>4,166.87</a:t>
                      </a:r>
                      <a:endParaRPr lang="en-US"/>
                    </a:p>
                  </a:txBody>
                  <a:tcPr anchor="b"/>
                </a:tc>
                <a:tc>
                  <a:txBody>
                    <a:bodyPr/>
                    <a:lstStyle/>
                    <a:p>
                      <a:pPr algn="r"/>
                      <a:r>
                        <a:rPr lang="en-US" dirty="0">
                          <a:latin typeface="Times New Roman" panose="02020603050405020304" pitchFamily="18" charset="0"/>
                        </a:rPr>
                        <a:t>32.05</a:t>
                      </a:r>
                      <a:endParaRPr lang="en-US" dirty="0"/>
                    </a:p>
                  </a:txBody>
                  <a:tcPr anchor="b"/>
                </a:tc>
                <a:tc>
                  <a:txBody>
                    <a:bodyPr/>
                    <a:lstStyle/>
                    <a:p>
                      <a:pPr algn="r"/>
                      <a:r>
                        <a:rPr lang="en-US" dirty="0">
                          <a:latin typeface="Times New Roman" panose="02020603050405020304" pitchFamily="18" charset="0"/>
                        </a:rPr>
                        <a:t>100.00%</a:t>
                      </a:r>
                      <a:endParaRPr lang="en-US" dirty="0"/>
                    </a:p>
                  </a:txBody>
                  <a:tcPr anchor="b"/>
                </a:tc>
                <a:tc>
                  <a:txBody>
                    <a:bodyPr/>
                    <a:lstStyle/>
                    <a:p>
                      <a:pPr algn="r"/>
                      <a:r>
                        <a:rPr lang="en-US" dirty="0">
                          <a:latin typeface="Times New Roman" panose="02020603050405020304" pitchFamily="18" charset="0"/>
                        </a:rPr>
                        <a:t>32.05</a:t>
                      </a:r>
                      <a:endParaRPr lang="en-US" dirty="0"/>
                    </a:p>
                  </a:txBody>
                  <a:tcPr anchor="b"/>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019310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6439" y="76200"/>
            <a:ext cx="9857949" cy="1198756"/>
          </a:xfrm>
        </p:spPr>
        <p:txBody>
          <a:bodyPr>
            <a:normAutofit/>
          </a:bodyPr>
          <a:lstStyle/>
          <a:p>
            <a:r>
              <a:rPr lang="en-US" sz="3200" dirty="0" smtClean="0">
                <a:solidFill>
                  <a:srgbClr val="C00000"/>
                </a:solidFill>
              </a:rPr>
              <a:t>2014 Irrigation Equipment Costs (Continued)</a:t>
            </a:r>
            <a:br>
              <a:rPr lang="en-US" sz="3200" dirty="0" smtClean="0">
                <a:solidFill>
                  <a:srgbClr val="C00000"/>
                </a:solidFill>
              </a:rPr>
            </a:br>
            <a:r>
              <a:rPr lang="en-US" sz="3200" dirty="0" smtClean="0">
                <a:solidFill>
                  <a:srgbClr val="C00000"/>
                </a:solidFill>
              </a:rPr>
              <a:t>Example CRD—Page 23</a:t>
            </a:r>
            <a:endParaRPr lang="en-US" sz="3200" dirty="0">
              <a:solidFill>
                <a:srgbClr val="C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378991917"/>
              </p:ext>
            </p:extLst>
          </p:nvPr>
        </p:nvGraphicFramePr>
        <p:xfrm>
          <a:off x="1751013" y="1880719"/>
          <a:ext cx="8762999" cy="4062881"/>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142999">
                  <a:extLst>
                    <a:ext uri="{9D8B030D-6E8A-4147-A177-3AD203B41FA5}">
                      <a16:colId xmlns:a16="http://schemas.microsoft.com/office/drawing/2014/main" val="20005"/>
                    </a:ext>
                  </a:extLst>
                </a:gridCol>
              </a:tblGrid>
              <a:tr h="401317">
                <a:tc gridSpan="6">
                  <a:txBody>
                    <a:bodyPr/>
                    <a:lstStyle/>
                    <a:p>
                      <a:pPr algn="l"/>
                      <a:r>
                        <a:rPr lang="en-US" b="1" dirty="0">
                          <a:latin typeface="Times New Roman" panose="02020603050405020304" pitchFamily="18" charset="0"/>
                        </a:rPr>
                        <a:t>EQUIPMENT COSTS USED IN SPRINKLER IRRIGATION ANALYSIS: </a:t>
                      </a:r>
                      <a:r>
                        <a:rPr lang="en-US" b="1" dirty="0" smtClean="0">
                          <a:latin typeface="Times New Roman" panose="02020603050405020304" pitchFamily="18" charset="0"/>
                        </a:rPr>
                        <a:t>2014</a:t>
                      </a:r>
                      <a:r>
                        <a:rPr lang="en-US" dirty="0">
                          <a:latin typeface="Times New Roman" panose="02020603050405020304" pitchFamily="18" charset="0"/>
                        </a:rPr>
                        <a:t> </a:t>
                      </a:r>
                      <a:endParaRPr lang="en-US" dirty="0"/>
                    </a:p>
                  </a:txBody>
                  <a:tcPr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r"/>
                      <a:endParaRPr lang="en-US" dirty="0"/>
                    </a:p>
                  </a:txBody>
                  <a:tcPr anchor="b"/>
                </a:tc>
                <a:extLst>
                  <a:ext uri="{0D108BD9-81ED-4DB2-BD59-A6C34878D82A}">
                    <a16:rowId xmlns:a16="http://schemas.microsoft.com/office/drawing/2014/main" val="10000"/>
                  </a:ext>
                </a:extLst>
              </a:tr>
              <a:tr h="304800">
                <a:tc>
                  <a:txBody>
                    <a:bodyPr/>
                    <a:lstStyle/>
                    <a:p>
                      <a:pPr algn="ctr"/>
                      <a:r>
                        <a:rPr lang="en-US" b="1" dirty="0">
                          <a:latin typeface="Times New Roman" panose="02020603050405020304" pitchFamily="18" charset="0"/>
                        </a:rPr>
                        <a:t>Underground</a:t>
                      </a:r>
                      <a:endParaRPr lang="en-US" dirty="0"/>
                    </a:p>
                  </a:txBody>
                  <a:tcPr anchor="b"/>
                </a:tc>
                <a:tc>
                  <a:txBody>
                    <a:bodyPr/>
                    <a:lstStyle/>
                    <a:p>
                      <a:pPr algn="ctr"/>
                      <a:r>
                        <a:rPr lang="en-US">
                          <a:latin typeface="Times New Roman" panose="02020603050405020304" pitchFamily="18" charset="0"/>
                        </a:rPr>
                        <a:t> </a:t>
                      </a:r>
                      <a:endParaRPr lang="en-US"/>
                    </a:p>
                  </a:txBody>
                  <a:tcPr anchor="b"/>
                </a:tc>
                <a:tc>
                  <a:txBody>
                    <a:bodyPr/>
                    <a:lstStyle/>
                    <a:p>
                      <a:pPr algn="ctr"/>
                      <a:r>
                        <a:rPr lang="en-US" dirty="0">
                          <a:latin typeface="Times New Roman" panose="02020603050405020304" pitchFamily="18" charset="0"/>
                        </a:rPr>
                        <a:t>Annual</a:t>
                      </a:r>
                      <a:endParaRPr lang="en-US" dirty="0"/>
                    </a:p>
                  </a:txBody>
                  <a:tcPr anchor="b"/>
                </a:tc>
                <a:tc>
                  <a:txBody>
                    <a:bodyPr/>
                    <a:lstStyle/>
                    <a:p>
                      <a:pPr algn="r"/>
                      <a:r>
                        <a:rPr lang="en-US">
                          <a:latin typeface="Times New Roman" panose="02020603050405020304" pitchFamily="18" charset="0"/>
                        </a:rPr>
                        <a:t>Annual</a:t>
                      </a:r>
                      <a:endParaRPr lang="en-US"/>
                    </a:p>
                  </a:txBody>
                  <a:tcPr anchor="b"/>
                </a:tc>
                <a:tc>
                  <a:txBody>
                    <a:bodyPr/>
                    <a:lstStyle/>
                    <a:p>
                      <a:pPr algn="r"/>
                      <a:r>
                        <a:rPr lang="en-US">
                          <a:latin typeface="Times New Roman" panose="02020603050405020304" pitchFamily="18" charset="0"/>
                        </a:rPr>
                        <a:t>Landlord's</a:t>
                      </a:r>
                      <a:endParaRPr lang="en-US"/>
                    </a:p>
                  </a:txBody>
                  <a:tcPr anchor="b"/>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dirty="0" smtClean="0">
                        <a:latin typeface="Times New Roman" panose="02020603050405020304" pitchFamily="18" charset="0"/>
                        <a:cs typeface="Times New Roman" panose="02020603050405020304" pitchFamily="18" charset="0"/>
                      </a:endParaRPr>
                    </a:p>
                  </a:txBody>
                  <a:tcPr anchor="b"/>
                </a:tc>
                <a:extLst>
                  <a:ext uri="{0D108BD9-81ED-4DB2-BD59-A6C34878D82A}">
                    <a16:rowId xmlns:a16="http://schemas.microsoft.com/office/drawing/2014/main" val="10001"/>
                  </a:ext>
                </a:extLst>
              </a:tr>
              <a:tr h="304800">
                <a:tc>
                  <a:txBody>
                    <a:bodyPr/>
                    <a:lstStyle/>
                    <a:p>
                      <a:pPr algn="ctr"/>
                      <a:r>
                        <a:rPr lang="en-US" b="1" dirty="0">
                          <a:latin typeface="Times New Roman" panose="02020603050405020304" pitchFamily="18" charset="0"/>
                        </a:rPr>
                        <a:t>Pipe &amp; Wiring</a:t>
                      </a:r>
                      <a:endParaRPr lang="en-US" dirty="0"/>
                    </a:p>
                  </a:txBody>
                  <a:tcPr anchor="b"/>
                </a:tc>
                <a:tc>
                  <a:txBody>
                    <a:bodyPr/>
                    <a:lstStyle/>
                    <a:p>
                      <a:pPr algn="ctr"/>
                      <a:r>
                        <a:rPr lang="en-US">
                          <a:latin typeface="Times New Roman" panose="02020603050405020304" pitchFamily="18" charset="0"/>
                        </a:rPr>
                        <a:t>2007-2014</a:t>
                      </a:r>
                      <a:endParaRPr lang="en-US"/>
                    </a:p>
                  </a:txBody>
                  <a:tcPr anchor="b"/>
                </a:tc>
                <a:tc>
                  <a:txBody>
                    <a:bodyPr/>
                    <a:lstStyle/>
                    <a:p>
                      <a:pPr algn="ctr"/>
                      <a:r>
                        <a:rPr lang="en-US" dirty="0">
                          <a:latin typeface="Times New Roman" panose="02020603050405020304" pitchFamily="18" charset="0"/>
                        </a:rPr>
                        <a:t>Ownership</a:t>
                      </a:r>
                      <a:endParaRPr lang="en-US" dirty="0"/>
                    </a:p>
                  </a:txBody>
                  <a:tcPr anchor="b"/>
                </a:tc>
                <a:tc>
                  <a:txBody>
                    <a:bodyPr/>
                    <a:lstStyle/>
                    <a:p>
                      <a:pPr algn="r"/>
                      <a:r>
                        <a:rPr lang="en-US">
                          <a:latin typeface="Times New Roman" panose="02020603050405020304" pitchFamily="18" charset="0"/>
                        </a:rPr>
                        <a:t>Cost / Acre</a:t>
                      </a:r>
                      <a:endParaRPr lang="en-US"/>
                    </a:p>
                  </a:txBody>
                  <a:tcPr anchor="b"/>
                </a:tc>
                <a:tc>
                  <a:txBody>
                    <a:bodyPr/>
                    <a:lstStyle/>
                    <a:p>
                      <a:pPr algn="r"/>
                      <a:r>
                        <a:rPr lang="en-US">
                          <a:latin typeface="Times New Roman" panose="02020603050405020304" pitchFamily="18" charset="0"/>
                        </a:rPr>
                        <a:t>Share of</a:t>
                      </a:r>
                      <a:endParaRPr lang="en-US"/>
                    </a:p>
                  </a:txBody>
                  <a:tcPr anchor="b"/>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Sample</a:t>
                      </a:r>
                    </a:p>
                  </a:txBody>
                  <a:tcPr anchor="b"/>
                </a:tc>
                <a:extLst>
                  <a:ext uri="{0D108BD9-81ED-4DB2-BD59-A6C34878D82A}">
                    <a16:rowId xmlns:a16="http://schemas.microsoft.com/office/drawing/2014/main" val="10002"/>
                  </a:ext>
                </a:extLst>
              </a:tr>
              <a:tr h="304800">
                <a:tc>
                  <a:txBody>
                    <a:bodyPr/>
                    <a:lstStyle/>
                    <a:p>
                      <a:pPr algn="ctr"/>
                      <a:r>
                        <a:rPr lang="en-US" dirty="0">
                          <a:latin typeface="Times New Roman" panose="02020603050405020304" pitchFamily="18" charset="0"/>
                        </a:rPr>
                        <a:t>Length (</a:t>
                      </a:r>
                      <a:r>
                        <a:rPr lang="en-US" dirty="0" err="1">
                          <a:latin typeface="Times New Roman" panose="02020603050405020304" pitchFamily="18" charset="0"/>
                        </a:rPr>
                        <a:t>ft</a:t>
                      </a:r>
                      <a:r>
                        <a:rPr lang="en-US" dirty="0">
                          <a:latin typeface="Times New Roman" panose="02020603050405020304" pitchFamily="18" charset="0"/>
                        </a:rPr>
                        <a:t>)</a:t>
                      </a:r>
                      <a:endParaRPr lang="en-US" dirty="0"/>
                    </a:p>
                  </a:txBody>
                  <a:tcPr anchor="b"/>
                </a:tc>
                <a:tc>
                  <a:txBody>
                    <a:bodyPr/>
                    <a:lstStyle/>
                    <a:p>
                      <a:pPr algn="ctr"/>
                      <a:r>
                        <a:rPr lang="en-US" dirty="0">
                          <a:latin typeface="Times New Roman" panose="02020603050405020304" pitchFamily="18" charset="0"/>
                        </a:rPr>
                        <a:t>Average Cost</a:t>
                      </a:r>
                      <a:endParaRPr lang="en-US" dirty="0"/>
                    </a:p>
                  </a:txBody>
                  <a:tcPr anchor="b"/>
                </a:tc>
                <a:tc>
                  <a:txBody>
                    <a:bodyPr/>
                    <a:lstStyle/>
                    <a:p>
                      <a:pPr algn="ctr"/>
                      <a:r>
                        <a:rPr lang="en-US" dirty="0">
                          <a:latin typeface="Times New Roman" panose="02020603050405020304" pitchFamily="18" charset="0"/>
                        </a:rPr>
                        <a:t>Cost</a:t>
                      </a:r>
                      <a:endParaRPr lang="en-US" dirty="0"/>
                    </a:p>
                  </a:txBody>
                  <a:tcPr anchor="b"/>
                </a:tc>
                <a:tc>
                  <a:txBody>
                    <a:bodyPr/>
                    <a:lstStyle/>
                    <a:p>
                      <a:pPr algn="r"/>
                      <a:r>
                        <a:rPr lang="en-US" dirty="0">
                          <a:latin typeface="Times New Roman" panose="02020603050405020304" pitchFamily="18" charset="0"/>
                        </a:rPr>
                        <a:t>(130 </a:t>
                      </a:r>
                      <a:r>
                        <a:rPr lang="en-US" dirty="0" smtClean="0">
                          <a:latin typeface="Times New Roman" panose="02020603050405020304" pitchFamily="18" charset="0"/>
                        </a:rPr>
                        <a:t>acres)</a:t>
                      </a:r>
                      <a:endParaRPr lang="en-US" dirty="0"/>
                    </a:p>
                  </a:txBody>
                  <a:tcPr anchor="b"/>
                </a:tc>
                <a:tc>
                  <a:txBody>
                    <a:bodyPr/>
                    <a:lstStyle/>
                    <a:p>
                      <a:pPr algn="r"/>
                      <a:r>
                        <a:rPr lang="en-US">
                          <a:latin typeface="Times New Roman" panose="02020603050405020304" pitchFamily="18" charset="0"/>
                        </a:rPr>
                        <a:t>Ownership</a:t>
                      </a:r>
                      <a:endParaRPr lang="en-US"/>
                    </a:p>
                  </a:txBody>
                  <a:tcPr anchor="b"/>
                </a:tc>
                <a:tc>
                  <a:txBody>
                    <a:bodyPr/>
                    <a:lstStyle/>
                    <a:p>
                      <a:pPr algn="r"/>
                      <a:r>
                        <a:rPr lang="en-US" dirty="0" smtClean="0">
                          <a:latin typeface="Times New Roman" panose="02020603050405020304" pitchFamily="18" charset="0"/>
                          <a:cs typeface="Times New Roman" panose="02020603050405020304" pitchFamily="18" charset="0"/>
                        </a:rPr>
                        <a:t>CRD</a:t>
                      </a:r>
                      <a:endParaRPr lang="en-US" dirty="0">
                        <a:latin typeface="Times New Roman" panose="02020603050405020304" pitchFamily="18" charset="0"/>
                        <a:cs typeface="Times New Roman" panose="02020603050405020304" pitchFamily="18" charset="0"/>
                      </a:endParaRPr>
                    </a:p>
                  </a:txBody>
                  <a:tcPr anchor="b"/>
                </a:tc>
                <a:extLst>
                  <a:ext uri="{0D108BD9-81ED-4DB2-BD59-A6C34878D82A}">
                    <a16:rowId xmlns:a16="http://schemas.microsoft.com/office/drawing/2014/main" val="10003"/>
                  </a:ext>
                </a:extLst>
              </a:tr>
              <a:tr h="243840">
                <a:tc>
                  <a:txBody>
                    <a:bodyPr/>
                    <a:lstStyle/>
                    <a:p>
                      <a:pPr algn="ctr"/>
                      <a:r>
                        <a:rPr lang="en-US" dirty="0">
                          <a:latin typeface="Times New Roman" panose="02020603050405020304" pitchFamily="18" charset="0"/>
                        </a:rPr>
                        <a:t>1320</a:t>
                      </a:r>
                      <a:endParaRPr lang="en-US" dirty="0"/>
                    </a:p>
                  </a:txBody>
                  <a:tcPr anchor="b"/>
                </a:tc>
                <a:tc>
                  <a:txBody>
                    <a:bodyPr/>
                    <a:lstStyle/>
                    <a:p>
                      <a:pPr algn="r"/>
                      <a:r>
                        <a:rPr lang="en-US" smtClean="0">
                          <a:latin typeface="Times New Roman" panose="02020603050405020304" pitchFamily="18" charset="0"/>
                        </a:rPr>
                        <a:t>$11,427.30</a:t>
                      </a:r>
                      <a:endParaRPr lang="en-US" dirty="0"/>
                    </a:p>
                  </a:txBody>
                  <a:tcPr anchor="b"/>
                </a:tc>
                <a:tc>
                  <a:txBody>
                    <a:bodyPr/>
                    <a:lstStyle/>
                    <a:p>
                      <a:pPr algn="r"/>
                      <a:r>
                        <a:rPr lang="en-US" smtClean="0">
                          <a:latin typeface="Times New Roman" panose="02020603050405020304" pitchFamily="18" charset="0"/>
                        </a:rPr>
                        <a:t>$537.72</a:t>
                      </a:r>
                      <a:endParaRPr lang="en-US" dirty="0"/>
                    </a:p>
                  </a:txBody>
                  <a:tcPr anchor="b"/>
                </a:tc>
                <a:tc>
                  <a:txBody>
                    <a:bodyPr/>
                    <a:lstStyle/>
                    <a:p>
                      <a:pPr algn="r"/>
                      <a:r>
                        <a:rPr lang="en-US" smtClean="0">
                          <a:latin typeface="Times New Roman" panose="02020603050405020304" pitchFamily="18" charset="0"/>
                        </a:rPr>
                        <a:t>$4.14</a:t>
                      </a:r>
                      <a:endParaRPr lang="en-US" dirty="0"/>
                    </a:p>
                  </a:txBody>
                  <a:tcPr anchor="b"/>
                </a:tc>
                <a:tc>
                  <a:txBody>
                    <a:bodyPr/>
                    <a:lstStyle/>
                    <a:p>
                      <a:pPr algn="r"/>
                      <a:r>
                        <a:rPr lang="en-US" dirty="0">
                          <a:latin typeface="Times New Roman" panose="02020603050405020304" pitchFamily="18" charset="0"/>
                        </a:rPr>
                        <a:t>100.00%</a:t>
                      </a:r>
                      <a:endParaRPr lang="en-US" dirty="0"/>
                    </a:p>
                  </a:txBody>
                  <a:tcPr anchor="b"/>
                </a:tc>
                <a:tc>
                  <a:txBody>
                    <a:bodyPr/>
                    <a:lstStyle/>
                    <a:p>
                      <a:pPr algn="r"/>
                      <a:r>
                        <a:rPr lang="en-US" smtClean="0">
                          <a:latin typeface="Times New Roman" panose="02020603050405020304" pitchFamily="18" charset="0"/>
                        </a:rPr>
                        <a:t>$4.14</a:t>
                      </a:r>
                      <a:endParaRPr lang="en-US" dirty="0"/>
                    </a:p>
                  </a:txBody>
                  <a:tcPr anchor="b"/>
                </a:tc>
                <a:extLst>
                  <a:ext uri="{0D108BD9-81ED-4DB2-BD59-A6C34878D82A}">
                    <a16:rowId xmlns:a16="http://schemas.microsoft.com/office/drawing/2014/main" val="10004"/>
                  </a:ext>
                </a:extLst>
              </a:tr>
              <a:tr h="389611">
                <a:tc>
                  <a:txBody>
                    <a:bodyPr/>
                    <a:lstStyle/>
                    <a:p>
                      <a:pPr algn="ctr"/>
                      <a:r>
                        <a:rPr lang="en-US" dirty="0">
                          <a:latin typeface="Times New Roman" panose="02020603050405020304" pitchFamily="18" charset="0"/>
                        </a:rPr>
                        <a:t> </a:t>
                      </a:r>
                      <a:endParaRPr lang="en-US" dirty="0"/>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endParaRPr lang="en-US" dirty="0"/>
                    </a:p>
                  </a:txBody>
                  <a:tcPr anchor="b"/>
                </a:tc>
                <a:tc>
                  <a:txBody>
                    <a:bodyPr/>
                    <a:lstStyle/>
                    <a:p>
                      <a:pPr algn="r"/>
                      <a:endParaRPr lang="en-US" dirty="0"/>
                    </a:p>
                  </a:txBody>
                  <a:tcPr anchor="b"/>
                </a:tc>
                <a:tc>
                  <a:txBody>
                    <a:bodyPr/>
                    <a:lstStyle/>
                    <a:p>
                      <a:pPr algn="r"/>
                      <a:endParaRPr lang="en-US" dirty="0"/>
                    </a:p>
                  </a:txBody>
                  <a:tcPr anchor="b"/>
                </a:tc>
                <a:extLst>
                  <a:ext uri="{0D108BD9-81ED-4DB2-BD59-A6C34878D82A}">
                    <a16:rowId xmlns:a16="http://schemas.microsoft.com/office/drawing/2014/main" val="10005"/>
                  </a:ext>
                </a:extLst>
              </a:tr>
              <a:tr h="410735">
                <a:tc>
                  <a:txBody>
                    <a:bodyPr/>
                    <a:lstStyle/>
                    <a:p>
                      <a:pPr algn="l"/>
                      <a:r>
                        <a:rPr lang="en-US" b="1" dirty="0">
                          <a:latin typeface="Times New Roman" panose="02020603050405020304" pitchFamily="18" charset="0"/>
                        </a:rPr>
                        <a:t>Sprinkler System</a:t>
                      </a:r>
                      <a:endParaRPr lang="en-US" dirty="0"/>
                    </a:p>
                  </a:txBody>
                  <a:tcPr anchor="b"/>
                </a:tc>
                <a:tc>
                  <a:txBody>
                    <a:bodyPr/>
                    <a:lstStyle/>
                    <a:p>
                      <a:pPr algn="ctr"/>
                      <a:r>
                        <a:rPr lang="en-US" dirty="0">
                          <a:latin typeface="Times New Roman" panose="02020603050405020304" pitchFamily="18" charset="0"/>
                        </a:rPr>
                        <a:t> </a:t>
                      </a:r>
                      <a:endParaRPr lang="en-US" dirty="0"/>
                    </a:p>
                  </a:txBody>
                  <a:tcPr anchor="b"/>
                </a:tc>
                <a:tc>
                  <a:txBody>
                    <a:bodyPr/>
                    <a:lstStyle/>
                    <a:p>
                      <a:pPr algn="ctr"/>
                      <a:r>
                        <a:rPr lang="en-US" dirty="0">
                          <a:latin typeface="Times New Roman" panose="02020603050405020304" pitchFamily="18" charset="0"/>
                        </a:rPr>
                        <a:t>Annual</a:t>
                      </a:r>
                      <a:endParaRPr lang="en-US" dirty="0"/>
                    </a:p>
                  </a:txBody>
                  <a:tcPr anchor="b"/>
                </a:tc>
                <a:tc>
                  <a:txBody>
                    <a:bodyPr/>
                    <a:lstStyle/>
                    <a:p>
                      <a:pPr algn="r"/>
                      <a:r>
                        <a:rPr lang="en-US" dirty="0" smtClean="0">
                          <a:latin typeface="Times New Roman" panose="02020603050405020304" pitchFamily="18" charset="0"/>
                        </a:rPr>
                        <a:t> 50 % of Annual</a:t>
                      </a:r>
                      <a:endParaRPr lang="en-US" dirty="0"/>
                    </a:p>
                  </a:txBody>
                  <a:tcPr anchor="b"/>
                </a:tc>
                <a:tc>
                  <a:txBody>
                    <a:bodyPr/>
                    <a:lstStyle/>
                    <a:p>
                      <a:pPr algn="r"/>
                      <a:r>
                        <a:rPr lang="en-US" dirty="0">
                          <a:latin typeface="Times New Roman" panose="02020603050405020304" pitchFamily="18" charset="0"/>
                        </a:rPr>
                        <a:t>Landlord's</a:t>
                      </a:r>
                      <a:endParaRPr lang="en-US" dirty="0"/>
                    </a:p>
                  </a:txBody>
                  <a:tcPr anchor="b"/>
                </a:tc>
                <a:tc>
                  <a:txBody>
                    <a:bodyPr/>
                    <a:lstStyle/>
                    <a:p>
                      <a:pPr algn="r"/>
                      <a:endParaRPr lang="en-US" dirty="0"/>
                    </a:p>
                  </a:txBody>
                  <a:tcPr anchor="b"/>
                </a:tc>
                <a:extLst>
                  <a:ext uri="{0D108BD9-81ED-4DB2-BD59-A6C34878D82A}">
                    <a16:rowId xmlns:a16="http://schemas.microsoft.com/office/drawing/2014/main" val="10006"/>
                  </a:ext>
                </a:extLst>
              </a:tr>
              <a:tr h="389611">
                <a:tc>
                  <a:txBody>
                    <a:bodyPr/>
                    <a:lstStyle/>
                    <a:p>
                      <a:pPr algn="ctr"/>
                      <a:r>
                        <a:rPr lang="en-US">
                          <a:latin typeface="Times New Roman" panose="02020603050405020304" pitchFamily="18" charset="0"/>
                        </a:rPr>
                        <a:t> </a:t>
                      </a:r>
                      <a:endParaRPr lang="en-US"/>
                    </a:p>
                  </a:txBody>
                  <a:tcPr anchor="b"/>
                </a:tc>
                <a:tc>
                  <a:txBody>
                    <a:bodyPr/>
                    <a:lstStyle/>
                    <a:p>
                      <a:pPr algn="ctr"/>
                      <a:r>
                        <a:rPr lang="en-US">
                          <a:latin typeface="Times New Roman" panose="02020603050405020304" pitchFamily="18" charset="0"/>
                        </a:rPr>
                        <a:t>2007-2014</a:t>
                      </a:r>
                      <a:endParaRPr lang="en-US"/>
                    </a:p>
                  </a:txBody>
                  <a:tcPr anchor="b"/>
                </a:tc>
                <a:tc>
                  <a:txBody>
                    <a:bodyPr/>
                    <a:lstStyle/>
                    <a:p>
                      <a:pPr algn="ctr"/>
                      <a:r>
                        <a:rPr lang="en-US" dirty="0">
                          <a:latin typeface="Times New Roman" panose="02020603050405020304" pitchFamily="18" charset="0"/>
                        </a:rPr>
                        <a:t>Ownership</a:t>
                      </a:r>
                      <a:endParaRPr lang="en-US" dirty="0"/>
                    </a:p>
                  </a:txBody>
                  <a:tcPr anchor="b"/>
                </a:tc>
                <a:tc>
                  <a:txBody>
                    <a:bodyPr/>
                    <a:lstStyle/>
                    <a:p>
                      <a:pPr algn="r"/>
                      <a:r>
                        <a:rPr lang="en-US">
                          <a:latin typeface="Times New Roman" panose="02020603050405020304" pitchFamily="18" charset="0"/>
                        </a:rPr>
                        <a:t>Cost / Acre</a:t>
                      </a:r>
                      <a:endParaRPr lang="en-US"/>
                    </a:p>
                  </a:txBody>
                  <a:tcPr anchor="b"/>
                </a:tc>
                <a:tc>
                  <a:txBody>
                    <a:bodyPr/>
                    <a:lstStyle/>
                    <a:p>
                      <a:pPr algn="r"/>
                      <a:r>
                        <a:rPr lang="en-US">
                          <a:latin typeface="Times New Roman" panose="02020603050405020304" pitchFamily="18" charset="0"/>
                        </a:rPr>
                        <a:t>Share of</a:t>
                      </a:r>
                      <a:endParaRPr lang="en-US"/>
                    </a:p>
                  </a:txBody>
                  <a:tcPr anchor="b"/>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Sample</a:t>
                      </a:r>
                    </a:p>
                  </a:txBody>
                  <a:tcPr anchor="b"/>
                </a:tc>
                <a:extLst>
                  <a:ext uri="{0D108BD9-81ED-4DB2-BD59-A6C34878D82A}">
                    <a16:rowId xmlns:a16="http://schemas.microsoft.com/office/drawing/2014/main" val="10007"/>
                  </a:ext>
                </a:extLst>
              </a:tr>
              <a:tr h="389611">
                <a:tc>
                  <a:txBody>
                    <a:bodyPr/>
                    <a:lstStyle/>
                    <a:p>
                      <a:pPr algn="ctr"/>
                      <a:r>
                        <a:rPr lang="en-US">
                          <a:latin typeface="Times New Roman" panose="02020603050405020304" pitchFamily="18" charset="0"/>
                        </a:rPr>
                        <a:t> </a:t>
                      </a:r>
                      <a:endParaRPr lang="en-US"/>
                    </a:p>
                  </a:txBody>
                  <a:tcPr anchor="b"/>
                </a:tc>
                <a:tc>
                  <a:txBody>
                    <a:bodyPr/>
                    <a:lstStyle/>
                    <a:p>
                      <a:pPr algn="ctr"/>
                      <a:r>
                        <a:rPr lang="en-US">
                          <a:latin typeface="Times New Roman" panose="02020603050405020304" pitchFamily="18" charset="0"/>
                        </a:rPr>
                        <a:t>Average Cost</a:t>
                      </a:r>
                      <a:endParaRPr lang="en-US"/>
                    </a:p>
                  </a:txBody>
                  <a:tcPr anchor="b"/>
                </a:tc>
                <a:tc>
                  <a:txBody>
                    <a:bodyPr/>
                    <a:lstStyle/>
                    <a:p>
                      <a:pPr algn="ctr"/>
                      <a:r>
                        <a:rPr lang="en-US" dirty="0">
                          <a:latin typeface="Times New Roman" panose="02020603050405020304" pitchFamily="18" charset="0"/>
                        </a:rPr>
                        <a:t>Cost</a:t>
                      </a:r>
                      <a:endParaRPr lang="en-US" dirty="0"/>
                    </a:p>
                  </a:txBody>
                  <a:tcPr anchor="b"/>
                </a:tc>
                <a:tc>
                  <a:txBody>
                    <a:bodyPr/>
                    <a:lstStyle/>
                    <a:p>
                      <a:pPr algn="r"/>
                      <a:r>
                        <a:rPr lang="en-US" dirty="0">
                          <a:latin typeface="Times New Roman" panose="02020603050405020304" pitchFamily="18" charset="0"/>
                        </a:rPr>
                        <a:t>(130 </a:t>
                      </a:r>
                      <a:r>
                        <a:rPr lang="en-US" dirty="0" smtClean="0">
                          <a:latin typeface="Times New Roman" panose="02020603050405020304" pitchFamily="18" charset="0"/>
                        </a:rPr>
                        <a:t>acres)</a:t>
                      </a:r>
                      <a:endParaRPr lang="en-US" dirty="0"/>
                    </a:p>
                  </a:txBody>
                  <a:tcPr anchor="b"/>
                </a:tc>
                <a:tc>
                  <a:txBody>
                    <a:bodyPr/>
                    <a:lstStyle/>
                    <a:p>
                      <a:pPr algn="r"/>
                      <a:r>
                        <a:rPr lang="en-US">
                          <a:latin typeface="Times New Roman" panose="02020603050405020304" pitchFamily="18" charset="0"/>
                        </a:rPr>
                        <a:t>Ownership</a:t>
                      </a:r>
                      <a:endParaRPr lang="en-US"/>
                    </a:p>
                  </a:txBody>
                  <a:tcPr anchor="b"/>
                </a:tc>
                <a:tc>
                  <a:txBody>
                    <a:bodyPr/>
                    <a:lstStyle/>
                    <a:p>
                      <a:pPr algn="r"/>
                      <a:r>
                        <a:rPr lang="en-US" dirty="0" smtClean="0"/>
                        <a:t>CRD</a:t>
                      </a:r>
                      <a:endParaRPr lang="en-US" dirty="0"/>
                    </a:p>
                  </a:txBody>
                  <a:tcPr anchor="b"/>
                </a:tc>
                <a:extLst>
                  <a:ext uri="{0D108BD9-81ED-4DB2-BD59-A6C34878D82A}">
                    <a16:rowId xmlns:a16="http://schemas.microsoft.com/office/drawing/2014/main" val="10008"/>
                  </a:ext>
                </a:extLst>
              </a:tr>
              <a:tr h="389611">
                <a:tc>
                  <a:txBody>
                    <a:bodyPr/>
                    <a:lstStyle/>
                    <a:p>
                      <a:endParaRPr lang="en-US"/>
                    </a:p>
                  </a:txBody>
                  <a:tcPr anchor="b"/>
                </a:tc>
                <a:tc>
                  <a:txBody>
                    <a:bodyPr/>
                    <a:lstStyle/>
                    <a:p>
                      <a:pPr algn="r"/>
                      <a:r>
                        <a:rPr lang="en-US" smtClean="0">
                          <a:latin typeface="Times New Roman" panose="02020603050405020304" pitchFamily="18" charset="0"/>
                        </a:rPr>
                        <a:t>$52,940.62</a:t>
                      </a:r>
                      <a:endParaRPr lang="en-US" dirty="0"/>
                    </a:p>
                  </a:txBody>
                  <a:tcPr anchor="b"/>
                </a:tc>
                <a:tc>
                  <a:txBody>
                    <a:bodyPr/>
                    <a:lstStyle/>
                    <a:p>
                      <a:pPr algn="r"/>
                      <a:r>
                        <a:rPr lang="en-US" smtClean="0">
                          <a:latin typeface="Times New Roman" panose="02020603050405020304" pitchFamily="18" charset="0"/>
                        </a:rPr>
                        <a:t>$3,122.30</a:t>
                      </a:r>
                      <a:endParaRPr lang="en-US" dirty="0"/>
                    </a:p>
                  </a:txBody>
                  <a:tcPr anchor="b"/>
                </a:tc>
                <a:tc>
                  <a:txBody>
                    <a:bodyPr/>
                    <a:lstStyle/>
                    <a:p>
                      <a:pPr algn="r"/>
                      <a:r>
                        <a:rPr lang="en-US" smtClean="0">
                          <a:latin typeface="Times New Roman" panose="02020603050405020304" pitchFamily="18" charset="0"/>
                        </a:rPr>
                        <a:t>$12.01</a:t>
                      </a:r>
                      <a:endParaRPr lang="en-US" dirty="0"/>
                    </a:p>
                  </a:txBody>
                  <a:tcPr anchor="b"/>
                </a:tc>
                <a:tc>
                  <a:txBody>
                    <a:bodyPr/>
                    <a:lstStyle/>
                    <a:p>
                      <a:pPr algn="r"/>
                      <a:r>
                        <a:rPr lang="en-US" dirty="0">
                          <a:latin typeface="Times New Roman" panose="02020603050405020304" pitchFamily="18" charset="0"/>
                        </a:rPr>
                        <a:t>100.00%</a:t>
                      </a:r>
                      <a:endParaRPr lang="en-US" dirty="0"/>
                    </a:p>
                  </a:txBody>
                  <a:tcPr anchor="b"/>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mtClean="0">
                          <a:latin typeface="Times New Roman" panose="02020603050405020304" pitchFamily="18" charset="0"/>
                        </a:rPr>
                        <a:t>$12.01</a:t>
                      </a:r>
                      <a:endParaRPr lang="en-US" dirty="0" smtClean="0"/>
                    </a:p>
                  </a:txBody>
                  <a:tcPr anchor="b"/>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088935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6439" y="76200"/>
            <a:ext cx="9857949" cy="1198756"/>
          </a:xfrm>
        </p:spPr>
        <p:txBody>
          <a:bodyPr>
            <a:normAutofit/>
          </a:bodyPr>
          <a:lstStyle/>
          <a:p>
            <a:r>
              <a:rPr lang="en-US" sz="3200" dirty="0" smtClean="0">
                <a:solidFill>
                  <a:srgbClr val="C00000"/>
                </a:solidFill>
              </a:rPr>
              <a:t>2014 Irrigation Equipment Costs (Continued)</a:t>
            </a:r>
            <a:br>
              <a:rPr lang="en-US" sz="3200" dirty="0" smtClean="0">
                <a:solidFill>
                  <a:srgbClr val="C00000"/>
                </a:solidFill>
              </a:rPr>
            </a:br>
            <a:r>
              <a:rPr lang="en-US" sz="3200" dirty="0" smtClean="0">
                <a:solidFill>
                  <a:srgbClr val="C00000"/>
                </a:solidFill>
              </a:rPr>
              <a:t>Example CRD—Page 23</a:t>
            </a:r>
            <a:endParaRPr lang="en-US" sz="3200" dirty="0">
              <a:solidFill>
                <a:srgbClr val="C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456009518"/>
              </p:ext>
            </p:extLst>
          </p:nvPr>
        </p:nvGraphicFramePr>
        <p:xfrm>
          <a:off x="1674812" y="1447800"/>
          <a:ext cx="9448800" cy="4978518"/>
        </p:xfrm>
        <a:graphic>
          <a:graphicData uri="http://schemas.openxmlformats.org/drawingml/2006/table">
            <a:tbl>
              <a:tblPr firstRow="1" bandRow="1">
                <a:tableStyleId>{5C22544A-7EE6-4342-B048-85BDC9FD1C3A}</a:tableStyleId>
              </a:tblPr>
              <a:tblGrid>
                <a:gridCol w="1807597">
                  <a:extLst>
                    <a:ext uri="{9D8B030D-6E8A-4147-A177-3AD203B41FA5}">
                      <a16:colId xmlns:a16="http://schemas.microsoft.com/office/drawing/2014/main" val="20000"/>
                    </a:ext>
                  </a:extLst>
                </a:gridCol>
                <a:gridCol w="1971924">
                  <a:extLst>
                    <a:ext uri="{9D8B030D-6E8A-4147-A177-3AD203B41FA5}">
                      <a16:colId xmlns:a16="http://schemas.microsoft.com/office/drawing/2014/main" val="20001"/>
                    </a:ext>
                  </a:extLst>
                </a:gridCol>
                <a:gridCol w="1725433">
                  <a:extLst>
                    <a:ext uri="{9D8B030D-6E8A-4147-A177-3AD203B41FA5}">
                      <a16:colId xmlns:a16="http://schemas.microsoft.com/office/drawing/2014/main" val="20002"/>
                    </a:ext>
                  </a:extLst>
                </a:gridCol>
                <a:gridCol w="1396779">
                  <a:extLst>
                    <a:ext uri="{9D8B030D-6E8A-4147-A177-3AD203B41FA5}">
                      <a16:colId xmlns:a16="http://schemas.microsoft.com/office/drawing/2014/main" val="20003"/>
                    </a:ext>
                  </a:extLst>
                </a:gridCol>
                <a:gridCol w="1314616">
                  <a:extLst>
                    <a:ext uri="{9D8B030D-6E8A-4147-A177-3AD203B41FA5}">
                      <a16:colId xmlns:a16="http://schemas.microsoft.com/office/drawing/2014/main" val="20004"/>
                    </a:ext>
                  </a:extLst>
                </a:gridCol>
                <a:gridCol w="1232451">
                  <a:extLst>
                    <a:ext uri="{9D8B030D-6E8A-4147-A177-3AD203B41FA5}">
                      <a16:colId xmlns:a16="http://schemas.microsoft.com/office/drawing/2014/main" val="20005"/>
                    </a:ext>
                  </a:extLst>
                </a:gridCol>
              </a:tblGrid>
              <a:tr h="401317">
                <a:tc gridSpan="6">
                  <a:txBody>
                    <a:bodyPr/>
                    <a:lstStyle/>
                    <a:p>
                      <a:pPr algn="l"/>
                      <a:r>
                        <a:rPr lang="en-US" b="1" dirty="0">
                          <a:latin typeface="Times New Roman" panose="02020603050405020304" pitchFamily="18" charset="0"/>
                        </a:rPr>
                        <a:t>EQUIPMENT COSTS USED IN SPRINKLER IRRIGATION ANALYSIS: </a:t>
                      </a:r>
                      <a:r>
                        <a:rPr lang="en-US" b="1" dirty="0" smtClean="0">
                          <a:latin typeface="Times New Roman" panose="02020603050405020304" pitchFamily="18" charset="0"/>
                        </a:rPr>
                        <a:t>2014</a:t>
                      </a:r>
                      <a:r>
                        <a:rPr lang="en-US" dirty="0">
                          <a:latin typeface="Times New Roman" panose="02020603050405020304" pitchFamily="18" charset="0"/>
                        </a:rPr>
                        <a:t> </a:t>
                      </a:r>
                      <a:endParaRPr lang="en-US" dirty="0"/>
                    </a:p>
                  </a:txBody>
                  <a:tcPr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r"/>
                      <a:endParaRPr lang="en-US" dirty="0"/>
                    </a:p>
                  </a:txBody>
                  <a:tcPr anchor="b"/>
                </a:tc>
                <a:extLst>
                  <a:ext uri="{0D108BD9-81ED-4DB2-BD59-A6C34878D82A}">
                    <a16:rowId xmlns:a16="http://schemas.microsoft.com/office/drawing/2014/main" val="10000"/>
                  </a:ext>
                </a:extLst>
              </a:tr>
              <a:tr h="304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rPr>
                        <a:t> </a:t>
                      </a:r>
                      <a:r>
                        <a:rPr lang="en-US" b="1" dirty="0" smtClean="0">
                          <a:latin typeface="Times New Roman" panose="02020603050405020304" pitchFamily="18" charset="0"/>
                        </a:rPr>
                        <a:t>Natural Gas</a:t>
                      </a:r>
                      <a:endParaRPr lang="en-US" dirty="0" smtClean="0"/>
                    </a:p>
                  </a:txBody>
                  <a:tcPr anchor="b"/>
                </a:tc>
                <a:tc>
                  <a:txBody>
                    <a:bodyPr/>
                    <a:lstStyle/>
                    <a:p>
                      <a:pPr algn="ctr"/>
                      <a:r>
                        <a:rPr lang="en-US">
                          <a:latin typeface="Times New Roman" panose="02020603050405020304" pitchFamily="18" charset="0"/>
                        </a:rPr>
                        <a:t> </a:t>
                      </a:r>
                      <a:endParaRPr lang="en-US"/>
                    </a:p>
                  </a:txBody>
                  <a:tcPr anchor="b"/>
                </a:tc>
                <a:tc>
                  <a:txBody>
                    <a:bodyPr/>
                    <a:lstStyle/>
                    <a:p>
                      <a:pPr algn="ctr"/>
                      <a:r>
                        <a:rPr lang="en-US">
                          <a:latin typeface="Times New Roman" panose="02020603050405020304" pitchFamily="18" charset="0"/>
                        </a:rPr>
                        <a:t> </a:t>
                      </a:r>
                      <a:endParaRPr lang="en-US"/>
                    </a:p>
                  </a:txBody>
                  <a:tcPr anchor="b"/>
                </a:tc>
                <a:tc>
                  <a:txBody>
                    <a:bodyPr/>
                    <a:lstStyle/>
                    <a:p>
                      <a:pPr algn="r"/>
                      <a:endParaRPr lang="en-US" dirty="0"/>
                    </a:p>
                  </a:txBody>
                  <a:tcPr anchor="b"/>
                </a:tc>
                <a:tc>
                  <a:txBody>
                    <a:bodyPr/>
                    <a:lstStyle/>
                    <a:p>
                      <a:pPr algn="r"/>
                      <a:r>
                        <a:rPr lang="en-US">
                          <a:latin typeface="Times New Roman" panose="02020603050405020304" pitchFamily="18" charset="0"/>
                        </a:rPr>
                        <a:t>Landlord's</a:t>
                      </a:r>
                      <a:endParaRPr lang="en-US"/>
                    </a:p>
                  </a:txBody>
                  <a:tcPr anchor="b"/>
                </a:tc>
                <a:tc>
                  <a:txBody>
                    <a:bodyPr/>
                    <a:lstStyle/>
                    <a:p>
                      <a:pPr algn="r"/>
                      <a:endParaRPr lang="en-US" dirty="0">
                        <a:latin typeface="Times New Roman" panose="02020603050405020304" pitchFamily="18" charset="0"/>
                        <a:cs typeface="Times New Roman" panose="02020603050405020304" pitchFamily="18" charset="0"/>
                      </a:endParaRPr>
                    </a:p>
                  </a:txBody>
                  <a:tcPr anchor="b"/>
                </a:tc>
                <a:extLst>
                  <a:ext uri="{0D108BD9-81ED-4DB2-BD59-A6C34878D82A}">
                    <a16:rowId xmlns:a16="http://schemas.microsoft.com/office/drawing/2014/main" val="10001"/>
                  </a:ext>
                </a:extLst>
              </a:tr>
              <a:tr h="304800">
                <a:tc>
                  <a:txBody>
                    <a:bodyPr/>
                    <a:lstStyle/>
                    <a:p>
                      <a:pPr algn="ctr"/>
                      <a:r>
                        <a:rPr lang="en-US" b="1" dirty="0" smtClean="0"/>
                        <a:t>Engine</a:t>
                      </a:r>
                      <a:endParaRPr lang="en-US" b="1" dirty="0"/>
                    </a:p>
                  </a:txBody>
                  <a:tcPr anchor="b"/>
                </a:tc>
                <a:tc>
                  <a:txBody>
                    <a:bodyPr/>
                    <a:lstStyle/>
                    <a:p>
                      <a:pPr algn="ctr"/>
                      <a:r>
                        <a:rPr lang="en-US">
                          <a:latin typeface="Times New Roman" panose="02020603050405020304" pitchFamily="18" charset="0"/>
                        </a:rPr>
                        <a:t> </a:t>
                      </a:r>
                      <a:endParaRPr lang="en-US"/>
                    </a:p>
                  </a:txBody>
                  <a:tcPr anchor="b"/>
                </a:tc>
                <a:tc>
                  <a:txBody>
                    <a:bodyPr/>
                    <a:lstStyle/>
                    <a:p>
                      <a:pPr algn="ctr"/>
                      <a:r>
                        <a:rPr lang="en-US">
                          <a:latin typeface="Times New Roman" panose="02020603050405020304" pitchFamily="18" charset="0"/>
                        </a:rPr>
                        <a:t>Annual</a:t>
                      </a:r>
                      <a:endParaRPr lang="en-US"/>
                    </a:p>
                  </a:txBody>
                  <a:tcPr anchor="b"/>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rPr>
                        <a:t>Annual</a:t>
                      </a:r>
                      <a:endParaRPr lang="en-US" dirty="0" smtClean="0"/>
                    </a:p>
                  </a:txBody>
                  <a:tcPr anchor="b"/>
                </a:tc>
                <a:tc>
                  <a:txBody>
                    <a:bodyPr/>
                    <a:lstStyle/>
                    <a:p>
                      <a:pPr algn="r"/>
                      <a:r>
                        <a:rPr lang="en-US">
                          <a:latin typeface="Times New Roman" panose="02020603050405020304" pitchFamily="18" charset="0"/>
                        </a:rPr>
                        <a:t>Share of</a:t>
                      </a:r>
                      <a:endParaRPr lang="en-US"/>
                    </a:p>
                  </a:txBody>
                  <a:tcPr anchor="b"/>
                </a:tc>
                <a:tc>
                  <a:txBody>
                    <a:bodyPr/>
                    <a:lstStyle/>
                    <a:p>
                      <a:pPr algn="r"/>
                      <a:endParaRPr lang="en-US" dirty="0">
                        <a:latin typeface="Times New Roman" panose="02020603050405020304" pitchFamily="18" charset="0"/>
                        <a:cs typeface="Times New Roman" panose="02020603050405020304" pitchFamily="18" charset="0"/>
                      </a:endParaRPr>
                    </a:p>
                  </a:txBody>
                  <a:tcPr anchor="b"/>
                </a:tc>
                <a:extLst>
                  <a:ext uri="{0D108BD9-81ED-4DB2-BD59-A6C34878D82A}">
                    <a16:rowId xmlns:a16="http://schemas.microsoft.com/office/drawing/2014/main" val="10002"/>
                  </a:ext>
                </a:extLst>
              </a:tr>
              <a:tr h="243840">
                <a:tc>
                  <a:txBody>
                    <a:bodyPr/>
                    <a:lstStyle/>
                    <a:p>
                      <a:pPr algn="r"/>
                      <a:r>
                        <a:rPr lang="en-US">
                          <a:latin typeface="SWISS"/>
                        </a:rPr>
                        <a:t> </a:t>
                      </a:r>
                      <a:endParaRPr lang="en-US"/>
                    </a:p>
                  </a:txBody>
                  <a:tcPr anchor="b"/>
                </a:tc>
                <a:tc>
                  <a:txBody>
                    <a:bodyPr/>
                    <a:lstStyle/>
                    <a:p>
                      <a:pPr algn="ctr"/>
                      <a:r>
                        <a:rPr lang="en-US">
                          <a:latin typeface="Times New Roman" panose="02020603050405020304" pitchFamily="18" charset="0"/>
                        </a:rPr>
                        <a:t>2007-2014</a:t>
                      </a:r>
                      <a:endParaRPr lang="en-US"/>
                    </a:p>
                  </a:txBody>
                  <a:tcPr anchor="b"/>
                </a:tc>
                <a:tc>
                  <a:txBody>
                    <a:bodyPr/>
                    <a:lstStyle/>
                    <a:p>
                      <a:pPr algn="ctr"/>
                      <a:r>
                        <a:rPr lang="en-US">
                          <a:latin typeface="Times New Roman" panose="02020603050405020304" pitchFamily="18" charset="0"/>
                        </a:rPr>
                        <a:t>Ownership</a:t>
                      </a:r>
                      <a:endParaRPr lang="en-US"/>
                    </a:p>
                  </a:txBody>
                  <a:tcPr anchor="b"/>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rPr>
                        <a:t>Cost / Acre</a:t>
                      </a:r>
                      <a:endParaRPr lang="en-US" dirty="0" smtClean="0"/>
                    </a:p>
                  </a:txBody>
                  <a:tcPr anchor="b"/>
                </a:tc>
                <a:tc>
                  <a:txBody>
                    <a:bodyPr/>
                    <a:lstStyle/>
                    <a:p>
                      <a:pPr algn="r"/>
                      <a:r>
                        <a:rPr lang="en-US">
                          <a:latin typeface="Times New Roman" panose="02020603050405020304" pitchFamily="18" charset="0"/>
                        </a:rPr>
                        <a:t>Ownership</a:t>
                      </a:r>
                      <a:endParaRPr lang="en-US"/>
                    </a:p>
                  </a:txBody>
                  <a:tcPr anchor="b"/>
                </a:tc>
                <a:tc>
                  <a:txBody>
                    <a:bodyPr/>
                    <a:lstStyle/>
                    <a:p>
                      <a:pPr algn="r"/>
                      <a:r>
                        <a:rPr lang="en-US" dirty="0" smtClean="0">
                          <a:latin typeface="Times New Roman" panose="02020603050405020304" pitchFamily="18" charset="0"/>
                          <a:cs typeface="Times New Roman" panose="02020603050405020304" pitchFamily="18" charset="0"/>
                        </a:rPr>
                        <a:t>Sample</a:t>
                      </a:r>
                    </a:p>
                  </a:txBody>
                  <a:tcPr anchor="b"/>
                </a:tc>
                <a:extLst>
                  <a:ext uri="{0D108BD9-81ED-4DB2-BD59-A6C34878D82A}">
                    <a16:rowId xmlns:a16="http://schemas.microsoft.com/office/drawing/2014/main" val="10003"/>
                  </a:ext>
                </a:extLst>
              </a:tr>
              <a:tr h="259080">
                <a:tc>
                  <a:txBody>
                    <a:bodyPr/>
                    <a:lstStyle/>
                    <a:p>
                      <a:pPr algn="ctr"/>
                      <a:r>
                        <a:rPr lang="en-US">
                          <a:latin typeface="Times New Roman" panose="02020603050405020304" pitchFamily="18" charset="0"/>
                        </a:rPr>
                        <a:t>Well Depth (ft)</a:t>
                      </a:r>
                      <a:endParaRPr lang="en-US"/>
                    </a:p>
                  </a:txBody>
                  <a:tcPr anchor="b"/>
                </a:tc>
                <a:tc>
                  <a:txBody>
                    <a:bodyPr/>
                    <a:lstStyle/>
                    <a:p>
                      <a:pPr algn="ctr"/>
                      <a:r>
                        <a:rPr lang="en-US" dirty="0">
                          <a:latin typeface="Times New Roman" panose="02020603050405020304" pitchFamily="18" charset="0"/>
                        </a:rPr>
                        <a:t>Average Cost</a:t>
                      </a:r>
                      <a:endParaRPr lang="en-US" dirty="0"/>
                    </a:p>
                  </a:txBody>
                  <a:tcPr anchor="b"/>
                </a:tc>
                <a:tc>
                  <a:txBody>
                    <a:bodyPr/>
                    <a:lstStyle/>
                    <a:p>
                      <a:pPr algn="ctr"/>
                      <a:r>
                        <a:rPr lang="en-US">
                          <a:latin typeface="Times New Roman" panose="02020603050405020304" pitchFamily="18" charset="0"/>
                        </a:rPr>
                        <a:t>Cost</a:t>
                      </a:r>
                      <a:endParaRPr lang="en-US"/>
                    </a:p>
                  </a:txBody>
                  <a:tcPr anchor="b"/>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rPr>
                        <a:t>(130 acre)</a:t>
                      </a:r>
                      <a:endParaRPr lang="en-US" dirty="0"/>
                    </a:p>
                  </a:txBody>
                  <a:tcPr anchor="b"/>
                </a:tc>
                <a:tc>
                  <a:txBody>
                    <a:bodyPr/>
                    <a:lstStyle/>
                    <a:p>
                      <a:pPr algn="r"/>
                      <a:r>
                        <a:rPr lang="en-US">
                          <a:latin typeface="Times New Roman" panose="02020603050405020304" pitchFamily="18" charset="0"/>
                        </a:rPr>
                        <a:t>NW-10</a:t>
                      </a:r>
                      <a:endParaRPr lang="en-US"/>
                    </a:p>
                  </a:txBody>
                  <a:tcPr anchor="b"/>
                </a:tc>
                <a:tc>
                  <a:txBody>
                    <a:bodyPr/>
                    <a:lstStyle/>
                    <a:p>
                      <a:pPr algn="r"/>
                      <a:r>
                        <a:rPr lang="en-US" dirty="0" smtClean="0">
                          <a:latin typeface="Times New Roman" panose="02020603050405020304" pitchFamily="18" charset="0"/>
                          <a:cs typeface="Times New Roman" panose="02020603050405020304" pitchFamily="18" charset="0"/>
                        </a:rPr>
                        <a:t>CRD</a:t>
                      </a:r>
                      <a:endParaRPr lang="en-US" dirty="0">
                        <a:latin typeface="Times New Roman" panose="02020603050405020304" pitchFamily="18" charset="0"/>
                        <a:cs typeface="Times New Roman" panose="02020603050405020304" pitchFamily="18" charset="0"/>
                      </a:endParaRPr>
                    </a:p>
                  </a:txBody>
                  <a:tcPr anchor="b"/>
                </a:tc>
                <a:extLst>
                  <a:ext uri="{0D108BD9-81ED-4DB2-BD59-A6C34878D82A}">
                    <a16:rowId xmlns:a16="http://schemas.microsoft.com/office/drawing/2014/main" val="10004"/>
                  </a:ext>
                </a:extLst>
              </a:tr>
              <a:tr h="296681">
                <a:tc>
                  <a:txBody>
                    <a:bodyPr/>
                    <a:lstStyle/>
                    <a:p>
                      <a:pPr algn="ctr"/>
                      <a:r>
                        <a:rPr lang="en-US" dirty="0">
                          <a:latin typeface="Times New Roman" panose="02020603050405020304" pitchFamily="18" charset="0"/>
                        </a:rPr>
                        <a:t>50</a:t>
                      </a:r>
                      <a:endParaRPr lang="en-US" dirty="0"/>
                    </a:p>
                  </a:txBody>
                  <a:tcPr anchor="b"/>
                </a:tc>
                <a:tc>
                  <a:txBody>
                    <a:bodyPr/>
                    <a:lstStyle/>
                    <a:p>
                      <a:pPr algn="r"/>
                      <a:r>
                        <a:rPr lang="en-US" smtClean="0">
                          <a:latin typeface="Times New Roman" panose="02020603050405020304" pitchFamily="18" charset="0"/>
                        </a:rPr>
                        <a:t>$4,841.32</a:t>
                      </a:r>
                      <a:endParaRPr lang="en-US" dirty="0"/>
                    </a:p>
                  </a:txBody>
                  <a:tcPr anchor="b"/>
                </a:tc>
                <a:tc>
                  <a:txBody>
                    <a:bodyPr/>
                    <a:lstStyle/>
                    <a:p>
                      <a:pPr algn="r"/>
                      <a:r>
                        <a:rPr lang="en-US" smtClean="0">
                          <a:latin typeface="Times New Roman" panose="02020603050405020304" pitchFamily="18" charset="0"/>
                        </a:rPr>
                        <a:t>$598.74</a:t>
                      </a:r>
                      <a:endParaRPr lang="en-US" dirty="0"/>
                    </a:p>
                  </a:txBody>
                  <a:tcPr anchor="b"/>
                </a:tc>
                <a:tc>
                  <a:txBody>
                    <a:bodyPr/>
                    <a:lstStyle/>
                    <a:p>
                      <a:pPr algn="r"/>
                      <a:r>
                        <a:rPr lang="en-US" smtClean="0">
                          <a:latin typeface="Times New Roman" panose="02020603050405020304" pitchFamily="18" charset="0"/>
                        </a:rPr>
                        <a:t>$4.61</a:t>
                      </a:r>
                      <a:endParaRPr lang="en-US" dirty="0"/>
                    </a:p>
                  </a:txBody>
                  <a:tcPr anchor="b"/>
                </a:tc>
                <a:tc>
                  <a:txBody>
                    <a:bodyPr/>
                    <a:lstStyle/>
                    <a:p>
                      <a:pPr algn="r"/>
                      <a:r>
                        <a:rPr lang="en-US">
                          <a:latin typeface="Times New Roman" panose="02020603050405020304" pitchFamily="18" charset="0"/>
                        </a:rPr>
                        <a:t>100.00%</a:t>
                      </a:r>
                      <a:endParaRPr lang="en-US"/>
                    </a:p>
                  </a:txBody>
                  <a:tcPr anchor="b"/>
                </a:tc>
                <a:tc>
                  <a:txBody>
                    <a:bodyPr/>
                    <a:lstStyle/>
                    <a:p>
                      <a:pPr algn="r"/>
                      <a:r>
                        <a:rPr lang="en-US" smtClean="0">
                          <a:latin typeface="Times New Roman" panose="02020603050405020304" pitchFamily="18" charset="0"/>
                        </a:rPr>
                        <a:t>$4.61</a:t>
                      </a:r>
                      <a:endParaRPr lang="en-US" dirty="0"/>
                    </a:p>
                  </a:txBody>
                  <a:tcPr anchor="b"/>
                </a:tc>
                <a:extLst>
                  <a:ext uri="{0D108BD9-81ED-4DB2-BD59-A6C34878D82A}">
                    <a16:rowId xmlns:a16="http://schemas.microsoft.com/office/drawing/2014/main" val="10005"/>
                  </a:ext>
                </a:extLst>
              </a:tr>
              <a:tr h="389611">
                <a:tc>
                  <a:txBody>
                    <a:bodyPr/>
                    <a:lstStyle/>
                    <a:p>
                      <a:pPr algn="ctr"/>
                      <a:r>
                        <a:rPr lang="en-US">
                          <a:latin typeface="Times New Roman" panose="02020603050405020304" pitchFamily="18" charset="0"/>
                        </a:rPr>
                        <a:t>100</a:t>
                      </a:r>
                      <a:endParaRPr lang="en-US"/>
                    </a:p>
                  </a:txBody>
                  <a:tcPr anchor="b"/>
                </a:tc>
                <a:tc>
                  <a:txBody>
                    <a:bodyPr/>
                    <a:lstStyle/>
                    <a:p>
                      <a:pPr algn="r"/>
                      <a:r>
                        <a:rPr lang="en-US">
                          <a:latin typeface="Times New Roman" panose="02020603050405020304" pitchFamily="18" charset="0"/>
                        </a:rPr>
                        <a:t>4,939.17</a:t>
                      </a:r>
                      <a:endParaRPr lang="en-US"/>
                    </a:p>
                  </a:txBody>
                  <a:tcPr anchor="b"/>
                </a:tc>
                <a:tc>
                  <a:txBody>
                    <a:bodyPr/>
                    <a:lstStyle/>
                    <a:p>
                      <a:pPr algn="r"/>
                      <a:r>
                        <a:rPr lang="en-US">
                          <a:latin typeface="Times New Roman" panose="02020603050405020304" pitchFamily="18" charset="0"/>
                        </a:rPr>
                        <a:t>610.84</a:t>
                      </a:r>
                      <a:endParaRPr lang="en-US"/>
                    </a:p>
                  </a:txBody>
                  <a:tcPr anchor="b"/>
                </a:tc>
                <a:tc>
                  <a:txBody>
                    <a:bodyPr/>
                    <a:lstStyle/>
                    <a:p>
                      <a:pPr algn="r"/>
                      <a:r>
                        <a:rPr lang="en-US" dirty="0">
                          <a:latin typeface="Times New Roman" panose="02020603050405020304" pitchFamily="18" charset="0"/>
                        </a:rPr>
                        <a:t>4.70</a:t>
                      </a:r>
                      <a:endParaRPr lang="en-US" dirty="0"/>
                    </a:p>
                  </a:txBody>
                  <a:tcPr anchor="b"/>
                </a:tc>
                <a:tc>
                  <a:txBody>
                    <a:bodyPr/>
                    <a:lstStyle/>
                    <a:p>
                      <a:pPr algn="r"/>
                      <a:r>
                        <a:rPr lang="en-US">
                          <a:latin typeface="Times New Roman" panose="02020603050405020304" pitchFamily="18" charset="0"/>
                        </a:rPr>
                        <a:t>100.00%</a:t>
                      </a:r>
                      <a:endParaRPr lang="en-US"/>
                    </a:p>
                  </a:txBody>
                  <a:tcPr anchor="b"/>
                </a:tc>
                <a:tc>
                  <a:txBody>
                    <a:bodyPr/>
                    <a:lstStyle/>
                    <a:p>
                      <a:pPr algn="r"/>
                      <a:r>
                        <a:rPr lang="en-US" dirty="0">
                          <a:latin typeface="Times New Roman" panose="02020603050405020304" pitchFamily="18" charset="0"/>
                        </a:rPr>
                        <a:t>4.70</a:t>
                      </a:r>
                      <a:endParaRPr lang="en-US" dirty="0"/>
                    </a:p>
                  </a:txBody>
                  <a:tcPr anchor="b"/>
                </a:tc>
                <a:extLst>
                  <a:ext uri="{0D108BD9-81ED-4DB2-BD59-A6C34878D82A}">
                    <a16:rowId xmlns:a16="http://schemas.microsoft.com/office/drawing/2014/main" val="10006"/>
                  </a:ext>
                </a:extLst>
              </a:tr>
              <a:tr h="410735">
                <a:tc>
                  <a:txBody>
                    <a:bodyPr/>
                    <a:lstStyle/>
                    <a:p>
                      <a:pPr algn="ctr"/>
                      <a:r>
                        <a:rPr lang="en-US">
                          <a:latin typeface="Times New Roman" panose="02020603050405020304" pitchFamily="18" charset="0"/>
                        </a:rPr>
                        <a:t>200</a:t>
                      </a:r>
                      <a:endParaRPr lang="en-US"/>
                    </a:p>
                  </a:txBody>
                  <a:tcPr anchor="b"/>
                </a:tc>
                <a:tc>
                  <a:txBody>
                    <a:bodyPr/>
                    <a:lstStyle/>
                    <a:p>
                      <a:pPr algn="r"/>
                      <a:r>
                        <a:rPr lang="en-US">
                          <a:latin typeface="Times New Roman" panose="02020603050405020304" pitchFamily="18" charset="0"/>
                        </a:rPr>
                        <a:t>6,345.47</a:t>
                      </a:r>
                      <a:endParaRPr lang="en-US"/>
                    </a:p>
                  </a:txBody>
                  <a:tcPr anchor="b"/>
                </a:tc>
                <a:tc>
                  <a:txBody>
                    <a:bodyPr/>
                    <a:lstStyle/>
                    <a:p>
                      <a:pPr algn="r"/>
                      <a:r>
                        <a:rPr lang="en-US">
                          <a:latin typeface="Times New Roman" panose="02020603050405020304" pitchFamily="18" charset="0"/>
                        </a:rPr>
                        <a:t>784.76</a:t>
                      </a:r>
                      <a:endParaRPr lang="en-US"/>
                    </a:p>
                  </a:txBody>
                  <a:tcPr anchor="b"/>
                </a:tc>
                <a:tc>
                  <a:txBody>
                    <a:bodyPr/>
                    <a:lstStyle/>
                    <a:p>
                      <a:pPr algn="r"/>
                      <a:r>
                        <a:rPr lang="en-US" dirty="0">
                          <a:latin typeface="Times New Roman" panose="02020603050405020304" pitchFamily="18" charset="0"/>
                        </a:rPr>
                        <a:t>6.04</a:t>
                      </a:r>
                      <a:endParaRPr lang="en-US" dirty="0"/>
                    </a:p>
                  </a:txBody>
                  <a:tcPr anchor="b"/>
                </a:tc>
                <a:tc>
                  <a:txBody>
                    <a:bodyPr/>
                    <a:lstStyle/>
                    <a:p>
                      <a:pPr algn="r"/>
                      <a:r>
                        <a:rPr lang="en-US">
                          <a:latin typeface="Times New Roman" panose="02020603050405020304" pitchFamily="18" charset="0"/>
                        </a:rPr>
                        <a:t>100.00%</a:t>
                      </a:r>
                      <a:endParaRPr lang="en-US"/>
                    </a:p>
                  </a:txBody>
                  <a:tcPr anchor="b"/>
                </a:tc>
                <a:tc>
                  <a:txBody>
                    <a:bodyPr/>
                    <a:lstStyle/>
                    <a:p>
                      <a:pPr algn="r"/>
                      <a:r>
                        <a:rPr lang="en-US" dirty="0">
                          <a:latin typeface="Times New Roman" panose="02020603050405020304" pitchFamily="18" charset="0"/>
                        </a:rPr>
                        <a:t>6.04</a:t>
                      </a:r>
                      <a:endParaRPr lang="en-US" dirty="0"/>
                    </a:p>
                  </a:txBody>
                  <a:tcPr anchor="b"/>
                </a:tc>
                <a:extLst>
                  <a:ext uri="{0D108BD9-81ED-4DB2-BD59-A6C34878D82A}">
                    <a16:rowId xmlns:a16="http://schemas.microsoft.com/office/drawing/2014/main" val="10007"/>
                  </a:ext>
                </a:extLst>
              </a:tr>
              <a:tr h="389611">
                <a:tc>
                  <a:txBody>
                    <a:bodyPr/>
                    <a:lstStyle/>
                    <a:p>
                      <a:pPr algn="ctr"/>
                      <a:r>
                        <a:rPr lang="en-US">
                          <a:latin typeface="Times New Roman" panose="02020603050405020304" pitchFamily="18" charset="0"/>
                        </a:rPr>
                        <a:t>300</a:t>
                      </a:r>
                      <a:endParaRPr lang="en-US"/>
                    </a:p>
                  </a:txBody>
                  <a:tcPr anchor="b"/>
                </a:tc>
                <a:tc>
                  <a:txBody>
                    <a:bodyPr/>
                    <a:lstStyle/>
                    <a:p>
                      <a:pPr algn="r"/>
                      <a:r>
                        <a:rPr lang="en-US">
                          <a:latin typeface="Times New Roman" panose="02020603050405020304" pitchFamily="18" charset="0"/>
                        </a:rPr>
                        <a:t>8,234.55</a:t>
                      </a:r>
                      <a:endParaRPr lang="en-US"/>
                    </a:p>
                  </a:txBody>
                  <a:tcPr anchor="b"/>
                </a:tc>
                <a:tc>
                  <a:txBody>
                    <a:bodyPr/>
                    <a:lstStyle/>
                    <a:p>
                      <a:pPr algn="r"/>
                      <a:r>
                        <a:rPr lang="en-US">
                          <a:latin typeface="Times New Roman" panose="02020603050405020304" pitchFamily="18" charset="0"/>
                        </a:rPr>
                        <a:t>1,018.39</a:t>
                      </a:r>
                      <a:endParaRPr lang="en-US"/>
                    </a:p>
                  </a:txBody>
                  <a:tcPr anchor="b"/>
                </a:tc>
                <a:tc>
                  <a:txBody>
                    <a:bodyPr/>
                    <a:lstStyle/>
                    <a:p>
                      <a:pPr algn="r"/>
                      <a:r>
                        <a:rPr lang="en-US" dirty="0">
                          <a:latin typeface="Times New Roman" panose="02020603050405020304" pitchFamily="18" charset="0"/>
                        </a:rPr>
                        <a:t>7.83</a:t>
                      </a:r>
                      <a:endParaRPr lang="en-US" dirty="0"/>
                    </a:p>
                  </a:txBody>
                  <a:tcPr anchor="b"/>
                </a:tc>
                <a:tc>
                  <a:txBody>
                    <a:bodyPr/>
                    <a:lstStyle/>
                    <a:p>
                      <a:pPr algn="r"/>
                      <a:r>
                        <a:rPr lang="en-US">
                          <a:latin typeface="Times New Roman" panose="02020603050405020304" pitchFamily="18" charset="0"/>
                        </a:rPr>
                        <a:t>100.00%</a:t>
                      </a:r>
                      <a:endParaRPr lang="en-US"/>
                    </a:p>
                  </a:txBody>
                  <a:tcPr anchor="b"/>
                </a:tc>
                <a:tc>
                  <a:txBody>
                    <a:bodyPr/>
                    <a:lstStyle/>
                    <a:p>
                      <a:pPr algn="r"/>
                      <a:r>
                        <a:rPr lang="en-US" dirty="0">
                          <a:latin typeface="Times New Roman" panose="02020603050405020304" pitchFamily="18" charset="0"/>
                        </a:rPr>
                        <a:t>7.83</a:t>
                      </a:r>
                      <a:endParaRPr lang="en-US" dirty="0"/>
                    </a:p>
                  </a:txBody>
                  <a:tcPr anchor="b"/>
                </a:tc>
                <a:extLst>
                  <a:ext uri="{0D108BD9-81ED-4DB2-BD59-A6C34878D82A}">
                    <a16:rowId xmlns:a16="http://schemas.microsoft.com/office/drawing/2014/main" val="10008"/>
                  </a:ext>
                </a:extLst>
              </a:tr>
              <a:tr h="389611">
                <a:tc>
                  <a:txBody>
                    <a:bodyPr/>
                    <a:lstStyle/>
                    <a:p>
                      <a:pPr algn="ctr"/>
                      <a:r>
                        <a:rPr lang="en-US">
                          <a:latin typeface="Times New Roman" panose="02020603050405020304" pitchFamily="18" charset="0"/>
                        </a:rPr>
                        <a:t>400</a:t>
                      </a:r>
                      <a:endParaRPr lang="en-US"/>
                    </a:p>
                  </a:txBody>
                  <a:tcPr anchor="b"/>
                </a:tc>
                <a:tc>
                  <a:txBody>
                    <a:bodyPr/>
                    <a:lstStyle/>
                    <a:p>
                      <a:pPr algn="r"/>
                      <a:r>
                        <a:rPr lang="en-US">
                          <a:latin typeface="Times New Roman" panose="02020603050405020304" pitchFamily="18" charset="0"/>
                        </a:rPr>
                        <a:t>16,369.20</a:t>
                      </a:r>
                      <a:endParaRPr lang="en-US"/>
                    </a:p>
                  </a:txBody>
                  <a:tcPr anchor="b"/>
                </a:tc>
                <a:tc>
                  <a:txBody>
                    <a:bodyPr/>
                    <a:lstStyle/>
                    <a:p>
                      <a:pPr algn="r"/>
                      <a:r>
                        <a:rPr lang="en-US">
                          <a:latin typeface="Times New Roman" panose="02020603050405020304" pitchFamily="18" charset="0"/>
                        </a:rPr>
                        <a:t>2,024.43</a:t>
                      </a:r>
                      <a:endParaRPr lang="en-US"/>
                    </a:p>
                  </a:txBody>
                  <a:tcPr anchor="b"/>
                </a:tc>
                <a:tc>
                  <a:txBody>
                    <a:bodyPr/>
                    <a:lstStyle/>
                    <a:p>
                      <a:pPr algn="r"/>
                      <a:r>
                        <a:rPr lang="en-US" dirty="0">
                          <a:latin typeface="Times New Roman" panose="02020603050405020304" pitchFamily="18" charset="0"/>
                        </a:rPr>
                        <a:t>15.57</a:t>
                      </a:r>
                      <a:endParaRPr lang="en-US" dirty="0"/>
                    </a:p>
                  </a:txBody>
                  <a:tcPr anchor="b"/>
                </a:tc>
                <a:tc>
                  <a:txBody>
                    <a:bodyPr/>
                    <a:lstStyle/>
                    <a:p>
                      <a:pPr algn="r"/>
                      <a:r>
                        <a:rPr lang="en-US">
                          <a:latin typeface="Times New Roman" panose="02020603050405020304" pitchFamily="18" charset="0"/>
                        </a:rPr>
                        <a:t>100.00%</a:t>
                      </a:r>
                      <a:endParaRPr lang="en-US"/>
                    </a:p>
                  </a:txBody>
                  <a:tcPr anchor="b"/>
                </a:tc>
                <a:tc>
                  <a:txBody>
                    <a:bodyPr/>
                    <a:lstStyle/>
                    <a:p>
                      <a:pPr algn="r"/>
                      <a:r>
                        <a:rPr lang="en-US" dirty="0">
                          <a:latin typeface="Times New Roman" panose="02020603050405020304" pitchFamily="18" charset="0"/>
                        </a:rPr>
                        <a:t>15.57</a:t>
                      </a:r>
                      <a:endParaRPr lang="en-US" dirty="0"/>
                    </a:p>
                  </a:txBody>
                  <a:tcPr anchor="b"/>
                </a:tc>
                <a:extLst>
                  <a:ext uri="{0D108BD9-81ED-4DB2-BD59-A6C34878D82A}">
                    <a16:rowId xmlns:a16="http://schemas.microsoft.com/office/drawing/2014/main" val="10009"/>
                  </a:ext>
                </a:extLst>
              </a:tr>
              <a:tr h="389611">
                <a:tc>
                  <a:txBody>
                    <a:bodyPr/>
                    <a:lstStyle/>
                    <a:p>
                      <a:pPr algn="ctr"/>
                      <a:r>
                        <a:rPr lang="en-US">
                          <a:latin typeface="Times New Roman" panose="02020603050405020304" pitchFamily="18" charset="0"/>
                        </a:rPr>
                        <a:t>500</a:t>
                      </a:r>
                      <a:endParaRPr lang="en-US"/>
                    </a:p>
                  </a:txBody>
                  <a:tcPr anchor="b"/>
                </a:tc>
                <a:tc>
                  <a:txBody>
                    <a:bodyPr/>
                    <a:lstStyle/>
                    <a:p>
                      <a:pPr algn="r"/>
                      <a:r>
                        <a:rPr lang="en-US">
                          <a:latin typeface="Times New Roman" panose="02020603050405020304" pitchFamily="18" charset="0"/>
                        </a:rPr>
                        <a:t>22,035.03</a:t>
                      </a:r>
                      <a:endParaRPr lang="en-US"/>
                    </a:p>
                  </a:txBody>
                  <a:tcPr anchor="b"/>
                </a:tc>
                <a:tc>
                  <a:txBody>
                    <a:bodyPr/>
                    <a:lstStyle/>
                    <a:p>
                      <a:pPr algn="r"/>
                      <a:r>
                        <a:rPr lang="en-US">
                          <a:latin typeface="Times New Roman" panose="02020603050405020304" pitchFamily="18" charset="0"/>
                        </a:rPr>
                        <a:t>2,725.14</a:t>
                      </a:r>
                      <a:endParaRPr lang="en-US"/>
                    </a:p>
                  </a:txBody>
                  <a:tcPr anchor="b"/>
                </a:tc>
                <a:tc>
                  <a:txBody>
                    <a:bodyPr/>
                    <a:lstStyle/>
                    <a:p>
                      <a:pPr algn="r"/>
                      <a:r>
                        <a:rPr lang="en-US" dirty="0">
                          <a:latin typeface="Times New Roman" panose="02020603050405020304" pitchFamily="18" charset="0"/>
                        </a:rPr>
                        <a:t>20.96</a:t>
                      </a:r>
                      <a:endParaRPr lang="en-US" dirty="0"/>
                    </a:p>
                  </a:txBody>
                  <a:tcPr anchor="b"/>
                </a:tc>
                <a:tc>
                  <a:txBody>
                    <a:bodyPr/>
                    <a:lstStyle/>
                    <a:p>
                      <a:pPr algn="r"/>
                      <a:r>
                        <a:rPr lang="en-US">
                          <a:latin typeface="Times New Roman" panose="02020603050405020304" pitchFamily="18" charset="0"/>
                        </a:rPr>
                        <a:t>100.00%</a:t>
                      </a:r>
                      <a:endParaRPr lang="en-US"/>
                    </a:p>
                  </a:txBody>
                  <a:tcPr anchor="b"/>
                </a:tc>
                <a:tc>
                  <a:txBody>
                    <a:bodyPr/>
                    <a:lstStyle/>
                    <a:p>
                      <a:pPr algn="r"/>
                      <a:r>
                        <a:rPr lang="en-US" dirty="0">
                          <a:latin typeface="Times New Roman" panose="02020603050405020304" pitchFamily="18" charset="0"/>
                        </a:rPr>
                        <a:t>20.96</a:t>
                      </a:r>
                      <a:endParaRPr lang="en-US" dirty="0"/>
                    </a:p>
                  </a:txBody>
                  <a:tcPr anchor="b"/>
                </a:tc>
                <a:extLst>
                  <a:ext uri="{0D108BD9-81ED-4DB2-BD59-A6C34878D82A}">
                    <a16:rowId xmlns:a16="http://schemas.microsoft.com/office/drawing/2014/main" val="10010"/>
                  </a:ext>
                </a:extLst>
              </a:tr>
              <a:tr h="389611">
                <a:tc>
                  <a:txBody>
                    <a:bodyPr/>
                    <a:lstStyle/>
                    <a:p>
                      <a:pPr algn="ctr"/>
                      <a:r>
                        <a:rPr lang="en-US">
                          <a:latin typeface="Times New Roman" panose="02020603050405020304" pitchFamily="18" charset="0"/>
                        </a:rPr>
                        <a:t>600</a:t>
                      </a:r>
                      <a:endParaRPr lang="en-US"/>
                    </a:p>
                  </a:txBody>
                  <a:tcPr anchor="b"/>
                </a:tc>
                <a:tc>
                  <a:txBody>
                    <a:bodyPr/>
                    <a:lstStyle/>
                    <a:p>
                      <a:pPr algn="r"/>
                      <a:r>
                        <a:rPr lang="en-US">
                          <a:latin typeface="Times New Roman" panose="02020603050405020304" pitchFamily="18" charset="0"/>
                        </a:rPr>
                        <a:t>30,124.35</a:t>
                      </a:r>
                      <a:endParaRPr lang="en-US"/>
                    </a:p>
                  </a:txBody>
                  <a:tcPr anchor="b"/>
                </a:tc>
                <a:tc>
                  <a:txBody>
                    <a:bodyPr/>
                    <a:lstStyle/>
                    <a:p>
                      <a:pPr algn="r"/>
                      <a:r>
                        <a:rPr lang="en-US">
                          <a:latin typeface="Times New Roman" panose="02020603050405020304" pitchFamily="18" charset="0"/>
                        </a:rPr>
                        <a:t>3,725.57</a:t>
                      </a:r>
                      <a:endParaRPr lang="en-US"/>
                    </a:p>
                  </a:txBody>
                  <a:tcPr anchor="b"/>
                </a:tc>
                <a:tc>
                  <a:txBody>
                    <a:bodyPr/>
                    <a:lstStyle/>
                    <a:p>
                      <a:pPr algn="r"/>
                      <a:r>
                        <a:rPr lang="en-US" dirty="0">
                          <a:latin typeface="Times New Roman" panose="02020603050405020304" pitchFamily="18" charset="0"/>
                        </a:rPr>
                        <a:t>28.66</a:t>
                      </a:r>
                      <a:endParaRPr lang="en-US" dirty="0"/>
                    </a:p>
                  </a:txBody>
                  <a:tcPr anchor="b"/>
                </a:tc>
                <a:tc>
                  <a:txBody>
                    <a:bodyPr/>
                    <a:lstStyle/>
                    <a:p>
                      <a:pPr algn="r"/>
                      <a:r>
                        <a:rPr lang="en-US" dirty="0">
                          <a:latin typeface="Times New Roman" panose="02020603050405020304" pitchFamily="18" charset="0"/>
                        </a:rPr>
                        <a:t>100.00%</a:t>
                      </a:r>
                      <a:endParaRPr lang="en-US" dirty="0"/>
                    </a:p>
                  </a:txBody>
                  <a:tcPr anchor="b"/>
                </a:tc>
                <a:tc>
                  <a:txBody>
                    <a:bodyPr/>
                    <a:lstStyle/>
                    <a:p>
                      <a:pPr algn="r"/>
                      <a:r>
                        <a:rPr lang="en-US" dirty="0">
                          <a:latin typeface="Times New Roman" panose="02020603050405020304" pitchFamily="18" charset="0"/>
                        </a:rPr>
                        <a:t>28.66</a:t>
                      </a:r>
                      <a:endParaRPr lang="en-US" dirty="0"/>
                    </a:p>
                  </a:txBody>
                  <a:tcPr anchor="b"/>
                </a:tc>
                <a:extLst>
                  <a:ext uri="{0D108BD9-81ED-4DB2-BD59-A6C34878D82A}">
                    <a16:rowId xmlns:a16="http://schemas.microsoft.com/office/drawing/2014/main" val="10011"/>
                  </a:ext>
                </a:extLst>
              </a:tr>
              <a:tr h="389611">
                <a:tc>
                  <a:txBody>
                    <a:bodyPr/>
                    <a:lstStyle/>
                    <a:p>
                      <a:pPr algn="ctr"/>
                      <a:r>
                        <a:rPr lang="en-US">
                          <a:latin typeface="Times New Roman" panose="02020603050405020304" pitchFamily="18" charset="0"/>
                        </a:rPr>
                        <a:t>700</a:t>
                      </a:r>
                      <a:endParaRPr lang="en-US"/>
                    </a:p>
                  </a:txBody>
                  <a:tcPr anchor="b"/>
                </a:tc>
                <a:tc>
                  <a:txBody>
                    <a:bodyPr/>
                    <a:lstStyle/>
                    <a:p>
                      <a:pPr algn="r"/>
                      <a:r>
                        <a:rPr lang="en-US">
                          <a:latin typeface="Times New Roman" panose="02020603050405020304" pitchFamily="18" charset="0"/>
                        </a:rPr>
                        <a:t>33,687.61</a:t>
                      </a:r>
                      <a:endParaRPr lang="en-US"/>
                    </a:p>
                  </a:txBody>
                  <a:tcPr anchor="b"/>
                </a:tc>
                <a:tc>
                  <a:txBody>
                    <a:bodyPr/>
                    <a:lstStyle/>
                    <a:p>
                      <a:pPr algn="r"/>
                      <a:r>
                        <a:rPr lang="en-US">
                          <a:latin typeface="Times New Roman" panose="02020603050405020304" pitchFamily="18" charset="0"/>
                        </a:rPr>
                        <a:t>4,166.25</a:t>
                      </a:r>
                      <a:endParaRPr lang="en-US"/>
                    </a:p>
                  </a:txBody>
                  <a:tcPr anchor="b"/>
                </a:tc>
                <a:tc>
                  <a:txBody>
                    <a:bodyPr/>
                    <a:lstStyle/>
                    <a:p>
                      <a:pPr algn="r"/>
                      <a:r>
                        <a:rPr lang="en-US" dirty="0">
                          <a:latin typeface="Times New Roman" panose="02020603050405020304" pitchFamily="18" charset="0"/>
                        </a:rPr>
                        <a:t>32.05</a:t>
                      </a:r>
                      <a:endParaRPr lang="en-US" dirty="0"/>
                    </a:p>
                  </a:txBody>
                  <a:tcPr anchor="b"/>
                </a:tc>
                <a:tc>
                  <a:txBody>
                    <a:bodyPr/>
                    <a:lstStyle/>
                    <a:p>
                      <a:pPr algn="r"/>
                      <a:r>
                        <a:rPr lang="en-US" dirty="0">
                          <a:latin typeface="Times New Roman" panose="02020603050405020304" pitchFamily="18" charset="0"/>
                        </a:rPr>
                        <a:t>100.00%</a:t>
                      </a:r>
                      <a:endParaRPr lang="en-US" dirty="0"/>
                    </a:p>
                  </a:txBody>
                  <a:tcPr anchor="b"/>
                </a:tc>
                <a:tc>
                  <a:txBody>
                    <a:bodyPr/>
                    <a:lstStyle/>
                    <a:p>
                      <a:pPr algn="r"/>
                      <a:r>
                        <a:rPr lang="en-US" dirty="0">
                          <a:latin typeface="Times New Roman" panose="02020603050405020304" pitchFamily="18" charset="0"/>
                        </a:rPr>
                        <a:t>32.05</a:t>
                      </a:r>
                      <a:endParaRPr lang="en-US" dirty="0"/>
                    </a:p>
                  </a:txBody>
                  <a:tcPr anchor="b"/>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64175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812" y="457200"/>
            <a:ext cx="9857949" cy="1198756"/>
          </a:xfrm>
        </p:spPr>
        <p:txBody>
          <a:bodyPr>
            <a:normAutofit/>
          </a:bodyPr>
          <a:lstStyle/>
          <a:p>
            <a:r>
              <a:rPr lang="en-US" sz="3200" dirty="0" smtClean="0">
                <a:solidFill>
                  <a:srgbClr val="C00000"/>
                </a:solidFill>
              </a:rPr>
              <a:t>2014 Irrigation Equipment Costs Total for Center Pivot</a:t>
            </a:r>
            <a:br>
              <a:rPr lang="en-US" sz="3200" dirty="0" smtClean="0">
                <a:solidFill>
                  <a:srgbClr val="C00000"/>
                </a:solidFill>
              </a:rPr>
            </a:br>
            <a:r>
              <a:rPr lang="en-US" sz="3200" dirty="0" smtClean="0">
                <a:solidFill>
                  <a:srgbClr val="C00000"/>
                </a:solidFill>
              </a:rPr>
              <a:t>Example CRD—Page 23</a:t>
            </a:r>
            <a:endParaRPr lang="en-US" sz="3200" dirty="0">
              <a:solidFill>
                <a:srgbClr val="C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432034129"/>
              </p:ext>
            </p:extLst>
          </p:nvPr>
        </p:nvGraphicFramePr>
        <p:xfrm>
          <a:off x="1979612" y="1905000"/>
          <a:ext cx="5504954" cy="3420074"/>
        </p:xfrm>
        <a:graphic>
          <a:graphicData uri="http://schemas.openxmlformats.org/drawingml/2006/table">
            <a:tbl>
              <a:tblPr firstRow="1" bandRow="1">
                <a:tableStyleId>{5C22544A-7EE6-4342-B048-85BDC9FD1C3A}</a:tableStyleId>
              </a:tblPr>
              <a:tblGrid>
                <a:gridCol w="1807597">
                  <a:extLst>
                    <a:ext uri="{9D8B030D-6E8A-4147-A177-3AD203B41FA5}">
                      <a16:colId xmlns:a16="http://schemas.microsoft.com/office/drawing/2014/main" val="20000"/>
                    </a:ext>
                  </a:extLst>
                </a:gridCol>
                <a:gridCol w="1971924">
                  <a:extLst>
                    <a:ext uri="{9D8B030D-6E8A-4147-A177-3AD203B41FA5}">
                      <a16:colId xmlns:a16="http://schemas.microsoft.com/office/drawing/2014/main" val="20001"/>
                    </a:ext>
                  </a:extLst>
                </a:gridCol>
                <a:gridCol w="1725433">
                  <a:extLst>
                    <a:ext uri="{9D8B030D-6E8A-4147-A177-3AD203B41FA5}">
                      <a16:colId xmlns:a16="http://schemas.microsoft.com/office/drawing/2014/main" val="20002"/>
                    </a:ext>
                  </a:extLst>
                </a:gridCol>
              </a:tblGrid>
              <a:tr h="401317">
                <a:tc>
                  <a:txBody>
                    <a:bodyPr/>
                    <a:lstStyle/>
                    <a:p>
                      <a:pPr algn="l"/>
                      <a:r>
                        <a:rPr lang="en-US" b="1" dirty="0">
                          <a:latin typeface="Times New Roman" panose="02020603050405020304" pitchFamily="18" charset="0"/>
                        </a:rPr>
                        <a:t>SPRINKLER:</a:t>
                      </a:r>
                      <a:endParaRPr lang="en-US" dirty="0"/>
                    </a:p>
                  </a:txBody>
                  <a:tcPr anchor="b"/>
                </a:tc>
                <a:tc>
                  <a:txBody>
                    <a:bodyPr/>
                    <a:lstStyle/>
                    <a:p>
                      <a:pPr algn="r"/>
                      <a:r>
                        <a:rPr lang="en-US" dirty="0" smtClean="0">
                          <a:latin typeface="Times New Roman" panose="02020603050405020304" pitchFamily="18" charset="0"/>
                        </a:rPr>
                        <a:t>Well Depth</a:t>
                      </a:r>
                      <a:r>
                        <a:rPr lang="en-US" dirty="0">
                          <a:latin typeface="Times New Roman" panose="02020603050405020304" pitchFamily="18" charset="0"/>
                        </a:rPr>
                        <a:t> </a:t>
                      </a:r>
                      <a:endParaRPr lang="en-US" dirty="0"/>
                    </a:p>
                  </a:txBody>
                  <a:tcPr anchor="b"/>
                </a:tc>
                <a:tc>
                  <a:txBody>
                    <a:bodyPr/>
                    <a:lstStyle/>
                    <a:p>
                      <a:pPr algn="r"/>
                      <a:r>
                        <a:rPr lang="en-US" dirty="0" smtClean="0">
                          <a:latin typeface="Times New Roman" panose="02020603050405020304" pitchFamily="18" charset="0"/>
                        </a:rPr>
                        <a:t>Sample</a:t>
                      </a:r>
                      <a:r>
                        <a:rPr lang="en-US" baseline="0" dirty="0" smtClean="0">
                          <a:latin typeface="Times New Roman" panose="02020603050405020304" pitchFamily="18" charset="0"/>
                        </a:rPr>
                        <a:t> CRD</a:t>
                      </a:r>
                      <a:endParaRPr lang="en-US" dirty="0"/>
                    </a:p>
                  </a:txBody>
                  <a:tcPr anchor="b"/>
                </a:tc>
                <a:extLst>
                  <a:ext uri="{0D108BD9-81ED-4DB2-BD59-A6C34878D82A}">
                    <a16:rowId xmlns:a16="http://schemas.microsoft.com/office/drawing/2014/main" val="10000"/>
                  </a:ext>
                </a:extLst>
              </a:tr>
              <a:tr h="304800">
                <a:tc>
                  <a:txBody>
                    <a:bodyPr/>
                    <a:lstStyle/>
                    <a:p>
                      <a:pPr algn="l"/>
                      <a:r>
                        <a:rPr lang="en-US">
                          <a:latin typeface="Times New Roman" panose="02020603050405020304" pitchFamily="18" charset="0"/>
                        </a:rPr>
                        <a:t>Equipment</a:t>
                      </a:r>
                      <a:endParaRPr lang="en-US"/>
                    </a:p>
                  </a:txBody>
                  <a:tcPr anchor="b"/>
                </a:tc>
                <a:tc>
                  <a:txBody>
                    <a:bodyPr/>
                    <a:lstStyle/>
                    <a:p>
                      <a:pPr algn="r"/>
                      <a:r>
                        <a:rPr lang="en-US">
                          <a:latin typeface="Times New Roman" panose="02020603050405020304" pitchFamily="18" charset="0"/>
                        </a:rPr>
                        <a:t>50</a:t>
                      </a:r>
                      <a:endParaRPr lang="en-US"/>
                    </a:p>
                  </a:txBody>
                  <a:tcPr anchor="b"/>
                </a:tc>
                <a:tc>
                  <a:txBody>
                    <a:bodyPr/>
                    <a:lstStyle/>
                    <a:p>
                      <a:pPr algn="r"/>
                      <a:r>
                        <a:rPr lang="en-US" smtClean="0">
                          <a:latin typeface="Times New Roman" panose="02020603050405020304" pitchFamily="18" charset="0"/>
                        </a:rPr>
                        <a:t>$34.36</a:t>
                      </a:r>
                      <a:endParaRPr lang="en-US" dirty="0"/>
                    </a:p>
                  </a:txBody>
                  <a:tcPr anchor="b"/>
                </a:tc>
                <a:extLst>
                  <a:ext uri="{0D108BD9-81ED-4DB2-BD59-A6C34878D82A}">
                    <a16:rowId xmlns:a16="http://schemas.microsoft.com/office/drawing/2014/main" val="10001"/>
                  </a:ext>
                </a:extLst>
              </a:tr>
              <a:tr h="304800">
                <a:tc>
                  <a:txBody>
                    <a:bodyPr/>
                    <a:lstStyle/>
                    <a:p>
                      <a:pPr algn="l"/>
                      <a:r>
                        <a:rPr lang="en-US">
                          <a:latin typeface="Times New Roman" panose="02020603050405020304" pitchFamily="18" charset="0"/>
                        </a:rPr>
                        <a:t>Ownership</a:t>
                      </a:r>
                      <a:endParaRPr lang="en-US"/>
                    </a:p>
                  </a:txBody>
                  <a:tcPr anchor="b"/>
                </a:tc>
                <a:tc>
                  <a:txBody>
                    <a:bodyPr/>
                    <a:lstStyle/>
                    <a:p>
                      <a:pPr algn="r"/>
                      <a:r>
                        <a:rPr lang="en-US">
                          <a:latin typeface="Times New Roman" panose="02020603050405020304" pitchFamily="18" charset="0"/>
                        </a:rPr>
                        <a:t>100</a:t>
                      </a:r>
                      <a:endParaRPr lang="en-US"/>
                    </a:p>
                  </a:txBody>
                  <a:tcPr anchor="b"/>
                </a:tc>
                <a:tc>
                  <a:txBody>
                    <a:bodyPr/>
                    <a:lstStyle/>
                    <a:p>
                      <a:pPr algn="r"/>
                      <a:r>
                        <a:rPr lang="en-US" dirty="0">
                          <a:solidFill>
                            <a:srgbClr val="FF0000"/>
                          </a:solidFill>
                          <a:latin typeface="Times New Roman" panose="02020603050405020304" pitchFamily="18" charset="0"/>
                        </a:rPr>
                        <a:t>38.46</a:t>
                      </a:r>
                      <a:endParaRPr lang="en-US" dirty="0">
                        <a:solidFill>
                          <a:srgbClr val="FF0000"/>
                        </a:solidFill>
                      </a:endParaRPr>
                    </a:p>
                  </a:txBody>
                  <a:tcPr anchor="b"/>
                </a:tc>
                <a:extLst>
                  <a:ext uri="{0D108BD9-81ED-4DB2-BD59-A6C34878D82A}">
                    <a16:rowId xmlns:a16="http://schemas.microsoft.com/office/drawing/2014/main" val="10002"/>
                  </a:ext>
                </a:extLst>
              </a:tr>
              <a:tr h="243840">
                <a:tc>
                  <a:txBody>
                    <a:bodyPr/>
                    <a:lstStyle/>
                    <a:p>
                      <a:pPr algn="l"/>
                      <a:r>
                        <a:rPr lang="en-US">
                          <a:latin typeface="Times New Roman" panose="02020603050405020304" pitchFamily="18" charset="0"/>
                        </a:rPr>
                        <a:t>Cost / Acre</a:t>
                      </a:r>
                      <a:endParaRPr lang="en-US"/>
                    </a:p>
                  </a:txBody>
                  <a:tcPr anchor="b"/>
                </a:tc>
                <a:tc>
                  <a:txBody>
                    <a:bodyPr/>
                    <a:lstStyle/>
                    <a:p>
                      <a:pPr algn="r"/>
                      <a:r>
                        <a:rPr lang="en-US" dirty="0">
                          <a:latin typeface="Times New Roman" panose="02020603050405020304" pitchFamily="18" charset="0"/>
                        </a:rPr>
                        <a:t>200</a:t>
                      </a:r>
                      <a:endParaRPr lang="en-US" dirty="0"/>
                    </a:p>
                  </a:txBody>
                  <a:tcPr anchor="b"/>
                </a:tc>
                <a:tc>
                  <a:txBody>
                    <a:bodyPr/>
                    <a:lstStyle/>
                    <a:p>
                      <a:pPr algn="r"/>
                      <a:r>
                        <a:rPr lang="en-US">
                          <a:latin typeface="Times New Roman" panose="02020603050405020304" pitchFamily="18" charset="0"/>
                        </a:rPr>
                        <a:t>47.58</a:t>
                      </a:r>
                      <a:endParaRPr lang="en-US"/>
                    </a:p>
                  </a:txBody>
                  <a:tcPr anchor="b"/>
                </a:tc>
                <a:extLst>
                  <a:ext uri="{0D108BD9-81ED-4DB2-BD59-A6C34878D82A}">
                    <a16:rowId xmlns:a16="http://schemas.microsoft.com/office/drawing/2014/main" val="10003"/>
                  </a:ext>
                </a:extLst>
              </a:tr>
              <a:tr h="259080">
                <a:tc>
                  <a:txBody>
                    <a:bodyPr/>
                    <a:lstStyle/>
                    <a:p>
                      <a:pPr algn="l"/>
                      <a:r>
                        <a:rPr lang="en-US">
                          <a:latin typeface="Times New Roman" panose="02020603050405020304" pitchFamily="18" charset="0"/>
                        </a:rPr>
                        <a:t>by Well Depth</a:t>
                      </a:r>
                      <a:endParaRPr lang="en-US"/>
                    </a:p>
                  </a:txBody>
                  <a:tcPr anchor="b"/>
                </a:tc>
                <a:tc>
                  <a:txBody>
                    <a:bodyPr/>
                    <a:lstStyle/>
                    <a:p>
                      <a:pPr algn="r"/>
                      <a:r>
                        <a:rPr lang="en-US">
                          <a:latin typeface="Times New Roman" panose="02020603050405020304" pitchFamily="18" charset="0"/>
                        </a:rPr>
                        <a:t>300</a:t>
                      </a:r>
                      <a:endParaRPr lang="en-US"/>
                    </a:p>
                  </a:txBody>
                  <a:tcPr anchor="b"/>
                </a:tc>
                <a:tc>
                  <a:txBody>
                    <a:bodyPr/>
                    <a:lstStyle/>
                    <a:p>
                      <a:pPr algn="r"/>
                      <a:r>
                        <a:rPr lang="en-US">
                          <a:latin typeface="Times New Roman" panose="02020603050405020304" pitchFamily="18" charset="0"/>
                        </a:rPr>
                        <a:t>56.18</a:t>
                      </a:r>
                      <a:endParaRPr lang="en-US"/>
                    </a:p>
                  </a:txBody>
                  <a:tcPr anchor="b"/>
                </a:tc>
                <a:extLst>
                  <a:ext uri="{0D108BD9-81ED-4DB2-BD59-A6C34878D82A}">
                    <a16:rowId xmlns:a16="http://schemas.microsoft.com/office/drawing/2014/main" val="10004"/>
                  </a:ext>
                </a:extLst>
              </a:tr>
              <a:tr h="296681">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400</a:t>
                      </a:r>
                      <a:endParaRPr lang="en-US"/>
                    </a:p>
                  </a:txBody>
                  <a:tcPr anchor="b"/>
                </a:tc>
                <a:tc>
                  <a:txBody>
                    <a:bodyPr/>
                    <a:lstStyle/>
                    <a:p>
                      <a:pPr algn="r"/>
                      <a:r>
                        <a:rPr lang="en-US">
                          <a:latin typeface="Times New Roman" panose="02020603050405020304" pitchFamily="18" charset="0"/>
                        </a:rPr>
                        <a:t>71.34</a:t>
                      </a:r>
                      <a:endParaRPr lang="en-US"/>
                    </a:p>
                  </a:txBody>
                  <a:tcPr anchor="b"/>
                </a:tc>
                <a:extLst>
                  <a:ext uri="{0D108BD9-81ED-4DB2-BD59-A6C34878D82A}">
                    <a16:rowId xmlns:a16="http://schemas.microsoft.com/office/drawing/2014/main" val="10005"/>
                  </a:ext>
                </a:extLst>
              </a:tr>
              <a:tr h="389611">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500</a:t>
                      </a:r>
                      <a:endParaRPr lang="en-US"/>
                    </a:p>
                  </a:txBody>
                  <a:tcPr anchor="b"/>
                </a:tc>
                <a:tc>
                  <a:txBody>
                    <a:bodyPr/>
                    <a:lstStyle/>
                    <a:p>
                      <a:pPr algn="r"/>
                      <a:r>
                        <a:rPr lang="en-US" dirty="0">
                          <a:latin typeface="Times New Roman" panose="02020603050405020304" pitchFamily="18" charset="0"/>
                        </a:rPr>
                        <a:t>84.13</a:t>
                      </a:r>
                      <a:endParaRPr lang="en-US" dirty="0"/>
                    </a:p>
                  </a:txBody>
                  <a:tcPr anchor="b"/>
                </a:tc>
                <a:extLst>
                  <a:ext uri="{0D108BD9-81ED-4DB2-BD59-A6C34878D82A}">
                    <a16:rowId xmlns:a16="http://schemas.microsoft.com/office/drawing/2014/main" val="10006"/>
                  </a:ext>
                </a:extLst>
              </a:tr>
              <a:tr h="410735">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600</a:t>
                      </a:r>
                      <a:endParaRPr lang="en-US"/>
                    </a:p>
                  </a:txBody>
                  <a:tcPr anchor="b"/>
                </a:tc>
                <a:tc>
                  <a:txBody>
                    <a:bodyPr/>
                    <a:lstStyle/>
                    <a:p>
                      <a:pPr algn="r"/>
                      <a:r>
                        <a:rPr lang="en-US">
                          <a:latin typeface="Times New Roman" panose="02020603050405020304" pitchFamily="18" charset="0"/>
                        </a:rPr>
                        <a:t>96.10</a:t>
                      </a:r>
                      <a:endParaRPr lang="en-US"/>
                    </a:p>
                  </a:txBody>
                  <a:tcPr anchor="b"/>
                </a:tc>
                <a:extLst>
                  <a:ext uri="{0D108BD9-81ED-4DB2-BD59-A6C34878D82A}">
                    <a16:rowId xmlns:a16="http://schemas.microsoft.com/office/drawing/2014/main" val="10007"/>
                  </a:ext>
                </a:extLst>
              </a:tr>
              <a:tr h="389611">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700</a:t>
                      </a:r>
                      <a:endParaRPr lang="en-US"/>
                    </a:p>
                  </a:txBody>
                  <a:tcPr anchor="b"/>
                </a:tc>
                <a:tc>
                  <a:txBody>
                    <a:bodyPr/>
                    <a:lstStyle/>
                    <a:p>
                      <a:pPr algn="r"/>
                      <a:r>
                        <a:rPr lang="en-US" dirty="0">
                          <a:latin typeface="Times New Roman" panose="02020603050405020304" pitchFamily="18" charset="0"/>
                        </a:rPr>
                        <a:t>109.35</a:t>
                      </a:r>
                      <a:endParaRPr lang="en-US" dirty="0"/>
                    </a:p>
                  </a:txBody>
                  <a:tcPr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98269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6439" y="457200"/>
            <a:ext cx="9857949" cy="1198756"/>
          </a:xfrm>
        </p:spPr>
        <p:txBody>
          <a:bodyPr>
            <a:normAutofit fontScale="90000"/>
          </a:bodyPr>
          <a:lstStyle/>
          <a:p>
            <a:r>
              <a:rPr lang="en-US" sz="3200" dirty="0" smtClean="0">
                <a:solidFill>
                  <a:srgbClr val="C00000"/>
                </a:solidFill>
              </a:rPr>
              <a:t>2014 Irrigated Land Equipment and Fuel Pumping Costs</a:t>
            </a:r>
            <a:br>
              <a:rPr lang="en-US" sz="3200" dirty="0" smtClean="0">
                <a:solidFill>
                  <a:srgbClr val="C00000"/>
                </a:solidFill>
              </a:rPr>
            </a:br>
            <a:r>
              <a:rPr lang="en-US" sz="3200" dirty="0" smtClean="0">
                <a:solidFill>
                  <a:srgbClr val="C00000"/>
                </a:solidFill>
              </a:rPr>
              <a:t>Example CRD—Page 20</a:t>
            </a:r>
            <a:endParaRPr lang="en-US" sz="3200" dirty="0">
              <a:solidFill>
                <a:srgbClr val="C00000"/>
              </a:solidFill>
            </a:endParaRPr>
          </a:p>
        </p:txBody>
      </p:sp>
      <p:graphicFrame>
        <p:nvGraphicFramePr>
          <p:cNvPr id="3" name="Table 2"/>
          <p:cNvGraphicFramePr>
            <a:graphicFrameLocks noGrp="1"/>
          </p:cNvGraphicFramePr>
          <p:nvPr/>
        </p:nvGraphicFramePr>
        <p:xfrm>
          <a:off x="1751012" y="1808483"/>
          <a:ext cx="8762999" cy="4482972"/>
        </p:xfrm>
        <a:graphic>
          <a:graphicData uri="http://schemas.openxmlformats.org/drawingml/2006/table">
            <a:tbl>
              <a:tblPr firstRow="1" bandRow="1">
                <a:tableStyleId>{5C22544A-7EE6-4342-B048-85BDC9FD1C3A}</a:tableStyleId>
              </a:tblPr>
              <a:tblGrid>
                <a:gridCol w="1460500">
                  <a:extLst>
                    <a:ext uri="{9D8B030D-6E8A-4147-A177-3AD203B41FA5}">
                      <a16:colId xmlns:a16="http://schemas.microsoft.com/office/drawing/2014/main" val="20000"/>
                    </a:ext>
                  </a:extLst>
                </a:gridCol>
                <a:gridCol w="1460500">
                  <a:extLst>
                    <a:ext uri="{9D8B030D-6E8A-4147-A177-3AD203B41FA5}">
                      <a16:colId xmlns:a16="http://schemas.microsoft.com/office/drawing/2014/main" val="20001"/>
                    </a:ext>
                  </a:extLst>
                </a:gridCol>
                <a:gridCol w="1251857">
                  <a:extLst>
                    <a:ext uri="{9D8B030D-6E8A-4147-A177-3AD203B41FA5}">
                      <a16:colId xmlns:a16="http://schemas.microsoft.com/office/drawing/2014/main" val="20002"/>
                    </a:ext>
                  </a:extLst>
                </a:gridCol>
                <a:gridCol w="1761873">
                  <a:extLst>
                    <a:ext uri="{9D8B030D-6E8A-4147-A177-3AD203B41FA5}">
                      <a16:colId xmlns:a16="http://schemas.microsoft.com/office/drawing/2014/main" val="20003"/>
                    </a:ext>
                  </a:extLst>
                </a:gridCol>
                <a:gridCol w="1298222">
                  <a:extLst>
                    <a:ext uri="{9D8B030D-6E8A-4147-A177-3AD203B41FA5}">
                      <a16:colId xmlns:a16="http://schemas.microsoft.com/office/drawing/2014/main" val="20004"/>
                    </a:ext>
                  </a:extLst>
                </a:gridCol>
                <a:gridCol w="1530047">
                  <a:extLst>
                    <a:ext uri="{9D8B030D-6E8A-4147-A177-3AD203B41FA5}">
                      <a16:colId xmlns:a16="http://schemas.microsoft.com/office/drawing/2014/main" val="20005"/>
                    </a:ext>
                  </a:extLst>
                </a:gridCol>
              </a:tblGrid>
              <a:tr h="672480">
                <a:tc gridSpan="4">
                  <a:txBody>
                    <a:bodyPr/>
                    <a:lstStyle/>
                    <a:p>
                      <a:pPr algn="l"/>
                      <a:r>
                        <a:rPr lang="en-US" dirty="0">
                          <a:latin typeface="Times New Roman" panose="02020603050405020304" pitchFamily="18" charset="0"/>
                        </a:rPr>
                        <a:t>IRRIGATION EQUIPMENT &amp; FUEL COSTS:</a:t>
                      </a:r>
                      <a:endParaRPr lang="en-US" dirty="0"/>
                    </a:p>
                  </a:txBody>
                  <a:tcPr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a:r>
                        <a:rPr lang="en-US">
                          <a:latin typeface="Times New Roman" panose="02020603050405020304" pitchFamily="18" charset="0"/>
                        </a:rPr>
                        <a:t> </a:t>
                      </a:r>
                      <a:endParaRPr lang="en-US"/>
                    </a:p>
                  </a:txBody>
                  <a:tcPr anchor="b"/>
                </a:tc>
                <a:tc>
                  <a:txBody>
                    <a:bodyPr/>
                    <a:lstStyle/>
                    <a:p>
                      <a:pPr algn="r"/>
                      <a:r>
                        <a:rPr lang="en-US" dirty="0">
                          <a:latin typeface="Times New Roman" panose="02020603050405020304" pitchFamily="18" charset="0"/>
                        </a:rPr>
                        <a:t> </a:t>
                      </a:r>
                      <a:endParaRPr lang="en-US" dirty="0"/>
                    </a:p>
                  </a:txBody>
                  <a:tcPr anchor="b"/>
                </a:tc>
                <a:extLst>
                  <a:ext uri="{0D108BD9-81ED-4DB2-BD59-A6C34878D82A}">
                    <a16:rowId xmlns:a16="http://schemas.microsoft.com/office/drawing/2014/main" val="10000"/>
                  </a:ext>
                </a:extLst>
              </a:tr>
              <a:tr h="389611">
                <a:tc>
                  <a:txBody>
                    <a:bodyPr/>
                    <a:lstStyle/>
                    <a:p>
                      <a:pPr algn="r"/>
                      <a:r>
                        <a:rPr lang="en-US" dirty="0" smtClean="0">
                          <a:latin typeface="Times New Roman" panose="02020603050405020304" pitchFamily="18" charset="0"/>
                        </a:rPr>
                        <a:t>Sample CRD</a:t>
                      </a:r>
                      <a:r>
                        <a:rPr lang="en-US" dirty="0">
                          <a:latin typeface="Times New Roman" panose="02020603050405020304" pitchFamily="18" charset="0"/>
                        </a:rPr>
                        <a:t> </a:t>
                      </a:r>
                      <a:endParaRPr lang="en-US" dirty="0"/>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extLst>
                  <a:ext uri="{0D108BD9-81ED-4DB2-BD59-A6C34878D82A}">
                    <a16:rowId xmlns:a16="http://schemas.microsoft.com/office/drawing/2014/main" val="10001"/>
                  </a:ext>
                </a:extLst>
              </a:tr>
              <a:tr h="672480">
                <a:tc>
                  <a:txBody>
                    <a:bodyPr/>
                    <a:lstStyle/>
                    <a:p>
                      <a:pPr algn="r"/>
                      <a:r>
                        <a:rPr lang="en-US">
                          <a:latin typeface="Times New Roman" panose="02020603050405020304" pitchFamily="18" charset="0"/>
                        </a:rPr>
                        <a:t>Well Depth</a:t>
                      </a:r>
                      <a:endParaRPr lang="en-US"/>
                    </a:p>
                  </a:txBody>
                  <a:tcPr anchor="b"/>
                </a:tc>
                <a:tc>
                  <a:txBody>
                    <a:bodyPr/>
                    <a:lstStyle/>
                    <a:p>
                      <a:pPr algn="r"/>
                      <a:r>
                        <a:rPr lang="en-US" u="sng">
                          <a:latin typeface="Times New Roman" panose="02020603050405020304" pitchFamily="18" charset="0"/>
                        </a:rPr>
                        <a:t>Flood</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u="sng">
                          <a:latin typeface="Times New Roman" panose="02020603050405020304" pitchFamily="18" charset="0"/>
                        </a:rPr>
                        <a:t>Sprinkler</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u="sng">
                          <a:latin typeface="Times New Roman" panose="02020603050405020304" pitchFamily="18" charset="0"/>
                        </a:rPr>
                        <a:t>Combined</a:t>
                      </a:r>
                      <a:endParaRPr lang="en-US"/>
                    </a:p>
                  </a:txBody>
                  <a:tcPr anchor="b"/>
                </a:tc>
                <a:extLst>
                  <a:ext uri="{0D108BD9-81ED-4DB2-BD59-A6C34878D82A}">
                    <a16:rowId xmlns:a16="http://schemas.microsoft.com/office/drawing/2014/main" val="10002"/>
                  </a:ext>
                </a:extLst>
              </a:tr>
              <a:tr h="389611">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a:latin typeface="Times New Roman" panose="02020603050405020304" pitchFamily="18" charset="0"/>
                        </a:rPr>
                        <a:t>7.6%</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92.4%</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extLst>
                  <a:ext uri="{0D108BD9-81ED-4DB2-BD59-A6C34878D82A}">
                    <a16:rowId xmlns:a16="http://schemas.microsoft.com/office/drawing/2014/main" val="10003"/>
                  </a:ext>
                </a:extLst>
              </a:tr>
              <a:tr h="410735">
                <a:tc>
                  <a:txBody>
                    <a:bodyPr/>
                    <a:lstStyle/>
                    <a:p>
                      <a:pPr algn="r"/>
                      <a:r>
                        <a:rPr lang="en-US">
                          <a:latin typeface="Times New Roman" panose="02020603050405020304" pitchFamily="18" charset="0"/>
                        </a:rPr>
                        <a:t> </a:t>
                      </a:r>
                      <a:endParaRPr lang="en-US"/>
                    </a:p>
                  </a:txBody>
                  <a:tcPr anchor="b"/>
                </a:tc>
                <a:tc>
                  <a:txBody>
                    <a:bodyPr/>
                    <a:lstStyle/>
                    <a:p>
                      <a:pPr algn="r"/>
                      <a:r>
                        <a:rPr lang="en-US" u="sng">
                          <a:latin typeface="Times New Roman" panose="02020603050405020304" pitchFamily="18" charset="0"/>
                        </a:rPr>
                        <a:t>EQUIP</a:t>
                      </a:r>
                      <a:endParaRPr lang="en-US"/>
                    </a:p>
                  </a:txBody>
                  <a:tcPr anchor="b"/>
                </a:tc>
                <a:tc>
                  <a:txBody>
                    <a:bodyPr/>
                    <a:lstStyle/>
                    <a:p>
                      <a:pPr algn="r"/>
                      <a:r>
                        <a:rPr lang="en-US" u="sng">
                          <a:latin typeface="Times New Roman" panose="02020603050405020304" pitchFamily="18" charset="0"/>
                        </a:rPr>
                        <a:t>FUEL</a:t>
                      </a:r>
                      <a:endParaRPr lang="en-US"/>
                    </a:p>
                  </a:txBody>
                  <a:tcPr anchor="b"/>
                </a:tc>
                <a:tc>
                  <a:txBody>
                    <a:bodyPr/>
                    <a:lstStyle/>
                    <a:p>
                      <a:pPr algn="r"/>
                      <a:r>
                        <a:rPr lang="en-US" u="sng">
                          <a:latin typeface="Times New Roman" panose="02020603050405020304" pitchFamily="18" charset="0"/>
                        </a:rPr>
                        <a:t>EQUIP</a:t>
                      </a:r>
                      <a:endParaRPr lang="en-US"/>
                    </a:p>
                  </a:txBody>
                  <a:tcPr anchor="b"/>
                </a:tc>
                <a:tc>
                  <a:txBody>
                    <a:bodyPr/>
                    <a:lstStyle/>
                    <a:p>
                      <a:pPr algn="r"/>
                      <a:r>
                        <a:rPr lang="en-US" u="sng" dirty="0">
                          <a:latin typeface="Times New Roman" panose="02020603050405020304" pitchFamily="18" charset="0"/>
                        </a:rPr>
                        <a:t>FUEL</a:t>
                      </a:r>
                      <a:endParaRPr lang="en-US" dirty="0"/>
                    </a:p>
                  </a:txBody>
                  <a:tcPr anchor="b"/>
                </a:tc>
                <a:tc>
                  <a:txBody>
                    <a:bodyPr/>
                    <a:lstStyle/>
                    <a:p>
                      <a:pPr algn="r"/>
                      <a:r>
                        <a:rPr lang="en-US">
                          <a:latin typeface="Times New Roman" panose="02020603050405020304" pitchFamily="18" charset="0"/>
                        </a:rPr>
                        <a:t> </a:t>
                      </a:r>
                      <a:endParaRPr lang="en-US"/>
                    </a:p>
                  </a:txBody>
                  <a:tcPr anchor="b"/>
                </a:tc>
                <a:extLst>
                  <a:ext uri="{0D108BD9-81ED-4DB2-BD59-A6C34878D82A}">
                    <a16:rowId xmlns:a16="http://schemas.microsoft.com/office/drawing/2014/main" val="10004"/>
                  </a:ext>
                </a:extLst>
              </a:tr>
              <a:tr h="389611">
                <a:tc>
                  <a:txBody>
                    <a:bodyPr/>
                    <a:lstStyle/>
                    <a:p>
                      <a:pPr algn="r"/>
                      <a:r>
                        <a:rPr lang="en-US">
                          <a:latin typeface="Times New Roman" panose="02020603050405020304" pitchFamily="18" charset="0"/>
                        </a:rPr>
                        <a:t>50</a:t>
                      </a:r>
                      <a:endParaRPr lang="en-US"/>
                    </a:p>
                  </a:txBody>
                  <a:tcPr anchor="b"/>
                </a:tc>
                <a:tc>
                  <a:txBody>
                    <a:bodyPr/>
                    <a:lstStyle/>
                    <a:p>
                      <a:pPr algn="r"/>
                      <a:r>
                        <a:rPr lang="en-US">
                          <a:latin typeface="Times New Roman" panose="02020603050405020304" pitchFamily="18" charset="0"/>
                        </a:rPr>
                        <a:t>25.32</a:t>
                      </a:r>
                      <a:endParaRPr lang="en-US"/>
                    </a:p>
                  </a:txBody>
                  <a:tcPr anchor="b"/>
                </a:tc>
                <a:tc>
                  <a:txBody>
                    <a:bodyPr/>
                    <a:lstStyle/>
                    <a:p>
                      <a:pPr algn="r"/>
                      <a:r>
                        <a:rPr lang="en-US">
                          <a:latin typeface="Times New Roman" panose="02020603050405020304" pitchFamily="18" charset="0"/>
                        </a:rPr>
                        <a:t>0.00</a:t>
                      </a:r>
                      <a:endParaRPr lang="en-US"/>
                    </a:p>
                  </a:txBody>
                  <a:tcPr anchor="b"/>
                </a:tc>
                <a:tc>
                  <a:txBody>
                    <a:bodyPr/>
                    <a:lstStyle/>
                    <a:p>
                      <a:pPr algn="r"/>
                      <a:r>
                        <a:rPr lang="en-US">
                          <a:latin typeface="Times New Roman" panose="02020603050405020304" pitchFamily="18" charset="0"/>
                        </a:rPr>
                        <a:t>34.36</a:t>
                      </a:r>
                      <a:endParaRPr lang="en-US"/>
                    </a:p>
                  </a:txBody>
                  <a:tcPr anchor="b"/>
                </a:tc>
                <a:tc>
                  <a:txBody>
                    <a:bodyPr/>
                    <a:lstStyle/>
                    <a:p>
                      <a:pPr algn="r"/>
                      <a:r>
                        <a:rPr lang="en-US">
                          <a:latin typeface="Times New Roman" panose="02020603050405020304" pitchFamily="18" charset="0"/>
                        </a:rPr>
                        <a:t>0.60</a:t>
                      </a:r>
                      <a:endParaRPr lang="en-US"/>
                    </a:p>
                  </a:txBody>
                  <a:tcPr anchor="b"/>
                </a:tc>
                <a:tc>
                  <a:txBody>
                    <a:bodyPr/>
                    <a:lstStyle/>
                    <a:p>
                      <a:pPr algn="r"/>
                      <a:r>
                        <a:rPr lang="en-US" smtClean="0">
                          <a:latin typeface="Times New Roman" panose="02020603050405020304" pitchFamily="18" charset="0"/>
                        </a:rPr>
                        <a:t>$34.23</a:t>
                      </a:r>
                      <a:endParaRPr lang="en-US" dirty="0"/>
                    </a:p>
                  </a:txBody>
                  <a:tcPr anchor="b"/>
                </a:tc>
                <a:extLst>
                  <a:ext uri="{0D108BD9-81ED-4DB2-BD59-A6C34878D82A}">
                    <a16:rowId xmlns:a16="http://schemas.microsoft.com/office/drawing/2014/main" val="10005"/>
                  </a:ext>
                </a:extLst>
              </a:tr>
              <a:tr h="389611">
                <a:tc>
                  <a:txBody>
                    <a:bodyPr/>
                    <a:lstStyle/>
                    <a:p>
                      <a:pPr algn="r"/>
                      <a:r>
                        <a:rPr lang="en-US">
                          <a:latin typeface="Times New Roman" panose="02020603050405020304" pitchFamily="18" charset="0"/>
                        </a:rPr>
                        <a:t>100</a:t>
                      </a:r>
                      <a:endParaRPr lang="en-US"/>
                    </a:p>
                  </a:txBody>
                  <a:tcPr anchor="b"/>
                </a:tc>
                <a:tc>
                  <a:txBody>
                    <a:bodyPr/>
                    <a:lstStyle/>
                    <a:p>
                      <a:pPr algn="r"/>
                      <a:r>
                        <a:rPr lang="en-US">
                          <a:latin typeface="Times New Roman" panose="02020603050405020304" pitchFamily="18" charset="0"/>
                        </a:rPr>
                        <a:t>28.75</a:t>
                      </a:r>
                      <a:endParaRPr lang="en-US"/>
                    </a:p>
                  </a:txBody>
                  <a:tcPr anchor="b"/>
                </a:tc>
                <a:tc>
                  <a:txBody>
                    <a:bodyPr/>
                    <a:lstStyle/>
                    <a:p>
                      <a:pPr algn="r"/>
                      <a:r>
                        <a:rPr lang="en-US">
                          <a:latin typeface="Times New Roman" panose="02020603050405020304" pitchFamily="18" charset="0"/>
                        </a:rPr>
                        <a:t>0.00</a:t>
                      </a:r>
                      <a:endParaRPr lang="en-US"/>
                    </a:p>
                  </a:txBody>
                  <a:tcPr anchor="b"/>
                </a:tc>
                <a:tc>
                  <a:txBody>
                    <a:bodyPr/>
                    <a:lstStyle/>
                    <a:p>
                      <a:pPr algn="r"/>
                      <a:r>
                        <a:rPr lang="en-US" dirty="0">
                          <a:solidFill>
                            <a:srgbClr val="FF0000"/>
                          </a:solidFill>
                          <a:latin typeface="Times New Roman" panose="02020603050405020304" pitchFamily="18" charset="0"/>
                        </a:rPr>
                        <a:t>38.46</a:t>
                      </a:r>
                      <a:endParaRPr lang="en-US" dirty="0">
                        <a:solidFill>
                          <a:srgbClr val="FF0000"/>
                        </a:solidFill>
                      </a:endParaRPr>
                    </a:p>
                  </a:txBody>
                  <a:tcPr anchor="b"/>
                </a:tc>
                <a:tc>
                  <a:txBody>
                    <a:bodyPr/>
                    <a:lstStyle/>
                    <a:p>
                      <a:pPr algn="r"/>
                      <a:r>
                        <a:rPr lang="en-US" dirty="0">
                          <a:solidFill>
                            <a:srgbClr val="FF0000"/>
                          </a:solidFill>
                          <a:latin typeface="Times New Roman" panose="02020603050405020304" pitchFamily="18" charset="0"/>
                        </a:rPr>
                        <a:t>1.20</a:t>
                      </a:r>
                      <a:endParaRPr lang="en-US" dirty="0">
                        <a:solidFill>
                          <a:srgbClr val="FF0000"/>
                        </a:solidFill>
                      </a:endParaRPr>
                    </a:p>
                  </a:txBody>
                  <a:tcPr anchor="b"/>
                </a:tc>
                <a:tc>
                  <a:txBody>
                    <a:bodyPr/>
                    <a:lstStyle/>
                    <a:p>
                      <a:pPr algn="r"/>
                      <a:r>
                        <a:rPr lang="en-US" smtClean="0">
                          <a:solidFill>
                            <a:srgbClr val="FF0000"/>
                          </a:solidFill>
                          <a:latin typeface="Times New Roman" panose="02020603050405020304" pitchFamily="18" charset="0"/>
                        </a:rPr>
                        <a:t>$38.83</a:t>
                      </a:r>
                      <a:endParaRPr lang="en-US" dirty="0">
                        <a:solidFill>
                          <a:srgbClr val="FF0000"/>
                        </a:solidFill>
                      </a:endParaRPr>
                    </a:p>
                  </a:txBody>
                  <a:tcPr anchor="b"/>
                </a:tc>
                <a:extLst>
                  <a:ext uri="{0D108BD9-81ED-4DB2-BD59-A6C34878D82A}">
                    <a16:rowId xmlns:a16="http://schemas.microsoft.com/office/drawing/2014/main" val="10006"/>
                  </a:ext>
                </a:extLst>
              </a:tr>
              <a:tr h="389611">
                <a:tc>
                  <a:txBody>
                    <a:bodyPr/>
                    <a:lstStyle/>
                    <a:p>
                      <a:pPr algn="r"/>
                      <a:r>
                        <a:rPr lang="en-US">
                          <a:latin typeface="Times New Roman" panose="02020603050405020304" pitchFamily="18" charset="0"/>
                        </a:rPr>
                        <a:t>200</a:t>
                      </a:r>
                      <a:endParaRPr lang="en-US"/>
                    </a:p>
                  </a:txBody>
                  <a:tcPr anchor="b"/>
                </a:tc>
                <a:tc>
                  <a:txBody>
                    <a:bodyPr/>
                    <a:lstStyle/>
                    <a:p>
                      <a:pPr algn="r"/>
                      <a:r>
                        <a:rPr lang="en-US">
                          <a:latin typeface="Times New Roman" panose="02020603050405020304" pitchFamily="18" charset="0"/>
                        </a:rPr>
                        <a:t>35.75</a:t>
                      </a:r>
                      <a:endParaRPr lang="en-US"/>
                    </a:p>
                  </a:txBody>
                  <a:tcPr anchor="b"/>
                </a:tc>
                <a:tc>
                  <a:txBody>
                    <a:bodyPr/>
                    <a:lstStyle/>
                    <a:p>
                      <a:pPr algn="r"/>
                      <a:r>
                        <a:rPr lang="en-US">
                          <a:latin typeface="Times New Roman" panose="02020603050405020304" pitchFamily="18" charset="0"/>
                        </a:rPr>
                        <a:t>0.00</a:t>
                      </a:r>
                      <a:endParaRPr lang="en-US"/>
                    </a:p>
                  </a:txBody>
                  <a:tcPr anchor="b"/>
                </a:tc>
                <a:tc>
                  <a:txBody>
                    <a:bodyPr/>
                    <a:lstStyle/>
                    <a:p>
                      <a:pPr algn="r"/>
                      <a:r>
                        <a:rPr lang="en-US">
                          <a:latin typeface="Times New Roman" panose="02020603050405020304" pitchFamily="18" charset="0"/>
                        </a:rPr>
                        <a:t>47.58</a:t>
                      </a:r>
                      <a:endParaRPr lang="en-US"/>
                    </a:p>
                  </a:txBody>
                  <a:tcPr anchor="b"/>
                </a:tc>
                <a:tc>
                  <a:txBody>
                    <a:bodyPr/>
                    <a:lstStyle/>
                    <a:p>
                      <a:pPr algn="r"/>
                      <a:r>
                        <a:rPr lang="en-US">
                          <a:latin typeface="Times New Roman" panose="02020603050405020304" pitchFamily="18" charset="0"/>
                        </a:rPr>
                        <a:t>2.40</a:t>
                      </a:r>
                      <a:endParaRPr lang="en-US"/>
                    </a:p>
                  </a:txBody>
                  <a:tcPr anchor="b"/>
                </a:tc>
                <a:tc>
                  <a:txBody>
                    <a:bodyPr/>
                    <a:lstStyle/>
                    <a:p>
                      <a:pPr algn="r"/>
                      <a:r>
                        <a:rPr lang="en-US" smtClean="0">
                          <a:latin typeface="Times New Roman" panose="02020603050405020304" pitchFamily="18" charset="0"/>
                        </a:rPr>
                        <a:t>$48.90</a:t>
                      </a:r>
                      <a:endParaRPr lang="en-US" dirty="0"/>
                    </a:p>
                  </a:txBody>
                  <a:tcPr anchor="b"/>
                </a:tc>
                <a:extLst>
                  <a:ext uri="{0D108BD9-81ED-4DB2-BD59-A6C34878D82A}">
                    <a16:rowId xmlns:a16="http://schemas.microsoft.com/office/drawing/2014/main" val="10007"/>
                  </a:ext>
                </a:extLst>
              </a:tr>
              <a:tr h="389611">
                <a:tc>
                  <a:txBody>
                    <a:bodyPr/>
                    <a:lstStyle/>
                    <a:p>
                      <a:pPr algn="r"/>
                      <a:r>
                        <a:rPr lang="en-US">
                          <a:latin typeface="Times New Roman" panose="02020603050405020304" pitchFamily="18" charset="0"/>
                        </a:rPr>
                        <a:t>300</a:t>
                      </a:r>
                      <a:endParaRPr lang="en-US"/>
                    </a:p>
                  </a:txBody>
                  <a:tcPr anchor="b"/>
                </a:tc>
                <a:tc>
                  <a:txBody>
                    <a:bodyPr/>
                    <a:lstStyle/>
                    <a:p>
                      <a:pPr algn="r"/>
                      <a:r>
                        <a:rPr lang="en-US">
                          <a:latin typeface="Times New Roman" panose="02020603050405020304" pitchFamily="18" charset="0"/>
                        </a:rPr>
                        <a:t>43.02</a:t>
                      </a:r>
                      <a:endParaRPr lang="en-US"/>
                    </a:p>
                  </a:txBody>
                  <a:tcPr anchor="b"/>
                </a:tc>
                <a:tc>
                  <a:txBody>
                    <a:bodyPr/>
                    <a:lstStyle/>
                    <a:p>
                      <a:pPr algn="r"/>
                      <a:r>
                        <a:rPr lang="en-US">
                          <a:latin typeface="Times New Roman" panose="02020603050405020304" pitchFamily="18" charset="0"/>
                        </a:rPr>
                        <a:t>0.00</a:t>
                      </a:r>
                      <a:endParaRPr lang="en-US"/>
                    </a:p>
                  </a:txBody>
                  <a:tcPr anchor="b"/>
                </a:tc>
                <a:tc>
                  <a:txBody>
                    <a:bodyPr/>
                    <a:lstStyle/>
                    <a:p>
                      <a:pPr algn="r"/>
                      <a:r>
                        <a:rPr lang="en-US">
                          <a:latin typeface="Times New Roman" panose="02020603050405020304" pitchFamily="18" charset="0"/>
                        </a:rPr>
                        <a:t>56.18</a:t>
                      </a:r>
                      <a:endParaRPr lang="en-US"/>
                    </a:p>
                  </a:txBody>
                  <a:tcPr anchor="b"/>
                </a:tc>
                <a:tc>
                  <a:txBody>
                    <a:bodyPr/>
                    <a:lstStyle/>
                    <a:p>
                      <a:pPr algn="r"/>
                      <a:r>
                        <a:rPr lang="en-US">
                          <a:latin typeface="Times New Roman" panose="02020603050405020304" pitchFamily="18" charset="0"/>
                        </a:rPr>
                        <a:t>3.60</a:t>
                      </a:r>
                      <a:endParaRPr lang="en-US"/>
                    </a:p>
                  </a:txBody>
                  <a:tcPr anchor="b"/>
                </a:tc>
                <a:tc>
                  <a:txBody>
                    <a:bodyPr/>
                    <a:lstStyle/>
                    <a:p>
                      <a:pPr algn="r"/>
                      <a:r>
                        <a:rPr lang="en-US" smtClean="0">
                          <a:latin typeface="Times New Roman" panose="02020603050405020304" pitchFamily="18" charset="0"/>
                        </a:rPr>
                        <a:t>$58.51</a:t>
                      </a:r>
                      <a:endParaRPr lang="en-US" dirty="0"/>
                    </a:p>
                  </a:txBody>
                  <a:tcPr anchor="b"/>
                </a:tc>
                <a:extLst>
                  <a:ext uri="{0D108BD9-81ED-4DB2-BD59-A6C34878D82A}">
                    <a16:rowId xmlns:a16="http://schemas.microsoft.com/office/drawing/2014/main" val="10008"/>
                  </a:ext>
                </a:extLst>
              </a:tr>
              <a:tr h="389611">
                <a:tc>
                  <a:txBody>
                    <a:bodyPr/>
                    <a:lstStyle/>
                    <a:p>
                      <a:pPr algn="r"/>
                      <a:r>
                        <a:rPr lang="en-US">
                          <a:latin typeface="Times New Roman" panose="02020603050405020304" pitchFamily="18" charset="0"/>
                        </a:rPr>
                        <a:t>400</a:t>
                      </a:r>
                      <a:endParaRPr lang="en-US"/>
                    </a:p>
                  </a:txBody>
                  <a:tcPr anchor="b"/>
                </a:tc>
                <a:tc>
                  <a:txBody>
                    <a:bodyPr/>
                    <a:lstStyle/>
                    <a:p>
                      <a:pPr algn="r"/>
                      <a:r>
                        <a:rPr lang="en-US">
                          <a:latin typeface="Times New Roman" panose="02020603050405020304" pitchFamily="18" charset="0"/>
                        </a:rPr>
                        <a:t>53.08</a:t>
                      </a:r>
                      <a:endParaRPr lang="en-US"/>
                    </a:p>
                  </a:txBody>
                  <a:tcPr anchor="b"/>
                </a:tc>
                <a:tc>
                  <a:txBody>
                    <a:bodyPr/>
                    <a:lstStyle/>
                    <a:p>
                      <a:pPr algn="r"/>
                      <a:r>
                        <a:rPr lang="en-US">
                          <a:latin typeface="Times New Roman" panose="02020603050405020304" pitchFamily="18" charset="0"/>
                        </a:rPr>
                        <a:t>0.00</a:t>
                      </a:r>
                      <a:endParaRPr lang="en-US"/>
                    </a:p>
                  </a:txBody>
                  <a:tcPr anchor="b"/>
                </a:tc>
                <a:tc>
                  <a:txBody>
                    <a:bodyPr/>
                    <a:lstStyle/>
                    <a:p>
                      <a:pPr algn="r"/>
                      <a:r>
                        <a:rPr lang="en-US">
                          <a:latin typeface="Times New Roman" panose="02020603050405020304" pitchFamily="18" charset="0"/>
                        </a:rPr>
                        <a:t>71.34</a:t>
                      </a:r>
                      <a:endParaRPr lang="en-US"/>
                    </a:p>
                  </a:txBody>
                  <a:tcPr anchor="b"/>
                </a:tc>
                <a:tc>
                  <a:txBody>
                    <a:bodyPr/>
                    <a:lstStyle/>
                    <a:p>
                      <a:pPr algn="r"/>
                      <a:r>
                        <a:rPr lang="en-US">
                          <a:latin typeface="Times New Roman" panose="02020603050405020304" pitchFamily="18" charset="0"/>
                        </a:rPr>
                        <a:t>4.81</a:t>
                      </a:r>
                      <a:endParaRPr lang="en-US"/>
                    </a:p>
                  </a:txBody>
                  <a:tcPr anchor="b"/>
                </a:tc>
                <a:tc>
                  <a:txBody>
                    <a:bodyPr/>
                    <a:lstStyle/>
                    <a:p>
                      <a:pPr algn="r"/>
                      <a:r>
                        <a:rPr lang="en-US" smtClean="0">
                          <a:latin typeface="Times New Roman" panose="02020603050405020304" pitchFamily="18" charset="0"/>
                        </a:rPr>
                        <a:t>$74.40</a:t>
                      </a:r>
                      <a:endParaRPr lang="en-US" dirty="0"/>
                    </a:p>
                  </a:txBody>
                  <a:tcPr anchor="b"/>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065469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2"/>
                </a:solidFill>
              </a:rPr>
              <a:t>Property Tax Computation</a:t>
            </a:r>
            <a:endParaRPr lang="en-US" dirty="0">
              <a:solidFill>
                <a:schemeClr val="accent2"/>
              </a:solidFill>
            </a:endParaRPr>
          </a:p>
        </p:txBody>
      </p:sp>
      <p:sp>
        <p:nvSpPr>
          <p:cNvPr id="5" name="Content Placeholder 4"/>
          <p:cNvSpPr>
            <a:spLocks noGrp="1"/>
          </p:cNvSpPr>
          <p:nvPr>
            <p:ph idx="1"/>
          </p:nvPr>
        </p:nvSpPr>
        <p:spPr/>
        <p:txBody>
          <a:bodyPr/>
          <a:lstStyle/>
          <a:p>
            <a:r>
              <a:rPr lang="en-US" dirty="0" smtClean="0"/>
              <a:t>Defined as the eight year average of eight year average of return to landlord</a:t>
            </a:r>
          </a:p>
          <a:p>
            <a:r>
              <a:rPr lang="en-US" dirty="0" smtClean="0"/>
              <a:t>This eight year average is then capitalized at the statute defined capitalization rate</a:t>
            </a:r>
          </a:p>
          <a:p>
            <a:r>
              <a:rPr lang="en-US" dirty="0" smtClean="0"/>
              <a:t>Process places a weight on middle years of the process</a:t>
            </a:r>
          </a:p>
          <a:p>
            <a:r>
              <a:rPr lang="en-US" dirty="0" smtClean="0"/>
              <a:t>Designed to have a more smoothing effect on tax values</a:t>
            </a:r>
          </a:p>
          <a:p>
            <a:pPr lvl="1"/>
            <a:r>
              <a:rPr lang="en-US" dirty="0" smtClean="0"/>
              <a:t>Goal is to remove the variability of year to year changes</a:t>
            </a:r>
          </a:p>
          <a:p>
            <a:r>
              <a:rPr lang="en-US" dirty="0" smtClean="0"/>
              <a:t>Landlord net return made up of last 15 years return to the landlord</a:t>
            </a:r>
          </a:p>
          <a:p>
            <a:pPr lvl="1"/>
            <a:r>
              <a:rPr lang="en-US" dirty="0" smtClean="0"/>
              <a:t>The 2016 Landlord Net Income made up of individual values from 2000 - 2014</a:t>
            </a:r>
            <a:endParaRPr lang="en-US" dirty="0"/>
          </a:p>
        </p:txBody>
      </p:sp>
    </p:spTree>
    <p:extLst>
      <p:ext uri="{BB962C8B-B14F-4D97-AF65-F5344CB8AC3E}">
        <p14:creationId xmlns:p14="http://schemas.microsoft.com/office/powerpoint/2010/main" val="342576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263" y="401444"/>
            <a:ext cx="9857949" cy="1198756"/>
          </a:xfrm>
        </p:spPr>
        <p:txBody>
          <a:bodyPr>
            <a:normAutofit/>
          </a:bodyPr>
          <a:lstStyle/>
          <a:p>
            <a:r>
              <a:rPr lang="en-US" sz="3200" dirty="0">
                <a:solidFill>
                  <a:srgbClr val="C00000"/>
                </a:solidFill>
              </a:rPr>
              <a:t>2014 </a:t>
            </a:r>
            <a:r>
              <a:rPr lang="en-US" sz="3200" dirty="0" smtClean="0">
                <a:solidFill>
                  <a:srgbClr val="C00000"/>
                </a:solidFill>
              </a:rPr>
              <a:t>Irrigated </a:t>
            </a:r>
            <a:r>
              <a:rPr lang="en-US" sz="3200" dirty="0">
                <a:solidFill>
                  <a:srgbClr val="C00000"/>
                </a:solidFill>
              </a:rPr>
              <a:t>LNI by </a:t>
            </a:r>
            <a:r>
              <a:rPr lang="en-US" sz="3200" dirty="0" smtClean="0">
                <a:solidFill>
                  <a:srgbClr val="C00000"/>
                </a:solidFill>
              </a:rPr>
              <a:t>Soil for 100’ Well</a:t>
            </a:r>
            <a:r>
              <a:rPr lang="en-US" sz="3200" dirty="0">
                <a:solidFill>
                  <a:srgbClr val="C00000"/>
                </a:solidFill>
              </a:rPr>
              <a:t/>
            </a:r>
            <a:br>
              <a:rPr lang="en-US" sz="3200" dirty="0">
                <a:solidFill>
                  <a:srgbClr val="C00000"/>
                </a:solidFill>
              </a:rPr>
            </a:br>
            <a:r>
              <a:rPr lang="en-US" sz="3200" dirty="0">
                <a:solidFill>
                  <a:srgbClr val="C00000"/>
                </a:solidFill>
              </a:rPr>
              <a:t>Example </a:t>
            </a:r>
            <a:r>
              <a:rPr lang="en-US" sz="3200" dirty="0" smtClean="0">
                <a:solidFill>
                  <a:srgbClr val="C00000"/>
                </a:solidFill>
              </a:rPr>
              <a:t>CRD—Page 11</a:t>
            </a:r>
            <a:endParaRPr lang="en-US" sz="3200" dirty="0">
              <a:solidFill>
                <a:srgbClr val="C00000"/>
              </a:solidFill>
            </a:endParaRPr>
          </a:p>
        </p:txBody>
      </p:sp>
      <p:sp>
        <p:nvSpPr>
          <p:cNvPr id="3" name="Content Placeholder 2"/>
          <p:cNvSpPr>
            <a:spLocks noGrp="1"/>
          </p:cNvSpPr>
          <p:nvPr>
            <p:ph idx="1"/>
          </p:nvPr>
        </p:nvSpPr>
        <p:spPr>
          <a:xfrm>
            <a:off x="1522413" y="1752600"/>
            <a:ext cx="9829799" cy="4187825"/>
          </a:xfrm>
        </p:spPr>
        <p:txBody>
          <a:bodyPr/>
          <a:lstStyle/>
          <a:p>
            <a:r>
              <a:rPr lang="en-US" dirty="0" smtClean="0"/>
              <a:t>Plug Combined Equipment and Fuel Pumping Costs into LNI calculation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15415290"/>
              </p:ext>
            </p:extLst>
          </p:nvPr>
        </p:nvGraphicFramePr>
        <p:xfrm>
          <a:off x="1751012" y="2667000"/>
          <a:ext cx="9677400" cy="3649308"/>
        </p:xfrm>
        <a:graphic>
          <a:graphicData uri="http://schemas.openxmlformats.org/drawingml/2006/table">
            <a:tbl>
              <a:tblPr firstRow="1" bandRow="1">
                <a:tableStyleId>{5C22544A-7EE6-4342-B048-85BDC9FD1C3A}</a:tableStyleId>
              </a:tblPr>
              <a:tblGrid>
                <a:gridCol w="1209675">
                  <a:extLst>
                    <a:ext uri="{9D8B030D-6E8A-4147-A177-3AD203B41FA5}">
                      <a16:colId xmlns:a16="http://schemas.microsoft.com/office/drawing/2014/main" val="20000"/>
                    </a:ext>
                  </a:extLst>
                </a:gridCol>
                <a:gridCol w="1209675">
                  <a:extLst>
                    <a:ext uri="{9D8B030D-6E8A-4147-A177-3AD203B41FA5}">
                      <a16:colId xmlns:a16="http://schemas.microsoft.com/office/drawing/2014/main" val="20001"/>
                    </a:ext>
                  </a:extLst>
                </a:gridCol>
                <a:gridCol w="1209675">
                  <a:extLst>
                    <a:ext uri="{9D8B030D-6E8A-4147-A177-3AD203B41FA5}">
                      <a16:colId xmlns:a16="http://schemas.microsoft.com/office/drawing/2014/main" val="20002"/>
                    </a:ext>
                  </a:extLst>
                </a:gridCol>
                <a:gridCol w="1209675">
                  <a:extLst>
                    <a:ext uri="{9D8B030D-6E8A-4147-A177-3AD203B41FA5}">
                      <a16:colId xmlns:a16="http://schemas.microsoft.com/office/drawing/2014/main" val="20003"/>
                    </a:ext>
                  </a:extLst>
                </a:gridCol>
                <a:gridCol w="14097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219200">
                  <a:extLst>
                    <a:ext uri="{9D8B030D-6E8A-4147-A177-3AD203B41FA5}">
                      <a16:colId xmlns:a16="http://schemas.microsoft.com/office/drawing/2014/main" val="20006"/>
                    </a:ext>
                  </a:extLst>
                </a:gridCol>
                <a:gridCol w="1066800">
                  <a:extLst>
                    <a:ext uri="{9D8B030D-6E8A-4147-A177-3AD203B41FA5}">
                      <a16:colId xmlns:a16="http://schemas.microsoft.com/office/drawing/2014/main" val="20007"/>
                    </a:ext>
                  </a:extLst>
                </a:gridCol>
              </a:tblGrid>
              <a:tr h="377657">
                <a:tc>
                  <a:txBody>
                    <a:bodyPr/>
                    <a:lstStyle/>
                    <a:p>
                      <a:pPr algn="l"/>
                      <a:r>
                        <a:rPr lang="en-US" dirty="0">
                          <a:latin typeface="Times New Roman" panose="02020603050405020304" pitchFamily="18" charset="0"/>
                        </a:rPr>
                        <a:t> </a:t>
                      </a:r>
                      <a:endParaRPr lang="en-US" dirty="0"/>
                    </a:p>
                  </a:txBody>
                  <a:tcPr anchor="b"/>
                </a:tc>
                <a:tc>
                  <a:txBody>
                    <a:bodyPr/>
                    <a:lstStyle/>
                    <a:p>
                      <a:pPr algn="ctr"/>
                      <a:r>
                        <a:rPr lang="en-US" dirty="0">
                          <a:latin typeface="Times New Roman" panose="02020603050405020304" pitchFamily="18" charset="0"/>
                        </a:rPr>
                        <a:t>(1)</a:t>
                      </a:r>
                      <a:endParaRPr lang="en-US" dirty="0"/>
                    </a:p>
                  </a:txBody>
                  <a:tcPr anchor="b"/>
                </a:tc>
                <a:tc>
                  <a:txBody>
                    <a:bodyPr/>
                    <a:lstStyle/>
                    <a:p>
                      <a:pPr algn="ctr"/>
                      <a:r>
                        <a:rPr lang="en-US" dirty="0">
                          <a:latin typeface="Times New Roman" panose="02020603050405020304" pitchFamily="18" charset="0"/>
                        </a:rPr>
                        <a:t>(2)</a:t>
                      </a:r>
                      <a:endParaRPr lang="en-US" dirty="0"/>
                    </a:p>
                  </a:txBody>
                  <a:tcPr anchor="b"/>
                </a:tc>
                <a:tc>
                  <a:txBody>
                    <a:bodyPr/>
                    <a:lstStyle/>
                    <a:p>
                      <a:pPr algn="ctr"/>
                      <a:r>
                        <a:rPr lang="en-US" dirty="0">
                          <a:latin typeface="Times New Roman" panose="02020603050405020304" pitchFamily="18" charset="0"/>
                        </a:rPr>
                        <a:t>(3)</a:t>
                      </a:r>
                      <a:endParaRPr lang="en-US" dirty="0"/>
                    </a:p>
                  </a:txBody>
                  <a:tcPr anchor="b"/>
                </a:tc>
                <a:tc>
                  <a:txBody>
                    <a:bodyPr/>
                    <a:lstStyle/>
                    <a:p>
                      <a:pPr algn="ctr"/>
                      <a:r>
                        <a:rPr lang="en-US" dirty="0">
                          <a:latin typeface="Times New Roman" panose="02020603050405020304" pitchFamily="18" charset="0"/>
                        </a:rPr>
                        <a:t>(4)</a:t>
                      </a:r>
                      <a:endParaRPr lang="en-US" dirty="0"/>
                    </a:p>
                  </a:txBody>
                  <a:tcPr anchor="b"/>
                </a:tc>
                <a:tc>
                  <a:txBody>
                    <a:bodyPr/>
                    <a:lstStyle/>
                    <a:p>
                      <a:pPr algn="ctr"/>
                      <a:r>
                        <a:rPr lang="en-US" dirty="0">
                          <a:latin typeface="Times New Roman" panose="02020603050405020304" pitchFamily="18" charset="0"/>
                        </a:rPr>
                        <a:t>(5)</a:t>
                      </a:r>
                      <a:endParaRPr lang="en-US" dirty="0"/>
                    </a:p>
                  </a:txBody>
                  <a:tcPr anchor="b"/>
                </a:tc>
                <a:tc>
                  <a:txBody>
                    <a:bodyPr/>
                    <a:lstStyle/>
                    <a:p>
                      <a:pPr algn="ctr"/>
                      <a:r>
                        <a:rPr lang="en-US" dirty="0" smtClean="0">
                          <a:latin typeface="Times New Roman" panose="02020603050405020304" pitchFamily="18" charset="0"/>
                        </a:rPr>
                        <a:t>(6)</a:t>
                      </a:r>
                      <a:endParaRPr lang="en-US" dirty="0"/>
                    </a:p>
                  </a:txBody>
                  <a:tcPr anchor="b"/>
                </a:tc>
                <a:tc>
                  <a:txBody>
                    <a:bodyPr/>
                    <a:lstStyle/>
                    <a:p>
                      <a:pPr algn="ctr"/>
                      <a:r>
                        <a:rPr lang="en-US" dirty="0" smtClean="0">
                          <a:latin typeface="Times New Roman" panose="02020603050405020304" pitchFamily="18" charset="0"/>
                        </a:rPr>
                        <a:t>(7)</a:t>
                      </a:r>
                      <a:endParaRPr lang="en-US" dirty="0"/>
                    </a:p>
                  </a:txBody>
                  <a:tcPr anchor="b"/>
                </a:tc>
                <a:extLst>
                  <a:ext uri="{0D108BD9-81ED-4DB2-BD59-A6C34878D82A}">
                    <a16:rowId xmlns:a16="http://schemas.microsoft.com/office/drawing/2014/main" val="10000"/>
                  </a:ext>
                </a:extLst>
              </a:tr>
              <a:tr h="377657">
                <a:tc>
                  <a:txBody>
                    <a:bodyPr/>
                    <a:lstStyle/>
                    <a:p>
                      <a:pPr algn="l"/>
                      <a:r>
                        <a:rPr lang="en-US" dirty="0">
                          <a:latin typeface="Times New Roman" panose="02020603050405020304" pitchFamily="18" charset="0"/>
                        </a:rPr>
                        <a:t>Co:</a:t>
                      </a:r>
                      <a:endParaRPr lang="en-US" dirty="0"/>
                    </a:p>
                  </a:txBody>
                  <a:tcPr anchor="b"/>
                </a:tc>
                <a:tc>
                  <a:txBody>
                    <a:bodyPr/>
                    <a:lstStyle/>
                    <a:p>
                      <a:pPr algn="r"/>
                      <a:r>
                        <a:rPr lang="en-US" dirty="0">
                          <a:latin typeface="Times New Roman" panose="02020603050405020304" pitchFamily="18" charset="0"/>
                        </a:rPr>
                        <a:t>Weighted</a:t>
                      </a:r>
                      <a:endParaRPr lang="en-US" dirty="0"/>
                    </a:p>
                  </a:txBody>
                  <a:tcPr anchor="b"/>
                </a:tc>
                <a:tc>
                  <a:txBody>
                    <a:bodyPr/>
                    <a:lstStyle/>
                    <a:p>
                      <a:pPr algn="r"/>
                      <a:r>
                        <a:rPr lang="en-US" dirty="0">
                          <a:latin typeface="Times New Roman" panose="02020603050405020304" pitchFamily="18" charset="0"/>
                        </a:rPr>
                        <a:t>Indexed</a:t>
                      </a:r>
                      <a:endParaRPr lang="en-US" dirty="0"/>
                    </a:p>
                  </a:txBody>
                  <a:tcPr anchor="b"/>
                </a:tc>
                <a:tc>
                  <a:txBody>
                    <a:bodyPr/>
                    <a:lstStyle/>
                    <a:p>
                      <a:pPr algn="r"/>
                      <a:r>
                        <a:rPr lang="en-US" dirty="0">
                          <a:latin typeface="Times New Roman" panose="02020603050405020304" pitchFamily="18" charset="0"/>
                        </a:rPr>
                        <a:t>Weighted</a:t>
                      </a:r>
                      <a:endParaRPr lang="en-US" dirty="0"/>
                    </a:p>
                  </a:txBody>
                  <a:tcPr anchor="b"/>
                </a:tc>
                <a:tc>
                  <a:txBody>
                    <a:bodyPr/>
                    <a:lstStyle/>
                    <a:p>
                      <a:pPr algn="r"/>
                      <a:endParaRPr lang="en-US" dirty="0"/>
                    </a:p>
                  </a:txBody>
                  <a:tcPr anchor="b"/>
                </a:tc>
                <a:tc>
                  <a:txBody>
                    <a:bodyPr/>
                    <a:lstStyle/>
                    <a:p>
                      <a:pPr algn="r"/>
                      <a:r>
                        <a:rPr lang="en-US" dirty="0">
                          <a:latin typeface="Times New Roman" panose="02020603050405020304" pitchFamily="18" charset="0"/>
                        </a:rPr>
                        <a:t>Weighted</a:t>
                      </a:r>
                      <a:endParaRPr lang="en-US" dirty="0"/>
                    </a:p>
                  </a:txBody>
                  <a:tcPr anchor="b"/>
                </a:tc>
                <a:tc>
                  <a:txBody>
                    <a:bodyPr/>
                    <a:lstStyle/>
                    <a:p>
                      <a:pPr algn="r"/>
                      <a:r>
                        <a:rPr lang="en-US" dirty="0">
                          <a:latin typeface="Times New Roman" panose="02020603050405020304" pitchFamily="18" charset="0"/>
                        </a:rPr>
                        <a:t>Irrigation</a:t>
                      </a:r>
                      <a:endParaRPr lang="en-US" dirty="0"/>
                    </a:p>
                  </a:txBody>
                  <a:tcPr anchor="b"/>
                </a:tc>
                <a:tc>
                  <a:txBody>
                    <a:bodyPr/>
                    <a:lstStyle/>
                    <a:p>
                      <a:pPr algn="r"/>
                      <a:r>
                        <a:rPr lang="en-US" dirty="0" smtClean="0">
                          <a:latin typeface="Times New Roman" panose="02020603050405020304" pitchFamily="18" charset="0"/>
                        </a:rPr>
                        <a:t>2014</a:t>
                      </a:r>
                      <a:r>
                        <a:rPr lang="en-US" dirty="0">
                          <a:latin typeface="Times New Roman" panose="02020603050405020304" pitchFamily="18" charset="0"/>
                        </a:rPr>
                        <a:t> </a:t>
                      </a:r>
                      <a:endParaRPr lang="en-US" dirty="0"/>
                    </a:p>
                  </a:txBody>
                  <a:tcPr anchor="b"/>
                </a:tc>
                <a:extLst>
                  <a:ext uri="{0D108BD9-81ED-4DB2-BD59-A6C34878D82A}">
                    <a16:rowId xmlns:a16="http://schemas.microsoft.com/office/drawing/2014/main" val="10001"/>
                  </a:ext>
                </a:extLst>
              </a:tr>
              <a:tr h="311486">
                <a:tc>
                  <a:txBody>
                    <a:bodyPr/>
                    <a:lstStyle/>
                    <a:p>
                      <a:pPr algn="l"/>
                      <a:r>
                        <a:rPr lang="en-US" dirty="0">
                          <a:latin typeface="Times New Roman" panose="02020603050405020304" pitchFamily="18" charset="0"/>
                        </a:rPr>
                        <a:t>Sample</a:t>
                      </a:r>
                      <a:endParaRPr lang="en-US" dirty="0"/>
                    </a:p>
                  </a:txBody>
                  <a:tcPr anchor="b"/>
                </a:tc>
                <a:tc>
                  <a:txBody>
                    <a:bodyPr/>
                    <a:lstStyle/>
                    <a:p>
                      <a:pPr algn="r"/>
                      <a:r>
                        <a:rPr lang="en-US" dirty="0">
                          <a:latin typeface="Times New Roman" panose="02020603050405020304" pitchFamily="18" charset="0"/>
                        </a:rPr>
                        <a:t>Landlord</a:t>
                      </a:r>
                      <a:endParaRPr lang="en-US" dirty="0"/>
                    </a:p>
                  </a:txBody>
                  <a:tcPr anchor="b"/>
                </a:tc>
                <a:tc>
                  <a:txBody>
                    <a:bodyPr/>
                    <a:lstStyle/>
                    <a:p>
                      <a:pPr algn="r"/>
                      <a:r>
                        <a:rPr lang="en-US">
                          <a:latin typeface="Times New Roman" panose="02020603050405020304" pitchFamily="18" charset="0"/>
                        </a:rPr>
                        <a:t>Landlord</a:t>
                      </a:r>
                      <a:endParaRPr lang="en-US"/>
                    </a:p>
                  </a:txBody>
                  <a:tcPr anchor="b"/>
                </a:tc>
                <a:tc>
                  <a:txBody>
                    <a:bodyPr/>
                    <a:lstStyle/>
                    <a:p>
                      <a:pPr algn="r"/>
                      <a:r>
                        <a:rPr lang="en-US" dirty="0">
                          <a:latin typeface="Times New Roman" panose="02020603050405020304" pitchFamily="18" charset="0"/>
                        </a:rPr>
                        <a:t>Landlord</a:t>
                      </a:r>
                      <a:endParaRPr lang="en-US" dirty="0"/>
                    </a:p>
                  </a:txBody>
                  <a:tcPr anchor="b"/>
                </a:tc>
                <a:tc>
                  <a:txBody>
                    <a:bodyPr/>
                    <a:lstStyle/>
                    <a:p>
                      <a:pPr algn="r"/>
                      <a:r>
                        <a:rPr lang="en-US" dirty="0">
                          <a:latin typeface="Times New Roman" panose="02020603050405020304" pitchFamily="18" charset="0"/>
                        </a:rPr>
                        <a:t> </a:t>
                      </a:r>
                      <a:r>
                        <a:rPr lang="en-US" dirty="0" smtClean="0">
                          <a:latin typeface="Times New Roman" panose="02020603050405020304" pitchFamily="18" charset="0"/>
                        </a:rPr>
                        <a:t>10%</a:t>
                      </a:r>
                      <a:endParaRPr lang="en-US" dirty="0"/>
                    </a:p>
                  </a:txBody>
                  <a:tcPr anchor="b"/>
                </a:tc>
                <a:tc>
                  <a:txBody>
                    <a:bodyPr/>
                    <a:lstStyle/>
                    <a:p>
                      <a:pPr algn="r"/>
                      <a:r>
                        <a:rPr lang="en-US">
                          <a:latin typeface="Times New Roman" panose="02020603050405020304" pitchFamily="18" charset="0"/>
                        </a:rPr>
                        <a:t>Landlord</a:t>
                      </a:r>
                      <a:endParaRPr lang="en-US"/>
                    </a:p>
                  </a:txBody>
                  <a:tcPr anchor="b"/>
                </a:tc>
                <a:tc>
                  <a:txBody>
                    <a:bodyPr/>
                    <a:lstStyle/>
                    <a:p>
                      <a:pPr algn="r"/>
                      <a:r>
                        <a:rPr lang="en-US">
                          <a:latin typeface="Times New Roman" panose="02020603050405020304" pitchFamily="18" charset="0"/>
                        </a:rPr>
                        <a:t>Equipment</a:t>
                      </a:r>
                      <a:endParaRPr lang="en-US"/>
                    </a:p>
                  </a:txBody>
                  <a:tcPr anchor="b"/>
                </a:tc>
                <a:tc>
                  <a:txBody>
                    <a:bodyPr/>
                    <a:lstStyle/>
                    <a:p>
                      <a:pPr algn="r"/>
                      <a:r>
                        <a:rPr lang="en-US" dirty="0">
                          <a:latin typeface="Times New Roman" panose="02020603050405020304" pitchFamily="18" charset="0"/>
                        </a:rPr>
                        <a:t>Landlord</a:t>
                      </a:r>
                      <a:endParaRPr lang="en-US" dirty="0"/>
                    </a:p>
                  </a:txBody>
                  <a:tcPr anchor="b"/>
                </a:tc>
                <a:extLst>
                  <a:ext uri="{0D108BD9-81ED-4DB2-BD59-A6C34878D82A}">
                    <a16:rowId xmlns:a16="http://schemas.microsoft.com/office/drawing/2014/main" val="10002"/>
                  </a:ext>
                </a:extLst>
              </a:tr>
              <a:tr h="326726">
                <a:tc>
                  <a:txBody>
                    <a:bodyPr/>
                    <a:lstStyle/>
                    <a:p>
                      <a:pPr algn="l"/>
                      <a:r>
                        <a:rPr lang="en-US" dirty="0">
                          <a:latin typeface="Times New Roman" panose="02020603050405020304" pitchFamily="18" charset="0"/>
                        </a:rPr>
                        <a:t>M.U.</a:t>
                      </a:r>
                      <a:endParaRPr lang="en-US" dirty="0"/>
                    </a:p>
                  </a:txBody>
                  <a:tcPr anchor="b"/>
                </a:tc>
                <a:tc>
                  <a:txBody>
                    <a:bodyPr/>
                    <a:lstStyle/>
                    <a:p>
                      <a:pPr algn="r"/>
                      <a:r>
                        <a:rPr lang="en-US">
                          <a:latin typeface="Times New Roman" panose="02020603050405020304" pitchFamily="18" charset="0"/>
                        </a:rPr>
                        <a:t>Gross</a:t>
                      </a:r>
                      <a:endParaRPr lang="en-US"/>
                    </a:p>
                  </a:txBody>
                  <a:tcPr anchor="b"/>
                </a:tc>
                <a:tc>
                  <a:txBody>
                    <a:bodyPr/>
                    <a:lstStyle/>
                    <a:p>
                      <a:pPr algn="r"/>
                      <a:r>
                        <a:rPr lang="en-US">
                          <a:latin typeface="Times New Roman" panose="02020603050405020304" pitchFamily="18" charset="0"/>
                        </a:rPr>
                        <a:t>Gross</a:t>
                      </a:r>
                      <a:endParaRPr lang="en-US"/>
                    </a:p>
                  </a:txBody>
                  <a:tcPr anchor="b"/>
                </a:tc>
                <a:tc>
                  <a:txBody>
                    <a:bodyPr/>
                    <a:lstStyle/>
                    <a:p>
                      <a:pPr algn="r"/>
                      <a:r>
                        <a:rPr lang="en-US" dirty="0">
                          <a:latin typeface="Times New Roman" panose="02020603050405020304" pitchFamily="18" charset="0"/>
                        </a:rPr>
                        <a:t>Production</a:t>
                      </a:r>
                      <a:endParaRPr lang="en-US" dirty="0"/>
                    </a:p>
                  </a:txBody>
                  <a:tcPr anchor="b"/>
                </a:tc>
                <a:tc>
                  <a:txBody>
                    <a:bodyPr/>
                    <a:lstStyle/>
                    <a:p>
                      <a:pPr algn="r"/>
                      <a:r>
                        <a:rPr lang="en-US" dirty="0" smtClean="0">
                          <a:latin typeface="Times New Roman" panose="02020603050405020304" pitchFamily="18" charset="0"/>
                        </a:rPr>
                        <a:t>Management</a:t>
                      </a:r>
                      <a:endParaRPr lang="en-US" dirty="0"/>
                    </a:p>
                  </a:txBody>
                  <a:tcPr anchor="b"/>
                </a:tc>
                <a:tc>
                  <a:txBody>
                    <a:bodyPr/>
                    <a:lstStyle/>
                    <a:p>
                      <a:pPr algn="r"/>
                      <a:r>
                        <a:rPr lang="en-US">
                          <a:latin typeface="Times New Roman" panose="02020603050405020304" pitchFamily="18" charset="0"/>
                        </a:rPr>
                        <a:t>Income</a:t>
                      </a:r>
                      <a:endParaRPr lang="en-US"/>
                    </a:p>
                  </a:txBody>
                  <a:tcPr anchor="b"/>
                </a:tc>
                <a:tc>
                  <a:txBody>
                    <a:bodyPr/>
                    <a:lstStyle/>
                    <a:p>
                      <a:pPr algn="r"/>
                      <a:r>
                        <a:rPr lang="en-US">
                          <a:latin typeface="Times New Roman" panose="02020603050405020304" pitchFamily="18" charset="0"/>
                        </a:rPr>
                        <a:t>and Fuel</a:t>
                      </a:r>
                      <a:endParaRPr lang="en-US"/>
                    </a:p>
                  </a:txBody>
                  <a:tcPr anchor="b"/>
                </a:tc>
                <a:tc>
                  <a:txBody>
                    <a:bodyPr/>
                    <a:lstStyle/>
                    <a:p>
                      <a:pPr algn="r"/>
                      <a:r>
                        <a:rPr lang="en-US" dirty="0">
                          <a:latin typeface="Times New Roman" panose="02020603050405020304" pitchFamily="18" charset="0"/>
                        </a:rPr>
                        <a:t>Net</a:t>
                      </a:r>
                      <a:endParaRPr lang="en-US" dirty="0"/>
                    </a:p>
                  </a:txBody>
                  <a:tcPr anchor="b"/>
                </a:tc>
                <a:extLst>
                  <a:ext uri="{0D108BD9-81ED-4DB2-BD59-A6C34878D82A}">
                    <a16:rowId xmlns:a16="http://schemas.microsoft.com/office/drawing/2014/main" val="10003"/>
                  </a:ext>
                </a:extLst>
              </a:tr>
              <a:tr h="651846">
                <a:tc>
                  <a:txBody>
                    <a:bodyPr/>
                    <a:lstStyle/>
                    <a:p>
                      <a:pPr algn="l"/>
                      <a:r>
                        <a:rPr lang="en-US">
                          <a:latin typeface="Times New Roman" panose="02020603050405020304" pitchFamily="18" charset="0"/>
                        </a:rPr>
                        <a:t>Symbol</a:t>
                      </a:r>
                      <a:endParaRPr lang="en-US"/>
                    </a:p>
                  </a:txBody>
                  <a:tcPr anchor="b"/>
                </a:tc>
                <a:tc>
                  <a:txBody>
                    <a:bodyPr/>
                    <a:lstStyle/>
                    <a:p>
                      <a:pPr algn="r"/>
                      <a:r>
                        <a:rPr lang="en-US" dirty="0" smtClean="0">
                          <a:latin typeface="Times New Roman" panose="02020603050405020304" pitchFamily="18" charset="0"/>
                        </a:rPr>
                        <a:t>Income</a:t>
                      </a:r>
                    </a:p>
                    <a:p>
                      <a:pPr algn="r"/>
                      <a:endParaRPr lang="en-US" dirty="0"/>
                    </a:p>
                  </a:txBody>
                  <a:tcPr anchor="b"/>
                </a:tc>
                <a:tc>
                  <a:txBody>
                    <a:bodyPr/>
                    <a:lstStyle/>
                    <a:p>
                      <a:pPr algn="r"/>
                      <a:r>
                        <a:rPr lang="en-US" dirty="0" smtClean="0">
                          <a:latin typeface="Times New Roman" panose="02020603050405020304" pitchFamily="18" charset="0"/>
                        </a:rPr>
                        <a:t>Income</a:t>
                      </a:r>
                    </a:p>
                    <a:p>
                      <a:pPr algn="r"/>
                      <a:endParaRPr lang="en-US" dirty="0"/>
                    </a:p>
                  </a:txBody>
                  <a:tcPr anchor="b"/>
                </a:tc>
                <a:tc>
                  <a:txBody>
                    <a:bodyPr/>
                    <a:lstStyle/>
                    <a:p>
                      <a:pPr algn="r"/>
                      <a:r>
                        <a:rPr lang="en-US" dirty="0" smtClean="0">
                          <a:latin typeface="Times New Roman" panose="02020603050405020304" pitchFamily="18" charset="0"/>
                        </a:rPr>
                        <a:t>Costs</a:t>
                      </a:r>
                    </a:p>
                    <a:p>
                      <a:pPr algn="r"/>
                      <a:endParaRPr lang="en-US" dirty="0"/>
                    </a:p>
                  </a:txBody>
                  <a:tcPr anchor="b"/>
                </a:tc>
                <a:tc>
                  <a:txBody>
                    <a:bodyPr/>
                    <a:lstStyle/>
                    <a:p>
                      <a:pPr algn="r"/>
                      <a:r>
                        <a:rPr lang="en-US" dirty="0" smtClean="0">
                          <a:latin typeface="Times New Roman" panose="02020603050405020304" pitchFamily="18" charset="0"/>
                        </a:rPr>
                        <a:t>Charge</a:t>
                      </a:r>
                    </a:p>
                    <a:p>
                      <a:pPr algn="r"/>
                      <a:endParaRPr lang="en-US" dirty="0"/>
                    </a:p>
                  </a:txBody>
                  <a:tcPr anchor="b"/>
                </a:tc>
                <a:tc>
                  <a:txBody>
                    <a:bodyPr/>
                    <a:lstStyle/>
                    <a:p>
                      <a:pPr algn="r"/>
                      <a:r>
                        <a:rPr lang="en-US" dirty="0">
                          <a:latin typeface="Times New Roman" panose="02020603050405020304" pitchFamily="18" charset="0"/>
                        </a:rPr>
                        <a:t>Per </a:t>
                      </a:r>
                      <a:r>
                        <a:rPr lang="en-US" dirty="0" smtClean="0">
                          <a:latin typeface="Times New Roman" panose="02020603050405020304" pitchFamily="18" charset="0"/>
                        </a:rPr>
                        <a:t>Acre</a:t>
                      </a:r>
                    </a:p>
                    <a:p>
                      <a:pPr algn="r"/>
                      <a:endParaRPr lang="en-US" dirty="0"/>
                    </a:p>
                  </a:txBody>
                  <a:tcPr anchor="b"/>
                </a:tc>
                <a:tc>
                  <a:txBody>
                    <a:bodyPr/>
                    <a:lstStyle/>
                    <a:p>
                      <a:pPr algn="r"/>
                      <a:r>
                        <a:rPr lang="en-US" dirty="0">
                          <a:latin typeface="Times New Roman" panose="02020603050405020304" pitchFamily="18" charset="0"/>
                        </a:rPr>
                        <a:t>Pumping Costs</a:t>
                      </a:r>
                      <a:endParaRPr lang="en-US" dirty="0"/>
                    </a:p>
                  </a:txBody>
                  <a:tcPr anchor="b"/>
                </a:tc>
                <a:tc>
                  <a:txBody>
                    <a:bodyPr/>
                    <a:lstStyle/>
                    <a:p>
                      <a:pPr algn="r"/>
                      <a:r>
                        <a:rPr lang="en-US" dirty="0" smtClean="0">
                          <a:latin typeface="Times New Roman" panose="02020603050405020304" pitchFamily="18" charset="0"/>
                        </a:rPr>
                        <a:t>Income</a:t>
                      </a:r>
                    </a:p>
                    <a:p>
                      <a:pPr algn="r"/>
                      <a:endParaRPr lang="en-US" dirty="0"/>
                    </a:p>
                  </a:txBody>
                  <a:tcPr anchor="b"/>
                </a:tc>
                <a:extLst>
                  <a:ext uri="{0D108BD9-81ED-4DB2-BD59-A6C34878D82A}">
                    <a16:rowId xmlns:a16="http://schemas.microsoft.com/office/drawing/2014/main" val="10004"/>
                  </a:ext>
                </a:extLst>
              </a:tr>
              <a:tr h="377657">
                <a:tc>
                  <a:txBody>
                    <a:bodyPr/>
                    <a:lstStyle/>
                    <a:p>
                      <a:pPr algn="l"/>
                      <a:r>
                        <a:rPr lang="en-US" dirty="0" smtClean="0"/>
                        <a:t>…</a:t>
                      </a:r>
                      <a:endParaRPr lang="en-US" dirty="0"/>
                    </a:p>
                  </a:txBody>
                  <a:tcPr anchor="b"/>
                </a:tc>
                <a:tc>
                  <a:txBody>
                    <a:bodyPr/>
                    <a:lstStyle/>
                    <a:p>
                      <a:pPr algn="r"/>
                      <a:r>
                        <a:rPr lang="en-US" smtClean="0">
                          <a:latin typeface="Times New Roman" panose="02020603050405020304" pitchFamily="18" charset="0"/>
                        </a:rPr>
                        <a:t>$254.05</a:t>
                      </a:r>
                      <a:endParaRPr lang="en-US" dirty="0"/>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smtClean="0">
                          <a:latin typeface="Times New Roman" panose="02020603050405020304" pitchFamily="18" charset="0"/>
                        </a:rPr>
                        <a:t>$61.92</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dirty="0" smtClean="0">
                          <a:solidFill>
                            <a:srgbClr val="FF0000"/>
                          </a:solidFill>
                          <a:latin typeface="Times New Roman" panose="02020603050405020304" pitchFamily="18" charset="0"/>
                        </a:rPr>
                        <a:t>$38.83</a:t>
                      </a:r>
                      <a:endParaRPr lang="en-US" dirty="0">
                        <a:solidFill>
                          <a:srgbClr val="FF0000"/>
                        </a:solidFill>
                      </a:endParaRPr>
                    </a:p>
                  </a:txBody>
                  <a:tcPr anchor="b"/>
                </a:tc>
                <a:tc>
                  <a:txBody>
                    <a:bodyPr/>
                    <a:lstStyle/>
                    <a:p>
                      <a:pPr algn="r"/>
                      <a:r>
                        <a:rPr lang="en-US">
                          <a:latin typeface="Times New Roman" panose="02020603050405020304" pitchFamily="18" charset="0"/>
                        </a:rPr>
                        <a:t> </a:t>
                      </a:r>
                      <a:endParaRPr lang="en-US"/>
                    </a:p>
                  </a:txBody>
                  <a:tcPr anchor="b"/>
                </a:tc>
                <a:extLst>
                  <a:ext uri="{0D108BD9-81ED-4DB2-BD59-A6C34878D82A}">
                    <a16:rowId xmlns:a16="http://schemas.microsoft.com/office/drawing/2014/main" val="10005"/>
                  </a:ext>
                </a:extLst>
              </a:tr>
              <a:tr h="377657">
                <a:tc>
                  <a:txBody>
                    <a:bodyPr/>
                    <a:lstStyle/>
                    <a:p>
                      <a:pPr algn="l"/>
                      <a:r>
                        <a:rPr lang="en-US" dirty="0">
                          <a:latin typeface="Arial" panose="020B0604020202020204" pitchFamily="34" charset="0"/>
                        </a:rPr>
                        <a:t>2668</a:t>
                      </a:r>
                      <a:endParaRPr lang="en-US" dirty="0"/>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255.89</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25.59</a:t>
                      </a:r>
                      <a:endParaRPr lang="en-US"/>
                    </a:p>
                  </a:txBody>
                  <a:tcPr anchor="b"/>
                </a:tc>
                <a:tc>
                  <a:txBody>
                    <a:bodyPr/>
                    <a:lstStyle/>
                    <a:p>
                      <a:pPr algn="r"/>
                      <a:r>
                        <a:rPr lang="en-US">
                          <a:latin typeface="Times New Roman" panose="02020603050405020304" pitchFamily="18" charset="0"/>
                        </a:rPr>
                        <a:t>168.38</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129.55</a:t>
                      </a:r>
                      <a:endParaRPr lang="en-US"/>
                    </a:p>
                  </a:txBody>
                  <a:tcPr anchor="b"/>
                </a:tc>
                <a:extLst>
                  <a:ext uri="{0D108BD9-81ED-4DB2-BD59-A6C34878D82A}">
                    <a16:rowId xmlns:a16="http://schemas.microsoft.com/office/drawing/2014/main" val="10006"/>
                  </a:ext>
                </a:extLst>
              </a:tr>
              <a:tr h="377657">
                <a:tc>
                  <a:txBody>
                    <a:bodyPr/>
                    <a:lstStyle/>
                    <a:p>
                      <a:pPr algn="l"/>
                      <a:r>
                        <a:rPr lang="en-US">
                          <a:latin typeface="Arial" panose="020B0604020202020204" pitchFamily="34" charset="0"/>
                        </a:rPr>
                        <a:t>2669</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248.05</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24.81</a:t>
                      </a:r>
                      <a:endParaRPr lang="en-US"/>
                    </a:p>
                  </a:txBody>
                  <a:tcPr anchor="b"/>
                </a:tc>
                <a:tc>
                  <a:txBody>
                    <a:bodyPr/>
                    <a:lstStyle/>
                    <a:p>
                      <a:pPr algn="r"/>
                      <a:r>
                        <a:rPr lang="en-US">
                          <a:latin typeface="Times New Roman" panose="02020603050405020304" pitchFamily="18" charset="0"/>
                        </a:rPr>
                        <a:t>161.33</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122.50</a:t>
                      </a:r>
                      <a:endParaRPr lang="en-US"/>
                    </a:p>
                  </a:txBody>
                  <a:tcPr anchor="b"/>
                </a:tc>
                <a:extLst>
                  <a:ext uri="{0D108BD9-81ED-4DB2-BD59-A6C34878D82A}">
                    <a16:rowId xmlns:a16="http://schemas.microsoft.com/office/drawing/2014/main" val="10007"/>
                  </a:ext>
                </a:extLst>
              </a:tr>
              <a:tr h="377657">
                <a:tc>
                  <a:txBody>
                    <a:bodyPr/>
                    <a:lstStyle/>
                    <a:p>
                      <a:pPr algn="l"/>
                      <a:r>
                        <a:rPr lang="en-US">
                          <a:latin typeface="Arial" panose="020B0604020202020204" pitchFamily="34" charset="0"/>
                        </a:rPr>
                        <a:t>2760</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159.28</a:t>
                      </a:r>
                      <a:endParaRPr lang="en-US"/>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a:latin typeface="Times New Roman" panose="02020603050405020304" pitchFamily="18" charset="0"/>
                        </a:rPr>
                        <a:t>15.93</a:t>
                      </a:r>
                      <a:endParaRPr lang="en-US"/>
                    </a:p>
                  </a:txBody>
                  <a:tcPr anchor="b"/>
                </a:tc>
                <a:tc>
                  <a:txBody>
                    <a:bodyPr/>
                    <a:lstStyle/>
                    <a:p>
                      <a:pPr algn="r"/>
                      <a:r>
                        <a:rPr lang="en-US">
                          <a:latin typeface="Times New Roman" panose="02020603050405020304" pitchFamily="18" charset="0"/>
                        </a:rPr>
                        <a:t>81.43</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dirty="0">
                          <a:latin typeface="Times New Roman" panose="02020603050405020304" pitchFamily="18" charset="0"/>
                        </a:rPr>
                        <a:t>42.60</a:t>
                      </a:r>
                      <a:endParaRPr lang="en-US" dirty="0"/>
                    </a:p>
                  </a:txBody>
                  <a:tcPr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951897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Grassland (Pasture) </a:t>
            </a:r>
            <a:r>
              <a:rPr lang="en-US" dirty="0">
                <a:solidFill>
                  <a:schemeClr val="accent2"/>
                </a:solidFill>
              </a:rPr>
              <a:t>Computation Process for </a:t>
            </a:r>
            <a:r>
              <a:rPr lang="en-US" dirty="0" smtClean="0">
                <a:solidFill>
                  <a:schemeClr val="accent2"/>
                </a:solidFill>
              </a:rPr>
              <a:t>Kansas</a:t>
            </a:r>
            <a:endParaRPr lang="en-US" dirty="0">
              <a:solidFill>
                <a:schemeClr val="accent2"/>
              </a:solidFill>
            </a:endParaRPr>
          </a:p>
        </p:txBody>
      </p:sp>
      <p:sp>
        <p:nvSpPr>
          <p:cNvPr id="5" name="Rectangle 3"/>
          <p:cNvSpPr>
            <a:spLocks noGrp="1" noChangeArrowheads="1"/>
          </p:cNvSpPr>
          <p:nvPr>
            <p:ph idx="1"/>
          </p:nvPr>
        </p:nvSpPr>
        <p:spPr/>
        <p:txBody>
          <a:bodyPr/>
          <a:lstStyle/>
          <a:p>
            <a:pPr>
              <a:lnSpc>
                <a:spcPct val="80000"/>
              </a:lnSpc>
            </a:pPr>
            <a:r>
              <a:rPr lang="en-US" dirty="0" smtClean="0">
                <a:latin typeface="Times New Roman" pitchFamily="18" charset="0"/>
                <a:cs typeface="Times New Roman" pitchFamily="18" charset="0"/>
              </a:rPr>
              <a:t>Determine CRD cash rental rate</a:t>
            </a:r>
          </a:p>
          <a:p>
            <a:pPr lvl="1">
              <a:lnSpc>
                <a:spcPct val="80000"/>
              </a:lnSpc>
            </a:pPr>
            <a:r>
              <a:rPr lang="en-US" dirty="0" smtClean="0">
                <a:latin typeface="Times New Roman" pitchFamily="18" charset="0"/>
                <a:cs typeface="Times New Roman" pitchFamily="18" charset="0"/>
              </a:rPr>
              <a:t>Information </a:t>
            </a:r>
            <a:r>
              <a:rPr lang="en-US" dirty="0">
                <a:latin typeface="Times New Roman" pitchFamily="18" charset="0"/>
                <a:cs typeface="Times New Roman" pitchFamily="18" charset="0"/>
              </a:rPr>
              <a:t>from </a:t>
            </a:r>
            <a:r>
              <a:rPr lang="en-US" dirty="0" smtClean="0">
                <a:latin typeface="Times New Roman" pitchFamily="18" charset="0"/>
                <a:cs typeface="Times New Roman" pitchFamily="18" charset="0"/>
              </a:rPr>
              <a:t>National Ag Statistics Service (USDA NASS)</a:t>
            </a:r>
          </a:p>
          <a:p>
            <a:pPr lvl="1">
              <a:lnSpc>
                <a:spcPct val="80000"/>
              </a:lnSpc>
            </a:pPr>
            <a:r>
              <a:rPr lang="en-US" dirty="0" smtClean="0">
                <a:latin typeface="Times New Roman" pitchFamily="18" charset="0"/>
                <a:cs typeface="Times New Roman" pitchFamily="18" charset="0"/>
              </a:rPr>
              <a:t>Used as average Landlord gross income</a:t>
            </a:r>
          </a:p>
          <a:p>
            <a:pPr>
              <a:lnSpc>
                <a:spcPct val="80000"/>
              </a:lnSpc>
            </a:pPr>
            <a:r>
              <a:rPr lang="en-US" dirty="0" smtClean="0">
                <a:latin typeface="Times New Roman" pitchFamily="18" charset="0"/>
                <a:cs typeface="Times New Roman" pitchFamily="18" charset="0"/>
              </a:rPr>
              <a:t>Deduct Landlord expenses</a:t>
            </a:r>
          </a:p>
          <a:p>
            <a:pPr lvl="1">
              <a:lnSpc>
                <a:spcPct val="80000"/>
              </a:lnSpc>
            </a:pPr>
            <a:r>
              <a:rPr lang="en-US" dirty="0" smtClean="0">
                <a:latin typeface="Times New Roman" pitchFamily="18" charset="0"/>
                <a:cs typeface="Times New Roman" pitchFamily="18" charset="0"/>
              </a:rPr>
              <a:t>Fence </a:t>
            </a:r>
            <a:r>
              <a:rPr lang="en-US" dirty="0">
                <a:latin typeface="Times New Roman" pitchFamily="18" charset="0"/>
                <a:cs typeface="Times New Roman" pitchFamily="18" charset="0"/>
              </a:rPr>
              <a:t>ownership cost </a:t>
            </a:r>
            <a:endParaRPr lang="en-US" dirty="0" smtClean="0">
              <a:latin typeface="Times New Roman" pitchFamily="18" charset="0"/>
              <a:cs typeface="Times New Roman" pitchFamily="18" charset="0"/>
            </a:endParaRPr>
          </a:p>
          <a:p>
            <a:pPr lvl="1">
              <a:lnSpc>
                <a:spcPct val="80000"/>
              </a:lnSpc>
            </a:pPr>
            <a:r>
              <a:rPr lang="en-US" dirty="0" smtClean="0">
                <a:latin typeface="Times New Roman" pitchFamily="18" charset="0"/>
                <a:cs typeface="Times New Roman" pitchFamily="18" charset="0"/>
              </a:rPr>
              <a:t>Pasture </a:t>
            </a:r>
            <a:r>
              <a:rPr lang="en-US" dirty="0">
                <a:latin typeface="Times New Roman" pitchFamily="18" charset="0"/>
                <a:cs typeface="Times New Roman" pitchFamily="18" charset="0"/>
              </a:rPr>
              <a:t>maintenance </a:t>
            </a:r>
            <a:r>
              <a:rPr lang="en-US" dirty="0" smtClean="0">
                <a:latin typeface="Times New Roman" pitchFamily="18" charset="0"/>
                <a:cs typeface="Times New Roman" pitchFamily="18" charset="0"/>
              </a:rPr>
              <a:t>cost</a:t>
            </a:r>
          </a:p>
          <a:p>
            <a:pPr lvl="1">
              <a:lnSpc>
                <a:spcPct val="80000"/>
              </a:lnSpc>
            </a:pPr>
            <a:r>
              <a:rPr lang="en-US" dirty="0">
                <a:latin typeface="Times New Roman" pitchFamily="18" charset="0"/>
                <a:cs typeface="Times New Roman" pitchFamily="18" charset="0"/>
              </a:rPr>
              <a:t>Watering </a:t>
            </a:r>
            <a:r>
              <a:rPr lang="en-US" dirty="0" smtClean="0">
                <a:latin typeface="Times New Roman" pitchFamily="18" charset="0"/>
                <a:cs typeface="Times New Roman" pitchFamily="18" charset="0"/>
              </a:rPr>
              <a:t>cost</a:t>
            </a:r>
          </a:p>
          <a:p>
            <a:pPr lvl="1">
              <a:lnSpc>
                <a:spcPct val="80000"/>
              </a:lnSpc>
            </a:pPr>
            <a:r>
              <a:rPr lang="en-US" dirty="0" smtClean="0">
                <a:latin typeface="Times New Roman" pitchFamily="18" charset="0"/>
                <a:cs typeface="Times New Roman" pitchFamily="18" charset="0"/>
              </a:rPr>
              <a:t>Management fee </a:t>
            </a:r>
            <a:r>
              <a:rPr lang="en-US" dirty="0">
                <a:latin typeface="Times New Roman" pitchFamily="18" charset="0"/>
                <a:cs typeface="Times New Roman" pitchFamily="18" charset="0"/>
              </a:rPr>
              <a:t>(10% of gross)</a:t>
            </a:r>
            <a:endParaRPr lang="en-US" dirty="0" smtClean="0">
              <a:latin typeface="Times New Roman" pitchFamily="18" charset="0"/>
              <a:cs typeface="Times New Roman" pitchFamily="18" charset="0"/>
            </a:endParaRPr>
          </a:p>
          <a:p>
            <a:pPr>
              <a:lnSpc>
                <a:spcPct val="80000"/>
              </a:lnSpc>
            </a:pPr>
            <a:r>
              <a:rPr lang="en-US" dirty="0" smtClean="0">
                <a:latin typeface="Times New Roman" pitchFamily="18" charset="0"/>
                <a:cs typeface="Times New Roman" pitchFamily="18" charset="0"/>
              </a:rPr>
              <a:t>Equals Landlord </a:t>
            </a:r>
            <a:r>
              <a:rPr lang="en-US" dirty="0" smtClean="0">
                <a:latin typeface="Times New Roman" pitchFamily="18" charset="0"/>
                <a:cs typeface="Times New Roman" pitchFamily="18" charset="0"/>
              </a:rPr>
              <a:t>Net Income </a:t>
            </a:r>
            <a:r>
              <a:rPr lang="en-US" dirty="0">
                <a:latin typeface="Times New Roman" pitchFamily="18" charset="0"/>
                <a:cs typeface="Times New Roman" pitchFamily="18" charset="0"/>
              </a:rPr>
              <a:t>(</a:t>
            </a:r>
            <a:r>
              <a:rPr lang="en-US" dirty="0" smtClean="0">
                <a:latin typeface="Times New Roman" pitchFamily="18" charset="0"/>
                <a:cs typeface="Times New Roman" pitchFamily="18" charset="0"/>
              </a:rPr>
              <a:t>LNI)</a:t>
            </a:r>
          </a:p>
        </p:txBody>
      </p:sp>
    </p:spTree>
    <p:extLst>
      <p:ext uri="{BB962C8B-B14F-4D97-AF65-F5344CB8AC3E}">
        <p14:creationId xmlns:p14="http://schemas.microsoft.com/office/powerpoint/2010/main" val="3395614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263" y="401444"/>
            <a:ext cx="9857949" cy="1198756"/>
          </a:xfrm>
        </p:spPr>
        <p:txBody>
          <a:bodyPr>
            <a:normAutofit/>
          </a:bodyPr>
          <a:lstStyle/>
          <a:p>
            <a:r>
              <a:rPr lang="en-US" sz="3200" dirty="0">
                <a:solidFill>
                  <a:srgbClr val="C00000"/>
                </a:solidFill>
              </a:rPr>
              <a:t>8-Year </a:t>
            </a:r>
            <a:r>
              <a:rPr lang="en-US" sz="3200" dirty="0" smtClean="0">
                <a:solidFill>
                  <a:srgbClr val="C00000"/>
                </a:solidFill>
              </a:rPr>
              <a:t>Summary Native Pasture</a:t>
            </a:r>
            <a:r>
              <a:rPr lang="en-US" sz="3200" dirty="0">
                <a:solidFill>
                  <a:srgbClr val="C00000"/>
                </a:solidFill>
              </a:rPr>
              <a:t/>
            </a:r>
            <a:br>
              <a:rPr lang="en-US" sz="3200" dirty="0">
                <a:solidFill>
                  <a:srgbClr val="C00000"/>
                </a:solidFill>
              </a:rPr>
            </a:br>
            <a:r>
              <a:rPr lang="en-US" sz="3200" dirty="0">
                <a:solidFill>
                  <a:srgbClr val="C00000"/>
                </a:solidFill>
              </a:rPr>
              <a:t>Example </a:t>
            </a:r>
            <a:r>
              <a:rPr lang="en-US" sz="3200" dirty="0" smtClean="0">
                <a:solidFill>
                  <a:srgbClr val="C00000"/>
                </a:solidFill>
              </a:rPr>
              <a:t>CRD—Page 26</a:t>
            </a:r>
            <a:endParaRPr lang="en-US" sz="3200"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8967842"/>
              </p:ext>
            </p:extLst>
          </p:nvPr>
        </p:nvGraphicFramePr>
        <p:xfrm>
          <a:off x="455611" y="1828801"/>
          <a:ext cx="11582400" cy="4032725"/>
        </p:xfrm>
        <a:graphic>
          <a:graphicData uri="http://schemas.openxmlformats.org/drawingml/2006/table">
            <a:tbl>
              <a:tblPr firstRow="1" bandRow="1">
                <a:tableStyleId>{5C22544A-7EE6-4342-B048-85BDC9FD1C3A}</a:tableStyleId>
              </a:tblPr>
              <a:tblGrid>
                <a:gridCol w="762001">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9906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gridCol w="762000">
                  <a:extLst>
                    <a:ext uri="{9D8B030D-6E8A-4147-A177-3AD203B41FA5}">
                      <a16:colId xmlns:a16="http://schemas.microsoft.com/office/drawing/2014/main" val="20008"/>
                    </a:ext>
                  </a:extLst>
                </a:gridCol>
                <a:gridCol w="762000">
                  <a:extLst>
                    <a:ext uri="{9D8B030D-6E8A-4147-A177-3AD203B41FA5}">
                      <a16:colId xmlns:a16="http://schemas.microsoft.com/office/drawing/2014/main" val="20009"/>
                    </a:ext>
                  </a:extLst>
                </a:gridCol>
                <a:gridCol w="1524000">
                  <a:extLst>
                    <a:ext uri="{9D8B030D-6E8A-4147-A177-3AD203B41FA5}">
                      <a16:colId xmlns:a16="http://schemas.microsoft.com/office/drawing/2014/main" val="20010"/>
                    </a:ext>
                  </a:extLst>
                </a:gridCol>
                <a:gridCol w="1447799">
                  <a:extLst>
                    <a:ext uri="{9D8B030D-6E8A-4147-A177-3AD203B41FA5}">
                      <a16:colId xmlns:a16="http://schemas.microsoft.com/office/drawing/2014/main" val="20011"/>
                    </a:ext>
                  </a:extLst>
                </a:gridCol>
              </a:tblGrid>
              <a:tr h="1371599">
                <a:tc>
                  <a:txBody>
                    <a:bodyPr/>
                    <a:lstStyle/>
                    <a:p>
                      <a:pPr algn="r"/>
                      <a:r>
                        <a:rPr lang="en-US" dirty="0">
                          <a:latin typeface="Arial" panose="020B0604020202020204" pitchFamily="34" charset="0"/>
                        </a:rPr>
                        <a:t> </a:t>
                      </a:r>
                      <a:endParaRPr lang="en-US" dirty="0"/>
                    </a:p>
                  </a:txBody>
                  <a:tcPr anchor="b"/>
                </a:tc>
                <a:tc>
                  <a:txBody>
                    <a:bodyPr/>
                    <a:lstStyle/>
                    <a:p>
                      <a:pPr algn="ctr"/>
                      <a:r>
                        <a:rPr lang="en-US" dirty="0" smtClean="0">
                          <a:latin typeface="Times New Roman" panose="02020603050405020304" pitchFamily="18" charset="0"/>
                        </a:rPr>
                        <a:t>Drop-Off</a:t>
                      </a:r>
                      <a:r>
                        <a:rPr lang="en-US" baseline="0" dirty="0" smtClean="0">
                          <a:latin typeface="Times New Roman" panose="02020603050405020304" pitchFamily="18" charset="0"/>
                        </a:rPr>
                        <a:t> Year</a:t>
                      </a: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smtClean="0">
                          <a:latin typeface="Times New Roman" panose="02020603050405020304" pitchFamily="18" charset="0"/>
                        </a:rPr>
                        <a:t>Add-On Year</a:t>
                      </a:r>
                      <a:endParaRPr lang="en-US" dirty="0"/>
                    </a:p>
                  </a:txBody>
                  <a:tcPr anchor="b"/>
                </a:tc>
                <a:tc>
                  <a:txBody>
                    <a:bodyPr/>
                    <a:lstStyle/>
                    <a:p>
                      <a:pPr algn="r"/>
                      <a:endParaRPr lang="en-US" dirty="0"/>
                    </a:p>
                  </a:txBody>
                  <a:tcPr anchor="b"/>
                </a:tc>
                <a:tc>
                  <a:txBody>
                    <a:bodyPr/>
                    <a:lstStyle/>
                    <a:p>
                      <a:pPr algn="r"/>
                      <a:r>
                        <a:rPr lang="en-US" dirty="0" smtClean="0"/>
                        <a:t>Valuation Year for</a:t>
                      </a:r>
                      <a:r>
                        <a:rPr lang="en-US" baseline="0" dirty="0" smtClean="0"/>
                        <a:t> 2016 Values</a:t>
                      </a:r>
                      <a:endParaRPr lang="en-US" dirty="0"/>
                    </a:p>
                  </a:txBody>
                  <a:tcPr anchor="b"/>
                </a:tc>
                <a:extLst>
                  <a:ext uri="{0D108BD9-81ED-4DB2-BD59-A6C34878D82A}">
                    <a16:rowId xmlns:a16="http://schemas.microsoft.com/office/drawing/2014/main" val="10000"/>
                  </a:ext>
                </a:extLst>
              </a:tr>
              <a:tr h="1511646">
                <a:tc>
                  <a:txBody>
                    <a:bodyPr/>
                    <a:lstStyle/>
                    <a:p>
                      <a:pPr algn="l"/>
                      <a:r>
                        <a:rPr lang="en-US">
                          <a:latin typeface="Arial" panose="020B0604020202020204" pitchFamily="34" charset="0"/>
                        </a:rPr>
                        <a:t>Soil</a:t>
                      </a:r>
                      <a:endParaRPr lang="en-US"/>
                    </a:p>
                  </a:txBody>
                  <a:tcPr anchor="b"/>
                </a:tc>
                <a:tc>
                  <a:txBody>
                    <a:bodyPr/>
                    <a:lstStyle/>
                    <a:p>
                      <a:pPr algn="r"/>
                      <a:r>
                        <a:rPr lang="en-US">
                          <a:latin typeface="Times New Roman" panose="02020603050405020304" pitchFamily="18" charset="0"/>
                        </a:rPr>
                        <a:t>2006 LNI</a:t>
                      </a:r>
                      <a:endParaRPr lang="en-US"/>
                    </a:p>
                  </a:txBody>
                  <a:tcPr anchor="b"/>
                </a:tc>
                <a:tc>
                  <a:txBody>
                    <a:bodyPr/>
                    <a:lstStyle/>
                    <a:p>
                      <a:pPr algn="r"/>
                      <a:r>
                        <a:rPr lang="en-US">
                          <a:latin typeface="Times New Roman" panose="02020603050405020304" pitchFamily="18" charset="0"/>
                        </a:rPr>
                        <a:t>2007 LNI</a:t>
                      </a:r>
                      <a:endParaRPr lang="en-US"/>
                    </a:p>
                  </a:txBody>
                  <a:tcPr anchor="b"/>
                </a:tc>
                <a:tc>
                  <a:txBody>
                    <a:bodyPr/>
                    <a:lstStyle/>
                    <a:p>
                      <a:pPr algn="r"/>
                      <a:r>
                        <a:rPr lang="en-US">
                          <a:latin typeface="Times New Roman" panose="02020603050405020304" pitchFamily="18" charset="0"/>
                        </a:rPr>
                        <a:t>2008 LNI</a:t>
                      </a:r>
                      <a:endParaRPr lang="en-US"/>
                    </a:p>
                  </a:txBody>
                  <a:tcPr anchor="b"/>
                </a:tc>
                <a:tc>
                  <a:txBody>
                    <a:bodyPr/>
                    <a:lstStyle/>
                    <a:p>
                      <a:pPr algn="r"/>
                      <a:r>
                        <a:rPr lang="en-US">
                          <a:latin typeface="Times New Roman" panose="02020603050405020304" pitchFamily="18" charset="0"/>
                        </a:rPr>
                        <a:t>2009 LNI</a:t>
                      </a:r>
                      <a:endParaRPr lang="en-US"/>
                    </a:p>
                  </a:txBody>
                  <a:tcPr anchor="b"/>
                </a:tc>
                <a:tc>
                  <a:txBody>
                    <a:bodyPr/>
                    <a:lstStyle/>
                    <a:p>
                      <a:pPr algn="r"/>
                      <a:r>
                        <a:rPr lang="en-US" dirty="0">
                          <a:latin typeface="Times New Roman" panose="02020603050405020304" pitchFamily="18" charset="0"/>
                        </a:rPr>
                        <a:t>2010 LNI</a:t>
                      </a:r>
                      <a:endParaRPr lang="en-US" dirty="0"/>
                    </a:p>
                  </a:txBody>
                  <a:tcPr anchor="b"/>
                </a:tc>
                <a:tc>
                  <a:txBody>
                    <a:bodyPr/>
                    <a:lstStyle/>
                    <a:p>
                      <a:pPr algn="r"/>
                      <a:r>
                        <a:rPr lang="en-US" dirty="0">
                          <a:latin typeface="Times New Roman" panose="02020603050405020304" pitchFamily="18" charset="0"/>
                        </a:rPr>
                        <a:t>2011 LNI</a:t>
                      </a:r>
                      <a:endParaRPr lang="en-US" dirty="0"/>
                    </a:p>
                  </a:txBody>
                  <a:tcPr anchor="b"/>
                </a:tc>
                <a:tc>
                  <a:txBody>
                    <a:bodyPr/>
                    <a:lstStyle/>
                    <a:p>
                      <a:pPr algn="r"/>
                      <a:r>
                        <a:rPr lang="en-US" dirty="0">
                          <a:latin typeface="Times New Roman" panose="02020603050405020304" pitchFamily="18" charset="0"/>
                        </a:rPr>
                        <a:t>2012 LNI</a:t>
                      </a:r>
                      <a:endParaRPr lang="en-US" dirty="0"/>
                    </a:p>
                  </a:txBody>
                  <a:tcPr anchor="b"/>
                </a:tc>
                <a:tc>
                  <a:txBody>
                    <a:bodyPr/>
                    <a:lstStyle/>
                    <a:p>
                      <a:pPr algn="r"/>
                      <a:r>
                        <a:rPr lang="en-US" dirty="0">
                          <a:latin typeface="Times New Roman" panose="02020603050405020304" pitchFamily="18" charset="0"/>
                        </a:rPr>
                        <a:t>2013 LNI</a:t>
                      </a:r>
                      <a:endParaRPr lang="en-US" dirty="0"/>
                    </a:p>
                  </a:txBody>
                  <a:tcPr anchor="b"/>
                </a:tc>
                <a:tc>
                  <a:txBody>
                    <a:bodyPr/>
                    <a:lstStyle/>
                    <a:p>
                      <a:pPr algn="r"/>
                      <a:r>
                        <a:rPr lang="en-US" dirty="0">
                          <a:latin typeface="Times New Roman" panose="02020603050405020304" pitchFamily="18" charset="0"/>
                        </a:rPr>
                        <a:t>2014 LNI</a:t>
                      </a:r>
                      <a:endParaRPr lang="en-US" dirty="0"/>
                    </a:p>
                  </a:txBody>
                  <a:tcPr anchor="b"/>
                </a:tc>
                <a:tc>
                  <a:txBody>
                    <a:bodyPr/>
                    <a:lstStyle/>
                    <a:p>
                      <a:pPr algn="r"/>
                      <a:r>
                        <a:rPr lang="en-US" dirty="0" smtClean="0">
                          <a:latin typeface="Times New Roman" panose="02020603050405020304" pitchFamily="18" charset="0"/>
                        </a:rPr>
                        <a:t>2013</a:t>
                      </a:r>
                    </a:p>
                    <a:p>
                      <a:pPr algn="r"/>
                      <a:r>
                        <a:rPr lang="en-US" dirty="0" smtClean="0">
                          <a:latin typeface="Times New Roman" panose="02020603050405020304" pitchFamily="18" charset="0"/>
                        </a:rPr>
                        <a:t>8-YEAR AVERAGE</a:t>
                      </a:r>
                      <a:endParaRPr lang="en-US" dirty="0" smtClean="0"/>
                    </a:p>
                  </a:txBody>
                  <a:tcPr anchor="b"/>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rPr>
                        <a:t>2014 8-YEAR</a:t>
                      </a:r>
                      <a:r>
                        <a:rPr lang="en-US" baseline="0" dirty="0" smtClean="0">
                          <a:latin typeface="Times New Roman" panose="02020603050405020304" pitchFamily="18" charset="0"/>
                        </a:rPr>
                        <a:t> AVG</a:t>
                      </a:r>
                      <a:endParaRPr lang="en-US" dirty="0" smtClean="0"/>
                    </a:p>
                  </a:txBody>
                  <a:tcPr anchor="b"/>
                </a:tc>
                <a:extLst>
                  <a:ext uri="{0D108BD9-81ED-4DB2-BD59-A6C34878D82A}">
                    <a16:rowId xmlns:a16="http://schemas.microsoft.com/office/drawing/2014/main" val="10001"/>
                  </a:ext>
                </a:extLst>
              </a:tr>
              <a:tr h="383160">
                <a:tc>
                  <a:txBody>
                    <a:bodyPr/>
                    <a:lstStyle/>
                    <a:p>
                      <a:pPr algn="l"/>
                      <a:r>
                        <a:rPr lang="en-US">
                          <a:latin typeface="Arial" panose="020B0604020202020204" pitchFamily="34" charset="0"/>
                        </a:rPr>
                        <a:t>2668</a:t>
                      </a:r>
                      <a:endParaRPr lang="en-US"/>
                    </a:p>
                  </a:txBody>
                  <a:tcPr anchor="b"/>
                </a:tc>
                <a:tc>
                  <a:txBody>
                    <a:bodyPr/>
                    <a:lstStyle/>
                    <a:p>
                      <a:pPr algn="r"/>
                      <a:r>
                        <a:rPr lang="en-US" dirty="0">
                          <a:latin typeface="Times New Roman" panose="02020603050405020304" pitchFamily="18" charset="0"/>
                        </a:rPr>
                        <a:t>-2.25</a:t>
                      </a:r>
                      <a:endParaRPr lang="en-US" dirty="0"/>
                    </a:p>
                  </a:txBody>
                  <a:tcPr anchor="b"/>
                </a:tc>
                <a:tc>
                  <a:txBody>
                    <a:bodyPr/>
                    <a:lstStyle/>
                    <a:p>
                      <a:pPr algn="r"/>
                      <a:r>
                        <a:rPr lang="en-US">
                          <a:latin typeface="Times New Roman" panose="02020603050405020304" pitchFamily="18" charset="0"/>
                        </a:rPr>
                        <a:t>-1.12</a:t>
                      </a:r>
                      <a:endParaRPr lang="en-US"/>
                    </a:p>
                  </a:txBody>
                  <a:tcPr anchor="b"/>
                </a:tc>
                <a:tc>
                  <a:txBody>
                    <a:bodyPr/>
                    <a:lstStyle/>
                    <a:p>
                      <a:pPr algn="r"/>
                      <a:r>
                        <a:rPr lang="en-US">
                          <a:latin typeface="Times New Roman" panose="02020603050405020304" pitchFamily="18" charset="0"/>
                        </a:rPr>
                        <a:t>-0.27</a:t>
                      </a:r>
                      <a:endParaRPr lang="en-US"/>
                    </a:p>
                  </a:txBody>
                  <a:tcPr anchor="b"/>
                </a:tc>
                <a:tc>
                  <a:txBody>
                    <a:bodyPr/>
                    <a:lstStyle/>
                    <a:p>
                      <a:pPr algn="r"/>
                      <a:r>
                        <a:rPr lang="en-US">
                          <a:latin typeface="Times New Roman" panose="02020603050405020304" pitchFamily="18" charset="0"/>
                        </a:rPr>
                        <a:t>2.17</a:t>
                      </a:r>
                      <a:endParaRPr lang="en-US"/>
                    </a:p>
                  </a:txBody>
                  <a:tcPr anchor="b"/>
                </a:tc>
                <a:tc>
                  <a:txBody>
                    <a:bodyPr/>
                    <a:lstStyle/>
                    <a:p>
                      <a:pPr algn="r"/>
                      <a:r>
                        <a:rPr lang="en-US">
                          <a:latin typeface="Times New Roman" panose="02020603050405020304" pitchFamily="18" charset="0"/>
                        </a:rPr>
                        <a:t>2.08</a:t>
                      </a:r>
                      <a:endParaRPr lang="en-US"/>
                    </a:p>
                  </a:txBody>
                  <a:tcPr anchor="b"/>
                </a:tc>
                <a:tc>
                  <a:txBody>
                    <a:bodyPr/>
                    <a:lstStyle/>
                    <a:p>
                      <a:pPr algn="r"/>
                      <a:r>
                        <a:rPr lang="en-US">
                          <a:latin typeface="Times New Roman" panose="02020603050405020304" pitchFamily="18" charset="0"/>
                        </a:rPr>
                        <a:t>6.68</a:t>
                      </a:r>
                      <a:endParaRPr lang="en-US"/>
                    </a:p>
                  </a:txBody>
                  <a:tcPr anchor="b"/>
                </a:tc>
                <a:tc>
                  <a:txBody>
                    <a:bodyPr/>
                    <a:lstStyle/>
                    <a:p>
                      <a:pPr algn="r"/>
                      <a:r>
                        <a:rPr lang="en-US">
                          <a:latin typeface="Times New Roman" panose="02020603050405020304" pitchFamily="18" charset="0"/>
                        </a:rPr>
                        <a:t>7.17</a:t>
                      </a:r>
                      <a:endParaRPr lang="en-US"/>
                    </a:p>
                  </a:txBody>
                  <a:tcPr anchor="b"/>
                </a:tc>
                <a:tc>
                  <a:txBody>
                    <a:bodyPr/>
                    <a:lstStyle/>
                    <a:p>
                      <a:pPr algn="r"/>
                      <a:r>
                        <a:rPr lang="en-US">
                          <a:latin typeface="Times New Roman" panose="02020603050405020304" pitchFamily="18" charset="0"/>
                        </a:rPr>
                        <a:t>8.80</a:t>
                      </a:r>
                      <a:endParaRPr lang="en-US"/>
                    </a:p>
                  </a:txBody>
                  <a:tcPr anchor="b"/>
                </a:tc>
                <a:tc>
                  <a:txBody>
                    <a:bodyPr/>
                    <a:lstStyle/>
                    <a:p>
                      <a:pPr algn="r"/>
                      <a:r>
                        <a:rPr lang="en-US">
                          <a:latin typeface="Times New Roman" panose="02020603050405020304" pitchFamily="18" charset="0"/>
                        </a:rPr>
                        <a:t>8.16</a:t>
                      </a:r>
                      <a:endParaRPr lang="en-US"/>
                    </a:p>
                  </a:txBody>
                  <a:tcPr anchor="b"/>
                </a:tc>
                <a:tc>
                  <a:txBody>
                    <a:bodyPr/>
                    <a:lstStyle/>
                    <a:p>
                      <a:pPr algn="r"/>
                      <a:r>
                        <a:rPr lang="en-US">
                          <a:latin typeface="Times New Roman" panose="02020603050405020304" pitchFamily="18" charset="0"/>
                        </a:rPr>
                        <a:t>2.91</a:t>
                      </a:r>
                      <a:endParaRPr lang="en-US"/>
                    </a:p>
                  </a:txBody>
                  <a:tcPr anchor="b"/>
                </a:tc>
                <a:tc>
                  <a:txBody>
                    <a:bodyPr/>
                    <a:lstStyle/>
                    <a:p>
                      <a:pPr algn="r"/>
                      <a:r>
                        <a:rPr lang="en-US">
                          <a:latin typeface="Times New Roman" panose="02020603050405020304" pitchFamily="18" charset="0"/>
                        </a:rPr>
                        <a:t>4.21</a:t>
                      </a:r>
                      <a:endParaRPr lang="en-US"/>
                    </a:p>
                  </a:txBody>
                  <a:tcPr anchor="b"/>
                </a:tc>
                <a:extLst>
                  <a:ext uri="{0D108BD9-81ED-4DB2-BD59-A6C34878D82A}">
                    <a16:rowId xmlns:a16="http://schemas.microsoft.com/office/drawing/2014/main" val="10002"/>
                  </a:ext>
                </a:extLst>
              </a:tr>
              <a:tr h="383160">
                <a:tc>
                  <a:txBody>
                    <a:bodyPr/>
                    <a:lstStyle/>
                    <a:p>
                      <a:pPr algn="l"/>
                      <a:r>
                        <a:rPr lang="en-US">
                          <a:latin typeface="Arial" panose="020B0604020202020204" pitchFamily="34" charset="0"/>
                        </a:rPr>
                        <a:t>2669</a:t>
                      </a:r>
                      <a:endParaRPr lang="en-US"/>
                    </a:p>
                  </a:txBody>
                  <a:tcPr anchor="b"/>
                </a:tc>
                <a:tc>
                  <a:txBody>
                    <a:bodyPr/>
                    <a:lstStyle/>
                    <a:p>
                      <a:pPr algn="r"/>
                      <a:r>
                        <a:rPr lang="en-US">
                          <a:latin typeface="Times New Roman" panose="02020603050405020304" pitchFamily="18" charset="0"/>
                        </a:rPr>
                        <a:t>-2.25</a:t>
                      </a:r>
                      <a:endParaRPr lang="en-US"/>
                    </a:p>
                  </a:txBody>
                  <a:tcPr anchor="b"/>
                </a:tc>
                <a:tc>
                  <a:txBody>
                    <a:bodyPr/>
                    <a:lstStyle/>
                    <a:p>
                      <a:pPr algn="r"/>
                      <a:r>
                        <a:rPr lang="en-US">
                          <a:latin typeface="Times New Roman" panose="02020603050405020304" pitchFamily="18" charset="0"/>
                        </a:rPr>
                        <a:t>-1.12</a:t>
                      </a:r>
                      <a:endParaRPr lang="en-US"/>
                    </a:p>
                  </a:txBody>
                  <a:tcPr anchor="b"/>
                </a:tc>
                <a:tc>
                  <a:txBody>
                    <a:bodyPr/>
                    <a:lstStyle/>
                    <a:p>
                      <a:pPr algn="r"/>
                      <a:r>
                        <a:rPr lang="en-US">
                          <a:latin typeface="Times New Roman" panose="02020603050405020304" pitchFamily="18" charset="0"/>
                        </a:rPr>
                        <a:t>-0.27</a:t>
                      </a:r>
                      <a:endParaRPr lang="en-US"/>
                    </a:p>
                  </a:txBody>
                  <a:tcPr anchor="b"/>
                </a:tc>
                <a:tc>
                  <a:txBody>
                    <a:bodyPr/>
                    <a:lstStyle/>
                    <a:p>
                      <a:pPr algn="r"/>
                      <a:r>
                        <a:rPr lang="en-US">
                          <a:latin typeface="Times New Roman" panose="02020603050405020304" pitchFamily="18" charset="0"/>
                        </a:rPr>
                        <a:t>2.17</a:t>
                      </a:r>
                      <a:endParaRPr lang="en-US"/>
                    </a:p>
                  </a:txBody>
                  <a:tcPr anchor="b"/>
                </a:tc>
                <a:tc>
                  <a:txBody>
                    <a:bodyPr/>
                    <a:lstStyle/>
                    <a:p>
                      <a:pPr algn="r"/>
                      <a:r>
                        <a:rPr lang="en-US">
                          <a:latin typeface="Times New Roman" panose="02020603050405020304" pitchFamily="18" charset="0"/>
                        </a:rPr>
                        <a:t>2.08</a:t>
                      </a:r>
                      <a:endParaRPr lang="en-US"/>
                    </a:p>
                  </a:txBody>
                  <a:tcPr anchor="b"/>
                </a:tc>
                <a:tc>
                  <a:txBody>
                    <a:bodyPr/>
                    <a:lstStyle/>
                    <a:p>
                      <a:pPr algn="r"/>
                      <a:r>
                        <a:rPr lang="en-US">
                          <a:latin typeface="Times New Roman" panose="02020603050405020304" pitchFamily="18" charset="0"/>
                        </a:rPr>
                        <a:t>6.68</a:t>
                      </a:r>
                      <a:endParaRPr lang="en-US"/>
                    </a:p>
                  </a:txBody>
                  <a:tcPr anchor="b"/>
                </a:tc>
                <a:tc>
                  <a:txBody>
                    <a:bodyPr/>
                    <a:lstStyle/>
                    <a:p>
                      <a:pPr algn="r"/>
                      <a:r>
                        <a:rPr lang="en-US">
                          <a:latin typeface="Times New Roman" panose="02020603050405020304" pitchFamily="18" charset="0"/>
                        </a:rPr>
                        <a:t>7.17</a:t>
                      </a:r>
                      <a:endParaRPr lang="en-US"/>
                    </a:p>
                  </a:txBody>
                  <a:tcPr anchor="b"/>
                </a:tc>
                <a:tc>
                  <a:txBody>
                    <a:bodyPr/>
                    <a:lstStyle/>
                    <a:p>
                      <a:pPr algn="r"/>
                      <a:r>
                        <a:rPr lang="en-US">
                          <a:latin typeface="Times New Roman" panose="02020603050405020304" pitchFamily="18" charset="0"/>
                        </a:rPr>
                        <a:t>8.80</a:t>
                      </a:r>
                      <a:endParaRPr lang="en-US"/>
                    </a:p>
                  </a:txBody>
                  <a:tcPr anchor="b"/>
                </a:tc>
                <a:tc>
                  <a:txBody>
                    <a:bodyPr/>
                    <a:lstStyle/>
                    <a:p>
                      <a:pPr algn="r"/>
                      <a:r>
                        <a:rPr lang="en-US">
                          <a:latin typeface="Times New Roman" panose="02020603050405020304" pitchFamily="18" charset="0"/>
                        </a:rPr>
                        <a:t>8.16</a:t>
                      </a:r>
                      <a:endParaRPr lang="en-US"/>
                    </a:p>
                  </a:txBody>
                  <a:tcPr anchor="b"/>
                </a:tc>
                <a:tc>
                  <a:txBody>
                    <a:bodyPr/>
                    <a:lstStyle/>
                    <a:p>
                      <a:pPr algn="r"/>
                      <a:r>
                        <a:rPr lang="en-US">
                          <a:latin typeface="Times New Roman" panose="02020603050405020304" pitchFamily="18" charset="0"/>
                        </a:rPr>
                        <a:t>2.91</a:t>
                      </a:r>
                      <a:endParaRPr lang="en-US"/>
                    </a:p>
                  </a:txBody>
                  <a:tcPr anchor="b"/>
                </a:tc>
                <a:tc>
                  <a:txBody>
                    <a:bodyPr/>
                    <a:lstStyle/>
                    <a:p>
                      <a:pPr algn="r"/>
                      <a:r>
                        <a:rPr lang="en-US">
                          <a:latin typeface="Times New Roman" panose="02020603050405020304" pitchFamily="18" charset="0"/>
                        </a:rPr>
                        <a:t>4.21</a:t>
                      </a:r>
                      <a:endParaRPr lang="en-US"/>
                    </a:p>
                  </a:txBody>
                  <a:tcPr anchor="b"/>
                </a:tc>
                <a:extLst>
                  <a:ext uri="{0D108BD9-81ED-4DB2-BD59-A6C34878D82A}">
                    <a16:rowId xmlns:a16="http://schemas.microsoft.com/office/drawing/2014/main" val="10003"/>
                  </a:ext>
                </a:extLst>
              </a:tr>
              <a:tr h="383160">
                <a:tc>
                  <a:txBody>
                    <a:bodyPr/>
                    <a:lstStyle/>
                    <a:p>
                      <a:pPr algn="l"/>
                      <a:r>
                        <a:rPr lang="en-US">
                          <a:latin typeface="Arial" panose="020B0604020202020204" pitchFamily="34" charset="0"/>
                        </a:rPr>
                        <a:t>2760</a:t>
                      </a:r>
                      <a:endParaRPr lang="en-US"/>
                    </a:p>
                  </a:txBody>
                  <a:tcPr anchor="b"/>
                </a:tc>
                <a:tc>
                  <a:txBody>
                    <a:bodyPr/>
                    <a:lstStyle/>
                    <a:p>
                      <a:pPr algn="r"/>
                      <a:r>
                        <a:rPr lang="en-US">
                          <a:latin typeface="Times New Roman" panose="02020603050405020304" pitchFamily="18" charset="0"/>
                        </a:rPr>
                        <a:t>-4.72</a:t>
                      </a:r>
                      <a:endParaRPr lang="en-US"/>
                    </a:p>
                  </a:txBody>
                  <a:tcPr anchor="b"/>
                </a:tc>
                <a:tc>
                  <a:txBody>
                    <a:bodyPr/>
                    <a:lstStyle/>
                    <a:p>
                      <a:pPr algn="r"/>
                      <a:r>
                        <a:rPr lang="en-US">
                          <a:latin typeface="Times New Roman" panose="02020603050405020304" pitchFamily="18" charset="0"/>
                        </a:rPr>
                        <a:t>-1.12</a:t>
                      </a:r>
                      <a:endParaRPr lang="en-US"/>
                    </a:p>
                  </a:txBody>
                  <a:tcPr anchor="b"/>
                </a:tc>
                <a:tc>
                  <a:txBody>
                    <a:bodyPr/>
                    <a:lstStyle/>
                    <a:p>
                      <a:pPr algn="r"/>
                      <a:r>
                        <a:rPr lang="en-US">
                          <a:latin typeface="Times New Roman" panose="02020603050405020304" pitchFamily="18" charset="0"/>
                        </a:rPr>
                        <a:t>-0.27</a:t>
                      </a:r>
                      <a:endParaRPr lang="en-US"/>
                    </a:p>
                  </a:txBody>
                  <a:tcPr anchor="b"/>
                </a:tc>
                <a:tc>
                  <a:txBody>
                    <a:bodyPr/>
                    <a:lstStyle/>
                    <a:p>
                      <a:pPr algn="r"/>
                      <a:r>
                        <a:rPr lang="en-US">
                          <a:latin typeface="Times New Roman" panose="02020603050405020304" pitchFamily="18" charset="0"/>
                        </a:rPr>
                        <a:t>2.17</a:t>
                      </a:r>
                      <a:endParaRPr lang="en-US"/>
                    </a:p>
                  </a:txBody>
                  <a:tcPr anchor="b"/>
                </a:tc>
                <a:tc>
                  <a:txBody>
                    <a:bodyPr/>
                    <a:lstStyle/>
                    <a:p>
                      <a:pPr algn="r"/>
                      <a:r>
                        <a:rPr lang="en-US">
                          <a:latin typeface="Times New Roman" panose="02020603050405020304" pitchFamily="18" charset="0"/>
                        </a:rPr>
                        <a:t>2.08</a:t>
                      </a:r>
                      <a:endParaRPr lang="en-US"/>
                    </a:p>
                  </a:txBody>
                  <a:tcPr anchor="b"/>
                </a:tc>
                <a:tc>
                  <a:txBody>
                    <a:bodyPr/>
                    <a:lstStyle/>
                    <a:p>
                      <a:pPr algn="r"/>
                      <a:r>
                        <a:rPr lang="en-US">
                          <a:latin typeface="Times New Roman" panose="02020603050405020304" pitchFamily="18" charset="0"/>
                        </a:rPr>
                        <a:t>6.68</a:t>
                      </a:r>
                      <a:endParaRPr lang="en-US"/>
                    </a:p>
                  </a:txBody>
                  <a:tcPr anchor="b"/>
                </a:tc>
                <a:tc>
                  <a:txBody>
                    <a:bodyPr/>
                    <a:lstStyle/>
                    <a:p>
                      <a:pPr algn="r"/>
                      <a:r>
                        <a:rPr lang="en-US">
                          <a:latin typeface="Times New Roman" panose="02020603050405020304" pitchFamily="18" charset="0"/>
                        </a:rPr>
                        <a:t>7.17</a:t>
                      </a:r>
                      <a:endParaRPr lang="en-US"/>
                    </a:p>
                  </a:txBody>
                  <a:tcPr anchor="b"/>
                </a:tc>
                <a:tc>
                  <a:txBody>
                    <a:bodyPr/>
                    <a:lstStyle/>
                    <a:p>
                      <a:pPr algn="r"/>
                      <a:r>
                        <a:rPr lang="en-US">
                          <a:latin typeface="Times New Roman" panose="02020603050405020304" pitchFamily="18" charset="0"/>
                        </a:rPr>
                        <a:t>8.80</a:t>
                      </a:r>
                      <a:endParaRPr lang="en-US"/>
                    </a:p>
                  </a:txBody>
                  <a:tcPr anchor="b"/>
                </a:tc>
                <a:tc>
                  <a:txBody>
                    <a:bodyPr/>
                    <a:lstStyle/>
                    <a:p>
                      <a:pPr algn="r"/>
                      <a:r>
                        <a:rPr lang="en-US">
                          <a:latin typeface="Times New Roman" panose="02020603050405020304" pitchFamily="18" charset="0"/>
                        </a:rPr>
                        <a:t>8.16</a:t>
                      </a:r>
                      <a:endParaRPr lang="en-US"/>
                    </a:p>
                  </a:txBody>
                  <a:tcPr anchor="b"/>
                </a:tc>
                <a:tc>
                  <a:txBody>
                    <a:bodyPr/>
                    <a:lstStyle/>
                    <a:p>
                      <a:pPr algn="r"/>
                      <a:r>
                        <a:rPr lang="en-US">
                          <a:latin typeface="Times New Roman" panose="02020603050405020304" pitchFamily="18" charset="0"/>
                        </a:rPr>
                        <a:t>2.60</a:t>
                      </a:r>
                      <a:endParaRPr lang="en-US"/>
                    </a:p>
                  </a:txBody>
                  <a:tcPr anchor="b"/>
                </a:tc>
                <a:tc>
                  <a:txBody>
                    <a:bodyPr/>
                    <a:lstStyle/>
                    <a:p>
                      <a:pPr algn="r"/>
                      <a:r>
                        <a:rPr lang="en-US" dirty="0">
                          <a:latin typeface="Times New Roman" panose="02020603050405020304" pitchFamily="18" charset="0"/>
                        </a:rPr>
                        <a:t>4.21</a:t>
                      </a:r>
                      <a:endParaRPr lang="en-US" dirty="0"/>
                    </a:p>
                  </a:txBody>
                  <a:tcPr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67409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365695"/>
            <a:ext cx="9846797" cy="1232210"/>
          </a:xfrm>
        </p:spPr>
        <p:txBody>
          <a:bodyPr>
            <a:normAutofit/>
          </a:bodyPr>
          <a:lstStyle/>
          <a:p>
            <a:r>
              <a:rPr lang="en-US" sz="3200" dirty="0" smtClean="0">
                <a:solidFill>
                  <a:srgbClr val="C00000"/>
                </a:solidFill>
              </a:rPr>
              <a:t>Average CRD Native Pasture LNI Calculation</a:t>
            </a:r>
            <a:r>
              <a:rPr lang="en-US" sz="3200" dirty="0">
                <a:solidFill>
                  <a:srgbClr val="C00000"/>
                </a:solidFill>
              </a:rPr>
              <a:t/>
            </a:r>
            <a:br>
              <a:rPr lang="en-US" sz="3200" dirty="0">
                <a:solidFill>
                  <a:srgbClr val="C00000"/>
                </a:solidFill>
              </a:rPr>
            </a:br>
            <a:r>
              <a:rPr lang="en-US" sz="3200" dirty="0">
                <a:solidFill>
                  <a:srgbClr val="C00000"/>
                </a:solidFill>
              </a:rPr>
              <a:t>Example </a:t>
            </a:r>
            <a:r>
              <a:rPr lang="en-US" sz="3200" dirty="0" smtClean="0">
                <a:solidFill>
                  <a:srgbClr val="C00000"/>
                </a:solidFill>
              </a:rPr>
              <a:t>CRD—Page 27</a:t>
            </a:r>
            <a:endParaRPr lang="en-US" sz="3200"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9283204"/>
              </p:ext>
            </p:extLst>
          </p:nvPr>
        </p:nvGraphicFramePr>
        <p:xfrm>
          <a:off x="1598612" y="1981200"/>
          <a:ext cx="4953000" cy="2225040"/>
        </p:xfrm>
        <a:graphic>
          <a:graphicData uri="http://schemas.openxmlformats.org/drawingml/2006/table">
            <a:tbl>
              <a:tblPr firstRow="1" bandRow="1">
                <a:tableStyleId>{5C22544A-7EE6-4342-B048-85BDC9FD1C3A}</a:tableStyleId>
              </a:tblPr>
              <a:tblGrid>
                <a:gridCol w="1965960">
                  <a:extLst>
                    <a:ext uri="{9D8B030D-6E8A-4147-A177-3AD203B41FA5}">
                      <a16:colId xmlns:a16="http://schemas.microsoft.com/office/drawing/2014/main" val="20000"/>
                    </a:ext>
                  </a:extLst>
                </a:gridCol>
                <a:gridCol w="1463039">
                  <a:extLst>
                    <a:ext uri="{9D8B030D-6E8A-4147-A177-3AD203B41FA5}">
                      <a16:colId xmlns:a16="http://schemas.microsoft.com/office/drawing/2014/main" val="20001"/>
                    </a:ext>
                  </a:extLst>
                </a:gridCol>
                <a:gridCol w="1524001">
                  <a:extLst>
                    <a:ext uri="{9D8B030D-6E8A-4147-A177-3AD203B41FA5}">
                      <a16:colId xmlns:a16="http://schemas.microsoft.com/office/drawing/2014/main" val="20002"/>
                    </a:ext>
                  </a:extLst>
                </a:gridCol>
              </a:tblGrid>
              <a:tr h="370840">
                <a:tc>
                  <a:txBody>
                    <a:bodyPr/>
                    <a:lstStyle/>
                    <a:p>
                      <a:pPr algn="r"/>
                      <a:r>
                        <a:rPr lang="en-US" dirty="0" smtClean="0">
                          <a:latin typeface="Times New Roman" panose="02020603050405020304" pitchFamily="18" charset="0"/>
                        </a:rPr>
                        <a:t>Sample</a:t>
                      </a:r>
                      <a:r>
                        <a:rPr lang="en-US" baseline="0" dirty="0" smtClean="0">
                          <a:latin typeface="Times New Roman" panose="02020603050405020304" pitchFamily="18" charset="0"/>
                        </a:rPr>
                        <a:t> CRD</a:t>
                      </a: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extLst>
                  <a:ext uri="{0D108BD9-81ED-4DB2-BD59-A6C34878D82A}">
                    <a16:rowId xmlns:a16="http://schemas.microsoft.com/office/drawing/2014/main" val="10000"/>
                  </a:ext>
                </a:extLst>
              </a:tr>
              <a:tr h="370840">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extLst>
                  <a:ext uri="{0D108BD9-81ED-4DB2-BD59-A6C34878D82A}">
                    <a16:rowId xmlns:a16="http://schemas.microsoft.com/office/drawing/2014/main" val="10001"/>
                  </a:ext>
                </a:extLst>
              </a:tr>
              <a:tr h="370840">
                <a:tc>
                  <a:txBody>
                    <a:bodyPr/>
                    <a:lstStyle/>
                    <a:p>
                      <a:pPr algn="r"/>
                      <a:r>
                        <a:rPr lang="en-US" dirty="0" smtClean="0">
                          <a:latin typeface="Times New Roman" panose="02020603050405020304" pitchFamily="18" charset="0"/>
                        </a:rPr>
                        <a:t>2014</a:t>
                      </a:r>
                      <a:r>
                        <a:rPr lang="en-US" dirty="0">
                          <a:latin typeface="Times New Roman" panose="02020603050405020304" pitchFamily="18" charset="0"/>
                        </a:rPr>
                        <a:t> </a:t>
                      </a:r>
                      <a:endParaRPr lang="en-US" dirty="0"/>
                    </a:p>
                  </a:txBody>
                  <a:tcPr anchor="b"/>
                </a:tc>
                <a:tc>
                  <a:txBody>
                    <a:bodyPr/>
                    <a:lstStyle/>
                    <a:p>
                      <a:pPr algn="r"/>
                      <a:r>
                        <a:rPr lang="en-US">
                          <a:latin typeface="Times New Roman" panose="02020603050405020304" pitchFamily="18" charset="0"/>
                        </a:rPr>
                        <a:t>Fence &amp;</a:t>
                      </a:r>
                      <a:endParaRPr lang="en-US"/>
                    </a:p>
                  </a:txBody>
                  <a:tcPr anchor="b"/>
                </a:tc>
                <a:tc>
                  <a:txBody>
                    <a:bodyPr/>
                    <a:lstStyle/>
                    <a:p>
                      <a:pPr algn="r"/>
                      <a:r>
                        <a:rPr lang="en-US">
                          <a:latin typeface="Times New Roman" panose="02020603050405020304" pitchFamily="18" charset="0"/>
                        </a:rPr>
                        <a:t>Livestock</a:t>
                      </a:r>
                      <a:endParaRPr lang="en-US"/>
                    </a:p>
                  </a:txBody>
                  <a:tcPr anchor="b"/>
                </a:tc>
                <a:extLst>
                  <a:ext uri="{0D108BD9-81ED-4DB2-BD59-A6C34878D82A}">
                    <a16:rowId xmlns:a16="http://schemas.microsoft.com/office/drawing/2014/main" val="10002"/>
                  </a:ext>
                </a:extLst>
              </a:tr>
              <a:tr h="370840">
                <a:tc>
                  <a:txBody>
                    <a:bodyPr/>
                    <a:lstStyle/>
                    <a:p>
                      <a:pPr algn="r"/>
                      <a:r>
                        <a:rPr lang="en-US">
                          <a:latin typeface="Times New Roman" panose="02020603050405020304" pitchFamily="18" charset="0"/>
                        </a:rPr>
                        <a:t>Cash</a:t>
                      </a:r>
                      <a:endParaRPr lang="en-US"/>
                    </a:p>
                  </a:txBody>
                  <a:tcPr anchor="b"/>
                </a:tc>
                <a:tc>
                  <a:txBody>
                    <a:bodyPr/>
                    <a:lstStyle/>
                    <a:p>
                      <a:pPr algn="r"/>
                      <a:r>
                        <a:rPr lang="en-US">
                          <a:latin typeface="Times New Roman" panose="02020603050405020304" pitchFamily="18" charset="0"/>
                        </a:rPr>
                        <a:t>Maintenance</a:t>
                      </a:r>
                      <a:endParaRPr lang="en-US"/>
                    </a:p>
                  </a:txBody>
                  <a:tcPr anchor="b"/>
                </a:tc>
                <a:tc>
                  <a:txBody>
                    <a:bodyPr/>
                    <a:lstStyle/>
                    <a:p>
                      <a:pPr algn="r"/>
                      <a:r>
                        <a:rPr lang="en-US">
                          <a:latin typeface="Times New Roman" panose="02020603050405020304" pitchFamily="18" charset="0"/>
                        </a:rPr>
                        <a:t>Watering</a:t>
                      </a:r>
                      <a:endParaRPr lang="en-US"/>
                    </a:p>
                  </a:txBody>
                  <a:tcPr anchor="b"/>
                </a:tc>
                <a:extLst>
                  <a:ext uri="{0D108BD9-81ED-4DB2-BD59-A6C34878D82A}">
                    <a16:rowId xmlns:a16="http://schemas.microsoft.com/office/drawing/2014/main" val="10003"/>
                  </a:ext>
                </a:extLst>
              </a:tr>
              <a:tr h="370840">
                <a:tc>
                  <a:txBody>
                    <a:bodyPr/>
                    <a:lstStyle/>
                    <a:p>
                      <a:pPr algn="r"/>
                      <a:r>
                        <a:rPr lang="en-US">
                          <a:latin typeface="Times New Roman" panose="02020603050405020304" pitchFamily="18" charset="0"/>
                        </a:rPr>
                        <a:t>Rent</a:t>
                      </a:r>
                      <a:endParaRPr lang="en-US"/>
                    </a:p>
                  </a:txBody>
                  <a:tcPr anchor="b"/>
                </a:tc>
                <a:tc>
                  <a:txBody>
                    <a:bodyPr/>
                    <a:lstStyle/>
                    <a:p>
                      <a:pPr algn="r"/>
                      <a:r>
                        <a:rPr lang="en-US">
                          <a:latin typeface="Times New Roman" panose="02020603050405020304" pitchFamily="18" charset="0"/>
                        </a:rPr>
                        <a:t>Costs</a:t>
                      </a:r>
                      <a:endParaRPr lang="en-US"/>
                    </a:p>
                  </a:txBody>
                  <a:tcPr anchor="b"/>
                </a:tc>
                <a:tc>
                  <a:txBody>
                    <a:bodyPr/>
                    <a:lstStyle/>
                    <a:p>
                      <a:pPr algn="r"/>
                      <a:r>
                        <a:rPr lang="en-US">
                          <a:latin typeface="Times New Roman" panose="02020603050405020304" pitchFamily="18" charset="0"/>
                        </a:rPr>
                        <a:t>Costs</a:t>
                      </a:r>
                      <a:endParaRPr lang="en-US"/>
                    </a:p>
                  </a:txBody>
                  <a:tcPr anchor="b"/>
                </a:tc>
                <a:extLst>
                  <a:ext uri="{0D108BD9-81ED-4DB2-BD59-A6C34878D82A}">
                    <a16:rowId xmlns:a16="http://schemas.microsoft.com/office/drawing/2014/main" val="10004"/>
                  </a:ext>
                </a:extLst>
              </a:tr>
              <a:tr h="370840">
                <a:tc>
                  <a:txBody>
                    <a:bodyPr/>
                    <a:lstStyle/>
                    <a:p>
                      <a:pPr algn="r"/>
                      <a:r>
                        <a:rPr lang="en-US" dirty="0">
                          <a:solidFill>
                            <a:srgbClr val="FF0000"/>
                          </a:solidFill>
                          <a:latin typeface="Times New Roman" panose="02020603050405020304" pitchFamily="18" charset="0"/>
                        </a:rPr>
                        <a:t>$14.47</a:t>
                      </a:r>
                      <a:endParaRPr lang="en-US" dirty="0">
                        <a:solidFill>
                          <a:srgbClr val="FF0000"/>
                        </a:solidFill>
                      </a:endParaRPr>
                    </a:p>
                  </a:txBody>
                  <a:tcPr anchor="b"/>
                </a:tc>
                <a:tc>
                  <a:txBody>
                    <a:bodyPr/>
                    <a:lstStyle/>
                    <a:p>
                      <a:pPr algn="r"/>
                      <a:r>
                        <a:rPr lang="en-US" dirty="0">
                          <a:solidFill>
                            <a:srgbClr val="FF0000"/>
                          </a:solidFill>
                          <a:latin typeface="Times New Roman" panose="02020603050405020304" pitchFamily="18" charset="0"/>
                        </a:rPr>
                        <a:t>$6.35</a:t>
                      </a:r>
                      <a:endParaRPr lang="en-US" dirty="0">
                        <a:solidFill>
                          <a:srgbClr val="FF0000"/>
                        </a:solidFill>
                      </a:endParaRPr>
                    </a:p>
                  </a:txBody>
                  <a:tcPr anchor="b"/>
                </a:tc>
                <a:tc>
                  <a:txBody>
                    <a:bodyPr/>
                    <a:lstStyle/>
                    <a:p>
                      <a:pPr algn="r"/>
                      <a:r>
                        <a:rPr lang="en-US" dirty="0">
                          <a:latin typeface="Times New Roman" panose="02020603050405020304" pitchFamily="18" charset="0"/>
                        </a:rPr>
                        <a:t>$0.60</a:t>
                      </a:r>
                      <a:endParaRPr lang="en-US" dirty="0"/>
                    </a:p>
                  </a:txBody>
                  <a:tcPr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9357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263" y="401444"/>
            <a:ext cx="9857949" cy="1198756"/>
          </a:xfrm>
        </p:spPr>
        <p:txBody>
          <a:bodyPr>
            <a:normAutofit/>
          </a:bodyPr>
          <a:lstStyle/>
          <a:p>
            <a:r>
              <a:rPr lang="en-US" sz="3200" dirty="0" smtClean="0">
                <a:solidFill>
                  <a:srgbClr val="C00000"/>
                </a:solidFill>
              </a:rPr>
              <a:t>CRD Native Cash Rent</a:t>
            </a:r>
            <a:br>
              <a:rPr lang="en-US" sz="3200" dirty="0" smtClean="0">
                <a:solidFill>
                  <a:srgbClr val="C00000"/>
                </a:solidFill>
              </a:rPr>
            </a:br>
            <a:r>
              <a:rPr lang="en-US" sz="3200" dirty="0" smtClean="0">
                <a:solidFill>
                  <a:srgbClr val="C00000"/>
                </a:solidFill>
              </a:rPr>
              <a:t>Example CRD—Page 28</a:t>
            </a:r>
            <a:endParaRPr lang="en-US" sz="3200"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2665767"/>
              </p:ext>
            </p:extLst>
          </p:nvPr>
        </p:nvGraphicFramePr>
        <p:xfrm>
          <a:off x="74609" y="1981200"/>
          <a:ext cx="12039602" cy="2844800"/>
        </p:xfrm>
        <a:graphic>
          <a:graphicData uri="http://schemas.openxmlformats.org/drawingml/2006/table">
            <a:tbl>
              <a:tblPr firstRow="1" bandRow="1">
                <a:tableStyleId>{5C22544A-7EE6-4342-B048-85BDC9FD1C3A}</a:tableStyleId>
              </a:tblPr>
              <a:tblGrid>
                <a:gridCol w="1039387">
                  <a:extLst>
                    <a:ext uri="{9D8B030D-6E8A-4147-A177-3AD203B41FA5}">
                      <a16:colId xmlns:a16="http://schemas.microsoft.com/office/drawing/2014/main" val="20000"/>
                    </a:ext>
                  </a:extLst>
                </a:gridCol>
                <a:gridCol w="1149630">
                  <a:extLst>
                    <a:ext uri="{9D8B030D-6E8A-4147-A177-3AD203B41FA5}">
                      <a16:colId xmlns:a16="http://schemas.microsoft.com/office/drawing/2014/main" val="20001"/>
                    </a:ext>
                  </a:extLst>
                </a:gridCol>
                <a:gridCol w="1094510">
                  <a:extLst>
                    <a:ext uri="{9D8B030D-6E8A-4147-A177-3AD203B41FA5}">
                      <a16:colId xmlns:a16="http://schemas.microsoft.com/office/drawing/2014/main" val="20002"/>
                    </a:ext>
                  </a:extLst>
                </a:gridCol>
                <a:gridCol w="874030">
                  <a:extLst>
                    <a:ext uri="{9D8B030D-6E8A-4147-A177-3AD203B41FA5}">
                      <a16:colId xmlns:a16="http://schemas.microsoft.com/office/drawing/2014/main" val="20003"/>
                    </a:ext>
                  </a:extLst>
                </a:gridCol>
                <a:gridCol w="1100246">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gridCol w="1295400">
                  <a:extLst>
                    <a:ext uri="{9D8B030D-6E8A-4147-A177-3AD203B41FA5}">
                      <a16:colId xmlns:a16="http://schemas.microsoft.com/office/drawing/2014/main" val="20007"/>
                    </a:ext>
                  </a:extLst>
                </a:gridCol>
                <a:gridCol w="1447800">
                  <a:extLst>
                    <a:ext uri="{9D8B030D-6E8A-4147-A177-3AD203B41FA5}">
                      <a16:colId xmlns:a16="http://schemas.microsoft.com/office/drawing/2014/main" val="20008"/>
                    </a:ext>
                  </a:extLst>
                </a:gridCol>
                <a:gridCol w="865628">
                  <a:extLst>
                    <a:ext uri="{9D8B030D-6E8A-4147-A177-3AD203B41FA5}">
                      <a16:colId xmlns:a16="http://schemas.microsoft.com/office/drawing/2014/main" val="20009"/>
                    </a:ext>
                  </a:extLst>
                </a:gridCol>
                <a:gridCol w="963171">
                  <a:extLst>
                    <a:ext uri="{9D8B030D-6E8A-4147-A177-3AD203B41FA5}">
                      <a16:colId xmlns:a16="http://schemas.microsoft.com/office/drawing/2014/main" val="20010"/>
                    </a:ext>
                  </a:extLst>
                </a:gridCol>
              </a:tblGrid>
              <a:tr h="370840">
                <a:tc>
                  <a:txBody>
                    <a:bodyPr/>
                    <a:lstStyle/>
                    <a:p>
                      <a:pPr algn="r"/>
                      <a:r>
                        <a:rPr lang="en-US" dirty="0">
                          <a:latin typeface="Times New Roman" panose="02020603050405020304" pitchFamily="18" charset="0"/>
                        </a:rPr>
                        <a:t> </a:t>
                      </a:r>
                      <a:endParaRPr lang="en-US" dirty="0"/>
                    </a:p>
                  </a:txBody>
                  <a:tcPr anchor="b"/>
                </a:tc>
                <a:tc>
                  <a:txBody>
                    <a:bodyPr/>
                    <a:lstStyle/>
                    <a:p>
                      <a:pPr algn="ctr"/>
                      <a:r>
                        <a:rPr lang="en-US" dirty="0" smtClean="0">
                          <a:latin typeface="Times New Roman" panose="02020603050405020304" pitchFamily="18" charset="0"/>
                        </a:rPr>
                        <a:t>(1)</a:t>
                      </a:r>
                      <a:endParaRPr lang="en-US" dirty="0"/>
                    </a:p>
                  </a:txBody>
                  <a:tcPr anchor="b"/>
                </a:tc>
                <a:tc>
                  <a:txBody>
                    <a:bodyPr/>
                    <a:lstStyle/>
                    <a:p>
                      <a:pPr algn="ctr"/>
                      <a:r>
                        <a:rPr lang="en-US" dirty="0" smtClean="0"/>
                        <a:t>(2)</a:t>
                      </a:r>
                      <a:endParaRPr lang="en-US" dirty="0"/>
                    </a:p>
                  </a:txBody>
                  <a:tcPr anchor="b"/>
                </a:tc>
                <a:tc>
                  <a:txBody>
                    <a:bodyPr/>
                    <a:lstStyle/>
                    <a:p>
                      <a:pPr algn="ctr"/>
                      <a:r>
                        <a:rPr lang="en-US" dirty="0" smtClean="0">
                          <a:latin typeface="Times New Roman" panose="02020603050405020304" pitchFamily="18" charset="0"/>
                        </a:rPr>
                        <a:t>(3)</a:t>
                      </a:r>
                      <a:endParaRPr lang="en-US" dirty="0"/>
                    </a:p>
                  </a:txBody>
                  <a:tcPr anchor="b"/>
                </a:tc>
                <a:tc>
                  <a:txBody>
                    <a:bodyPr/>
                    <a:lstStyle/>
                    <a:p>
                      <a:pPr algn="ctr"/>
                      <a:r>
                        <a:rPr lang="en-US" dirty="0" smtClean="0">
                          <a:latin typeface="Times New Roman" panose="02020603050405020304" pitchFamily="18" charset="0"/>
                        </a:rPr>
                        <a:t>(4)</a:t>
                      </a:r>
                      <a:endParaRPr lang="en-US" dirty="0"/>
                    </a:p>
                  </a:txBody>
                  <a:tcPr anchor="b"/>
                </a:tc>
                <a:tc>
                  <a:txBody>
                    <a:bodyPr/>
                    <a:lstStyle/>
                    <a:p>
                      <a:pPr algn="ctr"/>
                      <a:r>
                        <a:rPr lang="en-US" dirty="0" smtClean="0">
                          <a:latin typeface="Times New Roman" panose="02020603050405020304" pitchFamily="18" charset="0"/>
                        </a:rPr>
                        <a:t>(5)</a:t>
                      </a:r>
                      <a:endParaRPr lang="en-US" dirty="0"/>
                    </a:p>
                  </a:txBody>
                  <a:tcPr anchor="b"/>
                </a:tc>
                <a:tc>
                  <a:txBody>
                    <a:bodyPr/>
                    <a:lstStyle/>
                    <a:p>
                      <a:pPr algn="ctr"/>
                      <a:r>
                        <a:rPr lang="en-US" dirty="0" smtClean="0">
                          <a:latin typeface="Times New Roman" panose="02020603050405020304" pitchFamily="18" charset="0"/>
                        </a:rPr>
                        <a:t>(6)</a:t>
                      </a:r>
                      <a:endParaRPr lang="en-US" dirty="0"/>
                    </a:p>
                  </a:txBody>
                  <a:tcPr anchor="b"/>
                </a:tc>
                <a:tc>
                  <a:txBody>
                    <a:bodyPr/>
                    <a:lstStyle/>
                    <a:p>
                      <a:pPr algn="ctr"/>
                      <a:r>
                        <a:rPr lang="en-US" dirty="0" smtClean="0">
                          <a:latin typeface="Times New Roman" panose="02020603050405020304" pitchFamily="18" charset="0"/>
                        </a:rPr>
                        <a:t>(7)</a:t>
                      </a:r>
                      <a:endParaRPr lang="en-US" dirty="0"/>
                    </a:p>
                  </a:txBody>
                  <a:tcPr anchor="b"/>
                </a:tc>
                <a:tc>
                  <a:txBody>
                    <a:bodyPr/>
                    <a:lstStyle/>
                    <a:p>
                      <a:pPr algn="ctr"/>
                      <a:r>
                        <a:rPr lang="en-US" dirty="0" smtClean="0">
                          <a:latin typeface="Times New Roman" panose="02020603050405020304" pitchFamily="18" charset="0"/>
                        </a:rPr>
                        <a:t>(8)</a:t>
                      </a:r>
                      <a:endParaRPr lang="en-US" dirty="0"/>
                    </a:p>
                  </a:txBody>
                  <a:tcPr anchor="b"/>
                </a:tc>
                <a:tc>
                  <a:txBody>
                    <a:bodyPr/>
                    <a:lstStyle/>
                    <a:p>
                      <a:pPr algn="ctr"/>
                      <a:r>
                        <a:rPr lang="en-US" dirty="0" smtClean="0">
                          <a:latin typeface="Times New Roman" panose="02020603050405020304" pitchFamily="18" charset="0"/>
                        </a:rPr>
                        <a:t>(9)</a:t>
                      </a:r>
                      <a:endParaRPr lang="en-US" dirty="0"/>
                    </a:p>
                  </a:txBody>
                  <a:tcPr anchor="b"/>
                </a:tc>
                <a:tc>
                  <a:txBody>
                    <a:bodyPr/>
                    <a:lstStyle/>
                    <a:p>
                      <a:pPr algn="ctr"/>
                      <a:r>
                        <a:rPr lang="en-US" dirty="0" smtClean="0">
                          <a:latin typeface="Times New Roman" panose="02020603050405020304" pitchFamily="18" charset="0"/>
                        </a:rPr>
                        <a:t>(10)</a:t>
                      </a:r>
                      <a:endParaRPr lang="en-US" dirty="0"/>
                    </a:p>
                  </a:txBody>
                  <a:tcPr anchor="b"/>
                </a:tc>
                <a:extLst>
                  <a:ext uri="{0D108BD9-81ED-4DB2-BD59-A6C34878D82A}">
                    <a16:rowId xmlns:a16="http://schemas.microsoft.com/office/drawing/2014/main" val="10000"/>
                  </a:ext>
                </a:extLst>
              </a:tr>
              <a:tr h="370840">
                <a:tc>
                  <a:txBody>
                    <a:bodyPr/>
                    <a:lstStyle/>
                    <a:p>
                      <a:pPr algn="ctr"/>
                      <a:r>
                        <a:rPr lang="en-US">
                          <a:latin typeface="Times New Roman" panose="02020603050405020304" pitchFamily="18" charset="0"/>
                        </a:rPr>
                        <a:t>CRD</a:t>
                      </a:r>
                      <a:endParaRPr lang="en-US"/>
                    </a:p>
                  </a:txBody>
                  <a:tcPr anchor="b"/>
                </a:tc>
                <a:tc>
                  <a:txBody>
                    <a:bodyPr/>
                    <a:lstStyle/>
                    <a:p>
                      <a:pPr algn="ctr"/>
                      <a:r>
                        <a:rPr lang="en-US" dirty="0" smtClean="0">
                          <a:latin typeface="Times New Roman" panose="02020603050405020304" pitchFamily="18" charset="0"/>
                        </a:rPr>
                        <a:t>2014 NASS Cash </a:t>
                      </a:r>
                      <a:r>
                        <a:rPr lang="en-US" dirty="0">
                          <a:latin typeface="Times New Roman" panose="02020603050405020304" pitchFamily="18" charset="0"/>
                        </a:rPr>
                        <a:t>Rent</a:t>
                      </a:r>
                      <a:endParaRPr lang="en-US" dirty="0"/>
                    </a:p>
                  </a:txBody>
                  <a:tcPr anchor="b"/>
                </a:tc>
                <a:tc>
                  <a:txBody>
                    <a:bodyPr/>
                    <a:lstStyle/>
                    <a:p>
                      <a:pPr algn="ctr"/>
                      <a:r>
                        <a:rPr lang="en-US" dirty="0" smtClean="0">
                          <a:latin typeface="Times New Roman" panose="02020603050405020304" pitchFamily="18" charset="0"/>
                        </a:rPr>
                        <a:t>Tame/</a:t>
                      </a:r>
                    </a:p>
                    <a:p>
                      <a:pPr algn="ctr"/>
                      <a:r>
                        <a:rPr lang="en-US" dirty="0" smtClean="0">
                          <a:latin typeface="Times New Roman" panose="02020603050405020304" pitchFamily="18" charset="0"/>
                        </a:rPr>
                        <a:t>Native Cash </a:t>
                      </a:r>
                      <a:r>
                        <a:rPr lang="en-US" dirty="0">
                          <a:latin typeface="Times New Roman" panose="02020603050405020304" pitchFamily="18" charset="0"/>
                        </a:rPr>
                        <a:t>Rent Ratio</a:t>
                      </a:r>
                      <a:endParaRPr lang="en-US" dirty="0"/>
                    </a:p>
                  </a:txBody>
                  <a:tcPr anchor="b"/>
                </a:tc>
                <a:tc>
                  <a:txBody>
                    <a:bodyPr/>
                    <a:lstStyle/>
                    <a:p>
                      <a:pPr algn="ctr"/>
                      <a:r>
                        <a:rPr lang="en-US" dirty="0">
                          <a:latin typeface="Times New Roman" panose="02020603050405020304" pitchFamily="18" charset="0"/>
                        </a:rPr>
                        <a:t>Tame Acres</a:t>
                      </a:r>
                      <a:endParaRPr lang="en-US" dirty="0"/>
                    </a:p>
                  </a:txBody>
                  <a:tcPr anchor="b"/>
                </a:tc>
                <a:tc>
                  <a:txBody>
                    <a:bodyPr/>
                    <a:lstStyle/>
                    <a:p>
                      <a:pPr algn="ctr"/>
                      <a:r>
                        <a:rPr lang="en-US">
                          <a:latin typeface="Times New Roman" panose="02020603050405020304" pitchFamily="18" charset="0"/>
                        </a:rPr>
                        <a:t>Native Acres</a:t>
                      </a:r>
                      <a:endParaRPr lang="en-US"/>
                    </a:p>
                  </a:txBody>
                  <a:tcPr anchor="b"/>
                </a:tc>
                <a:tc>
                  <a:txBody>
                    <a:bodyPr/>
                    <a:lstStyle/>
                    <a:p>
                      <a:pPr algn="ctr"/>
                      <a:r>
                        <a:rPr lang="en-US">
                          <a:latin typeface="Times New Roman" panose="02020603050405020304" pitchFamily="18" charset="0"/>
                        </a:rPr>
                        <a:t>Total Acres</a:t>
                      </a:r>
                      <a:endParaRPr lang="en-US"/>
                    </a:p>
                  </a:txBody>
                  <a:tcPr anchor="b"/>
                </a:tc>
                <a:tc>
                  <a:txBody>
                    <a:bodyPr/>
                    <a:lstStyle/>
                    <a:p>
                      <a:pPr algn="ctr"/>
                      <a:r>
                        <a:rPr lang="en-US" dirty="0">
                          <a:latin typeface="Times New Roman" panose="02020603050405020304" pitchFamily="18" charset="0"/>
                        </a:rPr>
                        <a:t>Tame</a:t>
                      </a:r>
                      <a:r>
                        <a:rPr lang="en-US" dirty="0" smtClean="0">
                          <a:latin typeface="Times New Roman" panose="02020603050405020304" pitchFamily="18" charset="0"/>
                        </a:rPr>
                        <a:t>*</a:t>
                      </a:r>
                    </a:p>
                    <a:p>
                      <a:pPr algn="ctr"/>
                      <a:r>
                        <a:rPr lang="en-US" dirty="0" smtClean="0">
                          <a:latin typeface="Times New Roman" panose="02020603050405020304" pitchFamily="18" charset="0"/>
                        </a:rPr>
                        <a:t>Ratio</a:t>
                      </a:r>
                      <a:endParaRPr lang="en-US" dirty="0"/>
                    </a:p>
                  </a:txBody>
                  <a:tcPr anchor="b"/>
                </a:tc>
                <a:tc>
                  <a:txBody>
                    <a:bodyPr/>
                    <a:lstStyle/>
                    <a:p>
                      <a:pPr algn="ctr"/>
                      <a:r>
                        <a:rPr lang="en-US" dirty="0" smtClean="0">
                          <a:latin typeface="Times New Roman" panose="02020603050405020304" pitchFamily="18" charset="0"/>
                        </a:rPr>
                        <a:t>Native + Tame* Ratio</a:t>
                      </a:r>
                      <a:endParaRPr lang="en-US" dirty="0"/>
                    </a:p>
                  </a:txBody>
                  <a:tcPr anchor="b"/>
                </a:tc>
                <a:tc>
                  <a:txBody>
                    <a:bodyPr/>
                    <a:lstStyle/>
                    <a:p>
                      <a:pPr algn="ctr"/>
                      <a:r>
                        <a:rPr lang="en-US" dirty="0" smtClean="0">
                          <a:latin typeface="Times New Roman" panose="02020603050405020304" pitchFamily="18" charset="0"/>
                        </a:rPr>
                        <a:t>NASS Rent *  Total Acres</a:t>
                      </a:r>
                      <a:endParaRPr lang="en-US" dirty="0"/>
                    </a:p>
                  </a:txBody>
                  <a:tcPr anchor="b"/>
                </a:tc>
                <a:tc>
                  <a:txBody>
                    <a:bodyPr/>
                    <a:lstStyle/>
                    <a:p>
                      <a:pPr algn="ctr"/>
                      <a:r>
                        <a:rPr lang="en-US" dirty="0" smtClean="0">
                          <a:latin typeface="Times New Roman" panose="02020603050405020304" pitchFamily="18" charset="0"/>
                        </a:rPr>
                        <a:t>Native Cash </a:t>
                      </a:r>
                      <a:r>
                        <a:rPr lang="en-US" dirty="0">
                          <a:latin typeface="Times New Roman" panose="02020603050405020304" pitchFamily="18" charset="0"/>
                        </a:rPr>
                        <a:t>Rent</a:t>
                      </a:r>
                      <a:endParaRPr lang="en-US" dirty="0"/>
                    </a:p>
                  </a:txBody>
                  <a:tcPr anchor="b"/>
                </a:tc>
                <a:tc>
                  <a:txBody>
                    <a:bodyPr/>
                    <a:lstStyle/>
                    <a:p>
                      <a:pPr algn="ctr"/>
                      <a:r>
                        <a:rPr lang="en-US" dirty="0" smtClean="0">
                          <a:latin typeface="Times New Roman" panose="02020603050405020304" pitchFamily="18" charset="0"/>
                        </a:rPr>
                        <a:t>Tame Cash </a:t>
                      </a:r>
                      <a:r>
                        <a:rPr lang="en-US" dirty="0">
                          <a:latin typeface="Times New Roman" panose="02020603050405020304" pitchFamily="18" charset="0"/>
                        </a:rPr>
                        <a:t>Rent</a:t>
                      </a:r>
                      <a:endParaRPr lang="en-US" dirty="0"/>
                    </a:p>
                  </a:txBody>
                  <a:tcPr anchor="b"/>
                </a:tc>
                <a:extLst>
                  <a:ext uri="{0D108BD9-81ED-4DB2-BD59-A6C34878D82A}">
                    <a16:rowId xmlns:a16="http://schemas.microsoft.com/office/drawing/2014/main" val="10001"/>
                  </a:ext>
                </a:extLst>
              </a:tr>
              <a:tr h="370840">
                <a:tc>
                  <a:txBody>
                    <a:bodyPr/>
                    <a:lstStyle/>
                    <a:p>
                      <a:pPr algn="ctr"/>
                      <a:r>
                        <a:rPr lang="en-US" dirty="0" smtClean="0">
                          <a:latin typeface="Times New Roman" panose="02020603050405020304" pitchFamily="18" charset="0"/>
                        </a:rPr>
                        <a:t>Sample</a:t>
                      </a:r>
                      <a:endParaRPr lang="en-US" dirty="0"/>
                    </a:p>
                  </a:txBody>
                  <a:tcPr anchor="b"/>
                </a:tc>
                <a:tc>
                  <a:txBody>
                    <a:bodyPr/>
                    <a:lstStyle/>
                    <a:p>
                      <a:pPr algn="ctr"/>
                      <a:r>
                        <a:rPr lang="en-US">
                          <a:latin typeface="Times New Roman" panose="02020603050405020304" pitchFamily="18" charset="0"/>
                        </a:rPr>
                        <a:t>$14.50</a:t>
                      </a:r>
                      <a:endParaRPr lang="en-US"/>
                    </a:p>
                  </a:txBody>
                  <a:tcPr anchor="b"/>
                </a:tc>
                <a:tc>
                  <a:txBody>
                    <a:bodyPr/>
                    <a:lstStyle/>
                    <a:p>
                      <a:pPr algn="ctr"/>
                      <a:r>
                        <a:rPr lang="en-US">
                          <a:latin typeface="Times New Roman" panose="02020603050405020304" pitchFamily="18" charset="0"/>
                        </a:rPr>
                        <a:t>135.8%</a:t>
                      </a:r>
                      <a:endParaRPr lang="en-US"/>
                    </a:p>
                  </a:txBody>
                  <a:tcPr anchor="b"/>
                </a:tc>
                <a:tc>
                  <a:txBody>
                    <a:bodyPr/>
                    <a:lstStyle/>
                    <a:p>
                      <a:pPr algn="ctr"/>
                      <a:r>
                        <a:rPr lang="en-US">
                          <a:latin typeface="Times New Roman" panose="02020603050405020304" pitchFamily="18" charset="0"/>
                        </a:rPr>
                        <a:t>9,523</a:t>
                      </a:r>
                      <a:endParaRPr lang="en-US"/>
                    </a:p>
                  </a:txBody>
                  <a:tcPr anchor="b"/>
                </a:tc>
                <a:tc>
                  <a:txBody>
                    <a:bodyPr/>
                    <a:lstStyle/>
                    <a:p>
                      <a:pPr algn="ctr"/>
                      <a:r>
                        <a:rPr lang="en-US">
                          <a:latin typeface="Times New Roman" panose="02020603050405020304" pitchFamily="18" charset="0"/>
                        </a:rPr>
                        <a:t>1,627,665</a:t>
                      </a:r>
                      <a:endParaRPr lang="en-US"/>
                    </a:p>
                  </a:txBody>
                  <a:tcPr anchor="b"/>
                </a:tc>
                <a:tc>
                  <a:txBody>
                    <a:bodyPr/>
                    <a:lstStyle/>
                    <a:p>
                      <a:pPr algn="ctr"/>
                      <a:r>
                        <a:rPr lang="en-US">
                          <a:latin typeface="Times New Roman" panose="02020603050405020304" pitchFamily="18" charset="0"/>
                        </a:rPr>
                        <a:t>1,637,188</a:t>
                      </a:r>
                      <a:endParaRPr lang="en-US"/>
                    </a:p>
                  </a:txBody>
                  <a:tcPr anchor="b"/>
                </a:tc>
                <a:tc>
                  <a:txBody>
                    <a:bodyPr/>
                    <a:lstStyle/>
                    <a:p>
                      <a:pPr algn="ctr"/>
                      <a:r>
                        <a:rPr lang="en-US">
                          <a:latin typeface="Times New Roman" panose="02020603050405020304" pitchFamily="18" charset="0"/>
                        </a:rPr>
                        <a:t>12934.22</a:t>
                      </a:r>
                      <a:endParaRPr lang="en-US"/>
                    </a:p>
                  </a:txBody>
                  <a:tcPr anchor="b"/>
                </a:tc>
                <a:tc>
                  <a:txBody>
                    <a:bodyPr/>
                    <a:lstStyle/>
                    <a:p>
                      <a:pPr algn="ctr"/>
                      <a:r>
                        <a:rPr lang="en-US">
                          <a:latin typeface="Times New Roman" panose="02020603050405020304" pitchFamily="18" charset="0"/>
                        </a:rPr>
                        <a:t>1640599.50</a:t>
                      </a:r>
                      <a:endParaRPr lang="en-US"/>
                    </a:p>
                  </a:txBody>
                  <a:tcPr anchor="b"/>
                </a:tc>
                <a:tc>
                  <a:txBody>
                    <a:bodyPr/>
                    <a:lstStyle/>
                    <a:p>
                      <a:pPr algn="ctr"/>
                      <a:r>
                        <a:rPr lang="en-US" dirty="0">
                          <a:latin typeface="Times New Roman" panose="02020603050405020304" pitchFamily="18" charset="0"/>
                        </a:rPr>
                        <a:t>23739227.45</a:t>
                      </a:r>
                      <a:endParaRPr lang="en-US" dirty="0"/>
                    </a:p>
                  </a:txBody>
                  <a:tcPr anchor="b"/>
                </a:tc>
                <a:tc>
                  <a:txBody>
                    <a:bodyPr/>
                    <a:lstStyle/>
                    <a:p>
                      <a:pPr algn="ctr"/>
                      <a:r>
                        <a:rPr lang="en-US" dirty="0">
                          <a:solidFill>
                            <a:srgbClr val="FF0000"/>
                          </a:solidFill>
                          <a:latin typeface="Times New Roman" panose="02020603050405020304" pitchFamily="18" charset="0"/>
                        </a:rPr>
                        <a:t>$14.47</a:t>
                      </a:r>
                      <a:endParaRPr lang="en-US" dirty="0">
                        <a:solidFill>
                          <a:srgbClr val="FF0000"/>
                        </a:solidFill>
                      </a:endParaRPr>
                    </a:p>
                  </a:txBody>
                  <a:tcPr anchor="b"/>
                </a:tc>
                <a:tc>
                  <a:txBody>
                    <a:bodyPr/>
                    <a:lstStyle/>
                    <a:p>
                      <a:pPr algn="ctr"/>
                      <a:r>
                        <a:rPr lang="en-US" dirty="0">
                          <a:latin typeface="Times New Roman" panose="02020603050405020304" pitchFamily="18" charset="0"/>
                        </a:rPr>
                        <a:t>$19.65</a:t>
                      </a:r>
                      <a:endParaRPr lang="en-US" dirty="0"/>
                    </a:p>
                  </a:txBody>
                  <a:tcPr anchor="b"/>
                </a:tc>
                <a:extLst>
                  <a:ext uri="{0D108BD9-81ED-4DB2-BD59-A6C34878D82A}">
                    <a16:rowId xmlns:a16="http://schemas.microsoft.com/office/drawing/2014/main" val="10002"/>
                  </a:ext>
                </a:extLst>
              </a:tr>
              <a:tr h="370840">
                <a:tc>
                  <a:txBody>
                    <a:bodyPr/>
                    <a:lstStyle/>
                    <a:p>
                      <a:pPr algn="ctr"/>
                      <a:endParaRPr lang="en-US" dirty="0"/>
                    </a:p>
                  </a:txBody>
                  <a:tcPr anchor="b"/>
                </a:tc>
                <a:tc>
                  <a:txBody>
                    <a:bodyPr/>
                    <a:lstStyle/>
                    <a:p>
                      <a:pPr algn="ctr"/>
                      <a:endParaRPr lang="en-US"/>
                    </a:p>
                  </a:txBody>
                  <a:tcPr anchor="b"/>
                </a:tc>
                <a:tc>
                  <a:txBody>
                    <a:bodyPr/>
                    <a:lstStyle/>
                    <a:p>
                      <a:pPr algn="ctr"/>
                      <a:r>
                        <a:rPr lang="en-US" dirty="0" smtClean="0"/>
                        <a:t>Survey</a:t>
                      </a:r>
                      <a:endParaRPr lang="en-US" dirty="0"/>
                    </a:p>
                  </a:txBody>
                  <a:tcPr anchor="b"/>
                </a:tc>
                <a:tc>
                  <a:txBody>
                    <a:bodyPr/>
                    <a:lstStyle/>
                    <a:p>
                      <a:pPr algn="ctr"/>
                      <a:endParaRPr lang="en-US" dirty="0"/>
                    </a:p>
                  </a:txBody>
                  <a:tcPr anchor="b"/>
                </a:tc>
                <a:tc>
                  <a:txBody>
                    <a:bodyPr/>
                    <a:lstStyle/>
                    <a:p>
                      <a:pPr algn="ctr"/>
                      <a:endParaRPr lang="en-US" dirty="0"/>
                    </a:p>
                  </a:txBody>
                  <a:tcPr anchor="b"/>
                </a:tc>
                <a:tc>
                  <a:txBody>
                    <a:bodyPr/>
                    <a:lstStyle/>
                    <a:p>
                      <a:pPr algn="ctr"/>
                      <a:endParaRPr lang="en-US" dirty="0"/>
                    </a:p>
                  </a:txBody>
                  <a:tcPr anchor="b"/>
                </a:tc>
                <a:tc>
                  <a:txBody>
                    <a:bodyPr/>
                    <a:lstStyle/>
                    <a:p>
                      <a:pPr algn="ctr"/>
                      <a:r>
                        <a:rPr lang="en-US" dirty="0" smtClean="0"/>
                        <a:t>= (3) * (2)</a:t>
                      </a:r>
                      <a:endParaRPr lang="en-US" dirty="0"/>
                    </a:p>
                  </a:txBody>
                  <a:tcPr anchor="b"/>
                </a:tc>
                <a:tc>
                  <a:txBody>
                    <a:bodyPr/>
                    <a:lstStyle/>
                    <a:p>
                      <a:pPr algn="ctr"/>
                      <a:r>
                        <a:rPr lang="en-US" dirty="0" smtClean="0"/>
                        <a:t>= (4) + (6)</a:t>
                      </a:r>
                      <a:endParaRPr lang="en-US" dirty="0"/>
                    </a:p>
                  </a:txBody>
                  <a:tcPr anchor="b"/>
                </a:tc>
                <a:tc>
                  <a:txBody>
                    <a:bodyPr/>
                    <a:lstStyle/>
                    <a:p>
                      <a:pPr algn="ctr"/>
                      <a:r>
                        <a:rPr lang="en-US" dirty="0" smtClean="0"/>
                        <a:t>= (1) *</a:t>
                      </a:r>
                      <a:r>
                        <a:rPr lang="en-US" baseline="0" dirty="0" smtClean="0"/>
                        <a:t> (5)</a:t>
                      </a:r>
                      <a:endParaRPr lang="en-US" dirty="0"/>
                    </a:p>
                  </a:txBody>
                  <a:tcPr anchor="b"/>
                </a:tc>
                <a:tc>
                  <a:txBody>
                    <a:bodyPr/>
                    <a:lstStyle/>
                    <a:p>
                      <a:pPr algn="ctr"/>
                      <a:r>
                        <a:rPr lang="en-US" dirty="0" smtClean="0"/>
                        <a:t>= (8) / (7)</a:t>
                      </a:r>
                      <a:endParaRPr lang="en-US" dirty="0"/>
                    </a:p>
                  </a:txBody>
                  <a:tcPr anchor="b"/>
                </a:tc>
                <a:tc>
                  <a:txBody>
                    <a:bodyPr/>
                    <a:lstStyle/>
                    <a:p>
                      <a:pPr algn="ctr"/>
                      <a:r>
                        <a:rPr lang="en-US" dirty="0" smtClean="0"/>
                        <a:t>=(9) * (2)</a:t>
                      </a:r>
                      <a:endParaRPr lang="en-US" dirty="0"/>
                    </a:p>
                  </a:txBody>
                  <a:tcPr anchor="b"/>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89393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365695"/>
            <a:ext cx="9846797" cy="1232210"/>
          </a:xfrm>
        </p:spPr>
        <p:txBody>
          <a:bodyPr>
            <a:normAutofit/>
          </a:bodyPr>
          <a:lstStyle/>
          <a:p>
            <a:r>
              <a:rPr lang="en-US" sz="3200" dirty="0" smtClean="0">
                <a:solidFill>
                  <a:srgbClr val="C00000"/>
                </a:solidFill>
              </a:rPr>
              <a:t>CRD Fence and Maintenance Cost for Native Pasture</a:t>
            </a:r>
            <a:r>
              <a:rPr lang="en-US" sz="3200" dirty="0">
                <a:solidFill>
                  <a:srgbClr val="C00000"/>
                </a:solidFill>
              </a:rPr>
              <a:t/>
            </a:r>
            <a:br>
              <a:rPr lang="en-US" sz="3200" dirty="0">
                <a:solidFill>
                  <a:srgbClr val="C00000"/>
                </a:solidFill>
              </a:rPr>
            </a:br>
            <a:r>
              <a:rPr lang="en-US" sz="3200" dirty="0">
                <a:solidFill>
                  <a:srgbClr val="C00000"/>
                </a:solidFill>
              </a:rPr>
              <a:t>Example </a:t>
            </a:r>
            <a:r>
              <a:rPr lang="en-US" sz="3200" dirty="0" smtClean="0">
                <a:solidFill>
                  <a:srgbClr val="C00000"/>
                </a:solidFill>
              </a:rPr>
              <a:t>CRD—Page 30</a:t>
            </a:r>
            <a:endParaRPr lang="en-US" sz="3200"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3931956"/>
              </p:ext>
            </p:extLst>
          </p:nvPr>
        </p:nvGraphicFramePr>
        <p:xfrm>
          <a:off x="923694" y="1676400"/>
          <a:ext cx="11038118" cy="4973320"/>
        </p:xfrm>
        <a:graphic>
          <a:graphicData uri="http://schemas.openxmlformats.org/drawingml/2006/table">
            <a:tbl>
              <a:tblPr firstRow="1" bandRow="1">
                <a:tableStyleId>{5C22544A-7EE6-4342-B048-85BDC9FD1C3A}</a:tableStyleId>
              </a:tblPr>
              <a:tblGrid>
                <a:gridCol w="849086">
                  <a:extLst>
                    <a:ext uri="{9D8B030D-6E8A-4147-A177-3AD203B41FA5}">
                      <a16:colId xmlns:a16="http://schemas.microsoft.com/office/drawing/2014/main" val="20000"/>
                    </a:ext>
                  </a:extLst>
                </a:gridCol>
                <a:gridCol w="849086">
                  <a:extLst>
                    <a:ext uri="{9D8B030D-6E8A-4147-A177-3AD203B41FA5}">
                      <a16:colId xmlns:a16="http://schemas.microsoft.com/office/drawing/2014/main" val="20001"/>
                    </a:ext>
                  </a:extLst>
                </a:gridCol>
                <a:gridCol w="816433">
                  <a:extLst>
                    <a:ext uri="{9D8B030D-6E8A-4147-A177-3AD203B41FA5}">
                      <a16:colId xmlns:a16="http://schemas.microsoft.com/office/drawing/2014/main" val="20002"/>
                    </a:ext>
                  </a:extLst>
                </a:gridCol>
                <a:gridCol w="881739">
                  <a:extLst>
                    <a:ext uri="{9D8B030D-6E8A-4147-A177-3AD203B41FA5}">
                      <a16:colId xmlns:a16="http://schemas.microsoft.com/office/drawing/2014/main" val="20003"/>
                    </a:ext>
                  </a:extLst>
                </a:gridCol>
                <a:gridCol w="849086">
                  <a:extLst>
                    <a:ext uri="{9D8B030D-6E8A-4147-A177-3AD203B41FA5}">
                      <a16:colId xmlns:a16="http://schemas.microsoft.com/office/drawing/2014/main" val="20004"/>
                    </a:ext>
                  </a:extLst>
                </a:gridCol>
                <a:gridCol w="849086">
                  <a:extLst>
                    <a:ext uri="{9D8B030D-6E8A-4147-A177-3AD203B41FA5}">
                      <a16:colId xmlns:a16="http://schemas.microsoft.com/office/drawing/2014/main" val="20005"/>
                    </a:ext>
                  </a:extLst>
                </a:gridCol>
                <a:gridCol w="849086">
                  <a:extLst>
                    <a:ext uri="{9D8B030D-6E8A-4147-A177-3AD203B41FA5}">
                      <a16:colId xmlns:a16="http://schemas.microsoft.com/office/drawing/2014/main" val="20006"/>
                    </a:ext>
                  </a:extLst>
                </a:gridCol>
                <a:gridCol w="849086">
                  <a:extLst>
                    <a:ext uri="{9D8B030D-6E8A-4147-A177-3AD203B41FA5}">
                      <a16:colId xmlns:a16="http://schemas.microsoft.com/office/drawing/2014/main" val="20007"/>
                    </a:ext>
                  </a:extLst>
                </a:gridCol>
                <a:gridCol w="849086">
                  <a:extLst>
                    <a:ext uri="{9D8B030D-6E8A-4147-A177-3AD203B41FA5}">
                      <a16:colId xmlns:a16="http://schemas.microsoft.com/office/drawing/2014/main" val="20008"/>
                    </a:ext>
                  </a:extLst>
                </a:gridCol>
                <a:gridCol w="849086">
                  <a:extLst>
                    <a:ext uri="{9D8B030D-6E8A-4147-A177-3AD203B41FA5}">
                      <a16:colId xmlns:a16="http://schemas.microsoft.com/office/drawing/2014/main" val="20009"/>
                    </a:ext>
                  </a:extLst>
                </a:gridCol>
                <a:gridCol w="849086">
                  <a:extLst>
                    <a:ext uri="{9D8B030D-6E8A-4147-A177-3AD203B41FA5}">
                      <a16:colId xmlns:a16="http://schemas.microsoft.com/office/drawing/2014/main" val="20010"/>
                    </a:ext>
                  </a:extLst>
                </a:gridCol>
                <a:gridCol w="849086">
                  <a:extLst>
                    <a:ext uri="{9D8B030D-6E8A-4147-A177-3AD203B41FA5}">
                      <a16:colId xmlns:a16="http://schemas.microsoft.com/office/drawing/2014/main" val="20011"/>
                    </a:ext>
                  </a:extLst>
                </a:gridCol>
                <a:gridCol w="849086">
                  <a:extLst>
                    <a:ext uri="{9D8B030D-6E8A-4147-A177-3AD203B41FA5}">
                      <a16:colId xmlns:a16="http://schemas.microsoft.com/office/drawing/2014/main" val="20012"/>
                    </a:ext>
                  </a:extLst>
                </a:gridCol>
              </a:tblGrid>
              <a:tr h="370840">
                <a:tc gridSpan="13">
                  <a:txBody>
                    <a:bodyPr/>
                    <a:lstStyle/>
                    <a:p>
                      <a:pPr algn="l"/>
                      <a:r>
                        <a:rPr lang="en-US" b="1" dirty="0">
                          <a:latin typeface="Times New Roman" panose="02020603050405020304" pitchFamily="18" charset="0"/>
                        </a:rPr>
                        <a:t>FENCE COSTS/ACRE USED IN </a:t>
                      </a:r>
                      <a:r>
                        <a:rPr lang="en-US" b="1" dirty="0" smtClean="0">
                          <a:latin typeface="Times New Roman" panose="02020603050405020304" pitchFamily="18" charset="0"/>
                        </a:rPr>
                        <a:t>2014 PASTURE/RANGELAND ANALYSIS</a:t>
                      </a:r>
                      <a:r>
                        <a:rPr lang="en-US" dirty="0">
                          <a:latin typeface="Times New Roman" panose="02020603050405020304" pitchFamily="18" charset="0"/>
                        </a:rPr>
                        <a:t> </a:t>
                      </a:r>
                      <a:endParaRPr lang="en-US" dirty="0"/>
                    </a:p>
                  </a:txBody>
                  <a:tcPr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r"/>
                      <a:endParaRPr lang="en-US" dirty="0"/>
                    </a:p>
                  </a:txBody>
                  <a:tcPr anchor="b"/>
                </a:tc>
                <a:tc hMerge="1">
                  <a:txBody>
                    <a:bodyPr/>
                    <a:lstStyle/>
                    <a:p>
                      <a:pPr algn="r"/>
                      <a:endParaRPr lang="en-US" dirty="0"/>
                    </a:p>
                  </a:txBody>
                  <a:tcPr anchor="b"/>
                </a:tc>
                <a:extLst>
                  <a:ext uri="{0D108BD9-81ED-4DB2-BD59-A6C34878D82A}">
                    <a16:rowId xmlns:a16="http://schemas.microsoft.com/office/drawing/2014/main" val="10000"/>
                  </a:ext>
                </a:extLst>
              </a:tr>
              <a:tr h="370840">
                <a:tc gridSpan="13">
                  <a:txBody>
                    <a:bodyPr/>
                    <a:lstStyle/>
                    <a:p>
                      <a:pPr algn="l"/>
                      <a:r>
                        <a:rPr lang="en-US" b="1" dirty="0">
                          <a:latin typeface="Times New Roman" panose="02020603050405020304" pitchFamily="18" charset="0"/>
                        </a:rPr>
                        <a:t>- Assume Legal Fence: Landlord Responsible for 50% of perimeter &amp; 100% of any </a:t>
                      </a:r>
                      <a:r>
                        <a:rPr lang="en-US" b="1" dirty="0" smtClean="0">
                          <a:latin typeface="Times New Roman" panose="02020603050405020304" pitchFamily="18" charset="0"/>
                        </a:rPr>
                        <a:t>Cross-Fence</a:t>
                      </a:r>
                      <a:r>
                        <a:rPr lang="en-US" dirty="0">
                          <a:latin typeface="Times New Roman" panose="02020603050405020304" pitchFamily="18" charset="0"/>
                        </a:rPr>
                        <a:t> </a:t>
                      </a:r>
                      <a:endParaRPr lang="en-US" dirty="0"/>
                    </a:p>
                  </a:txBody>
                  <a:tcPr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r"/>
                      <a:endParaRPr lang="en-US" dirty="0"/>
                    </a:p>
                  </a:txBody>
                  <a:tcPr anchor="b"/>
                </a:tc>
                <a:tc hMerge="1">
                  <a:txBody>
                    <a:bodyPr/>
                    <a:lstStyle/>
                    <a:p>
                      <a:pPr algn="r"/>
                      <a:endParaRPr lang="en-US" dirty="0"/>
                    </a:p>
                  </a:txBody>
                  <a:tcPr anchor="b"/>
                </a:tc>
                <a:tc hMerge="1">
                  <a:txBody>
                    <a:bodyPr/>
                    <a:lstStyle/>
                    <a:p>
                      <a:pPr algn="r"/>
                      <a:endParaRPr lang="en-US" dirty="0"/>
                    </a:p>
                  </a:txBody>
                  <a:tcPr anchor="b"/>
                </a:tc>
                <a:extLst>
                  <a:ext uri="{0D108BD9-81ED-4DB2-BD59-A6C34878D82A}">
                    <a16:rowId xmlns:a16="http://schemas.microsoft.com/office/drawing/2014/main" val="10001"/>
                  </a:ext>
                </a:extLst>
              </a:tr>
              <a:tr h="370840">
                <a:tc>
                  <a:txBody>
                    <a:bodyPr/>
                    <a:lstStyle/>
                    <a:p>
                      <a:pPr algn="r"/>
                      <a:endParaRPr lang="en-US" sz="1600" dirty="0">
                        <a:latin typeface="Times New Roman" panose="02020603050405020304" pitchFamily="18" charset="0"/>
                        <a:cs typeface="Times New Roman" panose="02020603050405020304" pitchFamily="18" charset="0"/>
                      </a:endParaRPr>
                    </a:p>
                  </a:txBody>
                  <a:tcPr anchor="b"/>
                </a:tc>
                <a:tc>
                  <a:txBody>
                    <a:bodyPr/>
                    <a:lstStyle/>
                    <a:p>
                      <a:pPr algn="ctr"/>
                      <a:endParaRPr lang="en-US" sz="1600" dirty="0">
                        <a:latin typeface="Times New Roman" panose="02020603050405020304" pitchFamily="18" charset="0"/>
                        <a:cs typeface="Times New Roman" panose="02020603050405020304" pitchFamily="18" charset="0"/>
                      </a:endParaRPr>
                    </a:p>
                  </a:txBody>
                  <a:tcPr anchor="b"/>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Times New Roman" panose="02020603050405020304" pitchFamily="18" charset="0"/>
                        <a:cs typeface="Times New Roman" panose="02020603050405020304" pitchFamily="18" charset="0"/>
                      </a:endParaRPr>
                    </a:p>
                  </a:txBody>
                  <a:tcPr anchor="b"/>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a:latin typeface="Times New Roman" panose="02020603050405020304" pitchFamily="18" charset="0"/>
                        <a:cs typeface="Times New Roman" panose="02020603050405020304" pitchFamily="18" charset="0"/>
                      </a:endParaRPr>
                    </a:p>
                  </a:txBody>
                  <a:tcPr anchor="b"/>
                </a:tc>
                <a:tc>
                  <a:txBody>
                    <a:bodyPr/>
                    <a:lstStyle/>
                    <a:p>
                      <a:pPr algn="ctr"/>
                      <a:r>
                        <a:rPr lang="en-US" sz="1600" dirty="0" smtClean="0">
                          <a:latin typeface="Times New Roman" panose="02020603050405020304" pitchFamily="18" charset="0"/>
                          <a:cs typeface="Times New Roman" panose="02020603050405020304" pitchFamily="18" charset="0"/>
                        </a:rPr>
                        <a:t>(1)</a:t>
                      </a:r>
                      <a:endParaRPr lang="en-US" sz="1600" dirty="0">
                        <a:latin typeface="Times New Roman" panose="02020603050405020304" pitchFamily="18" charset="0"/>
                        <a:cs typeface="Times New Roman" panose="02020603050405020304" pitchFamily="18" charset="0"/>
                      </a:endParaRPr>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anose="02020603050405020304" pitchFamily="18" charset="0"/>
                          <a:cs typeface="Times New Roman" panose="02020603050405020304" pitchFamily="18" charset="0"/>
                        </a:rPr>
                        <a:t>(2)</a:t>
                      </a:r>
                      <a:endParaRPr lang="en-US" sz="1600" dirty="0">
                        <a:latin typeface="Times New Roman" panose="02020603050405020304" pitchFamily="18" charset="0"/>
                        <a:cs typeface="Times New Roman" panose="02020603050405020304" pitchFamily="18" charset="0"/>
                      </a:endParaRPr>
                    </a:p>
                  </a:txBody>
                  <a:tcPr anchor="b"/>
                </a:tc>
                <a:tc>
                  <a:txBody>
                    <a:bodyPr/>
                    <a:lstStyle/>
                    <a:p>
                      <a:pPr algn="ctr"/>
                      <a:r>
                        <a:rPr lang="en-US" sz="1600" dirty="0" smtClean="0">
                          <a:latin typeface="Times New Roman" panose="02020603050405020304" pitchFamily="18" charset="0"/>
                          <a:cs typeface="Times New Roman" panose="02020603050405020304" pitchFamily="18" charset="0"/>
                        </a:rPr>
                        <a:t>(3)</a:t>
                      </a:r>
                      <a:endParaRPr lang="en-US" sz="1600" dirty="0">
                        <a:latin typeface="Times New Roman" panose="02020603050405020304" pitchFamily="18" charset="0"/>
                        <a:cs typeface="Times New Roman" panose="02020603050405020304" pitchFamily="18" charset="0"/>
                      </a:endParaRPr>
                    </a:p>
                  </a:txBody>
                  <a:tcPr anchor="b"/>
                </a:tc>
                <a:tc>
                  <a:txBody>
                    <a:bodyPr/>
                    <a:lstStyle/>
                    <a:p>
                      <a:pPr algn="ctr"/>
                      <a:r>
                        <a:rPr lang="en-US" sz="1600" dirty="0" smtClean="0">
                          <a:latin typeface="Times New Roman" panose="02020603050405020304" pitchFamily="18" charset="0"/>
                          <a:cs typeface="Times New Roman" panose="02020603050405020304" pitchFamily="18" charset="0"/>
                        </a:rPr>
                        <a:t>(4)</a:t>
                      </a:r>
                      <a:endParaRPr lang="en-US" sz="1600" dirty="0">
                        <a:latin typeface="Times New Roman" panose="02020603050405020304" pitchFamily="18" charset="0"/>
                        <a:cs typeface="Times New Roman" panose="02020603050405020304" pitchFamily="18" charset="0"/>
                      </a:endParaRPr>
                    </a:p>
                  </a:txBody>
                  <a:tcPr anchor="b"/>
                </a:tc>
                <a:tc>
                  <a:txBody>
                    <a:bodyPr/>
                    <a:lstStyle/>
                    <a:p>
                      <a:pPr algn="ctr"/>
                      <a:r>
                        <a:rPr lang="en-US" sz="1600" dirty="0" smtClean="0">
                          <a:latin typeface="Times New Roman" panose="02020603050405020304" pitchFamily="18" charset="0"/>
                          <a:cs typeface="Times New Roman" panose="02020603050405020304" pitchFamily="18" charset="0"/>
                        </a:rPr>
                        <a:t>(5)</a:t>
                      </a:r>
                      <a:endParaRPr lang="en-US" sz="1600" dirty="0">
                        <a:latin typeface="Times New Roman" panose="02020603050405020304" pitchFamily="18" charset="0"/>
                        <a:cs typeface="Times New Roman" panose="02020603050405020304" pitchFamily="18" charset="0"/>
                      </a:endParaRPr>
                    </a:p>
                  </a:txBody>
                  <a:tcPr anchor="b"/>
                </a:tc>
                <a:tc>
                  <a:txBody>
                    <a:bodyPr/>
                    <a:lstStyle/>
                    <a:p>
                      <a:pPr algn="ctr"/>
                      <a:r>
                        <a:rPr lang="en-US" sz="1600" dirty="0" smtClean="0">
                          <a:latin typeface="Times New Roman" panose="02020603050405020304" pitchFamily="18" charset="0"/>
                          <a:cs typeface="Times New Roman" panose="02020603050405020304" pitchFamily="18" charset="0"/>
                        </a:rPr>
                        <a:t>(6)</a:t>
                      </a:r>
                      <a:endParaRPr lang="en-US" sz="1600" dirty="0">
                        <a:latin typeface="Times New Roman" panose="02020603050405020304" pitchFamily="18" charset="0"/>
                        <a:cs typeface="Times New Roman" panose="02020603050405020304" pitchFamily="18" charset="0"/>
                      </a:endParaRPr>
                    </a:p>
                  </a:txBody>
                  <a:tcPr anchor="b"/>
                </a:tc>
                <a:tc>
                  <a:txBody>
                    <a:bodyPr/>
                    <a:lstStyle/>
                    <a:p>
                      <a:pPr algn="ctr"/>
                      <a:r>
                        <a:rPr lang="en-US" sz="1600" dirty="0" smtClean="0">
                          <a:latin typeface="Times New Roman" panose="02020603050405020304" pitchFamily="18" charset="0"/>
                          <a:cs typeface="Times New Roman" panose="02020603050405020304" pitchFamily="18" charset="0"/>
                        </a:rPr>
                        <a:t>(7)</a:t>
                      </a:r>
                      <a:endParaRPr lang="en-US" sz="1600" dirty="0">
                        <a:latin typeface="Times New Roman" panose="02020603050405020304" pitchFamily="18" charset="0"/>
                        <a:cs typeface="Times New Roman" panose="02020603050405020304" pitchFamily="18" charset="0"/>
                      </a:endParaRPr>
                    </a:p>
                  </a:txBody>
                  <a:tcPr anchor="b"/>
                </a:tc>
                <a:tc>
                  <a:txBody>
                    <a:bodyPr/>
                    <a:lstStyle/>
                    <a:p>
                      <a:pPr algn="ctr"/>
                      <a:r>
                        <a:rPr lang="en-US" sz="1600" dirty="0" smtClean="0">
                          <a:latin typeface="Times New Roman" panose="02020603050405020304" pitchFamily="18" charset="0"/>
                          <a:cs typeface="Times New Roman" panose="02020603050405020304" pitchFamily="18" charset="0"/>
                        </a:rPr>
                        <a:t>(8)</a:t>
                      </a:r>
                      <a:endParaRPr lang="en-US" sz="1600" dirty="0">
                        <a:latin typeface="Times New Roman" panose="02020603050405020304" pitchFamily="18" charset="0"/>
                        <a:cs typeface="Times New Roman" panose="02020603050405020304" pitchFamily="18" charset="0"/>
                      </a:endParaRPr>
                    </a:p>
                  </a:txBody>
                  <a:tcPr anchor="b"/>
                </a:tc>
                <a:tc>
                  <a:txBody>
                    <a:bodyPr/>
                    <a:lstStyle/>
                    <a:p>
                      <a:pPr algn="ctr"/>
                      <a:r>
                        <a:rPr lang="en-US" sz="1600" dirty="0" smtClean="0">
                          <a:latin typeface="Times New Roman" panose="02020603050405020304" pitchFamily="18" charset="0"/>
                          <a:cs typeface="Times New Roman" panose="02020603050405020304" pitchFamily="18" charset="0"/>
                        </a:rPr>
                        <a:t>(9)</a:t>
                      </a:r>
                      <a:endParaRPr lang="en-US" sz="1600" dirty="0">
                        <a:latin typeface="Times New Roman" panose="02020603050405020304" pitchFamily="18" charset="0"/>
                        <a:cs typeface="Times New Roman" panose="02020603050405020304" pitchFamily="18" charset="0"/>
                      </a:endParaRPr>
                    </a:p>
                  </a:txBody>
                  <a:tcPr anchor="b"/>
                </a:tc>
                <a:extLst>
                  <a:ext uri="{0D108BD9-81ED-4DB2-BD59-A6C34878D82A}">
                    <a16:rowId xmlns:a16="http://schemas.microsoft.com/office/drawing/2014/main" val="10002"/>
                  </a:ext>
                </a:extLst>
              </a:tr>
              <a:tr h="370840">
                <a:tc>
                  <a:txBody>
                    <a:bodyPr/>
                    <a:lstStyle/>
                    <a:p>
                      <a:pPr algn="r"/>
                      <a:r>
                        <a:rPr lang="en-US" sz="1600" dirty="0" smtClean="0">
                          <a:latin typeface="Times New Roman" panose="02020603050405020304" pitchFamily="18" charset="0"/>
                          <a:cs typeface="Times New Roman" panose="02020603050405020304" pitchFamily="18" charset="0"/>
                        </a:rPr>
                        <a:t>CRD</a:t>
                      </a:r>
                      <a:endParaRPr lang="en-US" sz="1600" dirty="0">
                        <a:latin typeface="Times New Roman" panose="02020603050405020304" pitchFamily="18" charset="0"/>
                        <a:cs typeface="Times New Roman" panose="02020603050405020304" pitchFamily="18" charset="0"/>
                      </a:endParaRPr>
                    </a:p>
                  </a:txBody>
                  <a:tcPr anchor="b"/>
                </a:tc>
                <a:tc>
                  <a:txBody>
                    <a:bodyPr/>
                    <a:lstStyle/>
                    <a:p>
                      <a:pPr algn="ctr"/>
                      <a:r>
                        <a:rPr lang="en-US" sz="1600" dirty="0" smtClean="0">
                          <a:latin typeface="Times New Roman" panose="02020603050405020304" pitchFamily="18" charset="0"/>
                          <a:cs typeface="Times New Roman" panose="02020603050405020304" pitchFamily="18" charset="0"/>
                        </a:rPr>
                        <a:t>Pasture Size in Acres</a:t>
                      </a:r>
                      <a:endParaRPr lang="en-US" sz="1600" dirty="0">
                        <a:latin typeface="Times New Roman" panose="02020603050405020304" pitchFamily="18" charset="0"/>
                        <a:cs typeface="Times New Roman" panose="02020603050405020304" pitchFamily="18" charset="0"/>
                      </a:endParaRPr>
                    </a:p>
                  </a:txBody>
                  <a:tcPr anchor="b"/>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anose="02020603050405020304" pitchFamily="18" charset="0"/>
                          <a:cs typeface="Times New Roman" panose="02020603050405020304" pitchFamily="18" charset="0"/>
                        </a:rPr>
                        <a:t>Fence Type</a:t>
                      </a:r>
                      <a:r>
                        <a:rPr lang="en-US" sz="1600" dirty="0">
                          <a:latin typeface="Times New Roman" panose="02020603050405020304" pitchFamily="18" charset="0"/>
                          <a:cs typeface="Times New Roman" panose="02020603050405020304" pitchFamily="18" charset="0"/>
                        </a:rPr>
                        <a:t> </a:t>
                      </a:r>
                    </a:p>
                  </a:txBody>
                  <a:tcPr anchor="b"/>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anose="02020603050405020304" pitchFamily="18" charset="0"/>
                          <a:cs typeface="Times New Roman" panose="02020603050405020304" pitchFamily="18" charset="0"/>
                        </a:rPr>
                        <a:t>Fence Life in Years</a:t>
                      </a:r>
                      <a:r>
                        <a:rPr lang="en-US" sz="1600" dirty="0">
                          <a:latin typeface="Times New Roman" panose="02020603050405020304" pitchFamily="18" charset="0"/>
                          <a:cs typeface="Times New Roman" panose="02020603050405020304" pitchFamily="18" charset="0"/>
                        </a:rPr>
                        <a:t> </a:t>
                      </a:r>
                    </a:p>
                  </a:txBody>
                  <a:tcPr anchor="b"/>
                </a:tc>
                <a:tc>
                  <a:txBody>
                    <a:bodyPr/>
                    <a:lstStyle/>
                    <a:p>
                      <a:pPr algn="ctr"/>
                      <a:r>
                        <a:rPr lang="en-US" sz="1600" dirty="0" smtClean="0">
                          <a:latin typeface="Times New Roman" panose="02020603050405020304" pitchFamily="18" charset="0"/>
                          <a:cs typeface="Times New Roman" panose="02020603050405020304" pitchFamily="18" charset="0"/>
                        </a:rPr>
                        <a:t>2014 Cost per Feet of Fence</a:t>
                      </a:r>
                      <a:endParaRPr lang="en-US" sz="1600" dirty="0">
                        <a:latin typeface="Times New Roman" panose="02020603050405020304" pitchFamily="18" charset="0"/>
                        <a:cs typeface="Times New Roman" panose="02020603050405020304" pitchFamily="18" charset="0"/>
                      </a:endParaRPr>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anose="02020603050405020304" pitchFamily="18" charset="0"/>
                          <a:cs typeface="Times New Roman" panose="02020603050405020304" pitchFamily="18" charset="0"/>
                        </a:rPr>
                        <a:t>2014 Survey Feet of Fence</a:t>
                      </a:r>
                      <a:r>
                        <a:rPr lang="en-US" sz="1600" baseline="0" dirty="0" smtClean="0">
                          <a:latin typeface="Times New Roman" panose="02020603050405020304" pitchFamily="18" charset="0"/>
                          <a:cs typeface="Times New Roman" panose="02020603050405020304" pitchFamily="18" charset="0"/>
                        </a:rPr>
                        <a:t> Per Acre</a:t>
                      </a:r>
                      <a:r>
                        <a:rPr lang="en-US" sz="1600" dirty="0">
                          <a:latin typeface="Times New Roman" panose="02020603050405020304" pitchFamily="18" charset="0"/>
                          <a:cs typeface="Times New Roman" panose="02020603050405020304" pitchFamily="18" charset="0"/>
                        </a:rPr>
                        <a:t> </a:t>
                      </a:r>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anose="02020603050405020304" pitchFamily="18" charset="0"/>
                          <a:cs typeface="Times New Roman" panose="02020603050405020304" pitchFamily="18" charset="0"/>
                        </a:rPr>
                        <a:t>2014 Initial</a:t>
                      </a:r>
                    </a:p>
                    <a:p>
                      <a:pPr algn="ctr"/>
                      <a:r>
                        <a:rPr lang="en-US" sz="1600" dirty="0" smtClean="0">
                          <a:latin typeface="Times New Roman" panose="02020603050405020304" pitchFamily="18" charset="0"/>
                          <a:cs typeface="Times New Roman" panose="02020603050405020304" pitchFamily="18" charset="0"/>
                        </a:rPr>
                        <a:t>Cost/ Acre</a:t>
                      </a:r>
                      <a:r>
                        <a:rPr lang="en-US" sz="1600" dirty="0">
                          <a:latin typeface="Times New Roman" panose="02020603050405020304" pitchFamily="18" charset="0"/>
                          <a:cs typeface="Times New Roman" panose="02020603050405020304" pitchFamily="18" charset="0"/>
                        </a:rPr>
                        <a:t> </a:t>
                      </a:r>
                    </a:p>
                  </a:txBody>
                  <a:tcPr anchor="b"/>
                </a:tc>
                <a:tc>
                  <a:txBody>
                    <a:bodyPr/>
                    <a:lstStyle/>
                    <a:p>
                      <a:pPr algn="ctr"/>
                      <a:r>
                        <a:rPr lang="en-US" sz="1600" dirty="0" smtClean="0">
                          <a:latin typeface="Times New Roman" panose="02020603050405020304" pitchFamily="18" charset="0"/>
                          <a:cs typeface="Times New Roman" panose="02020603050405020304" pitchFamily="18" charset="0"/>
                        </a:rPr>
                        <a:t>Indexed 2014 Initial Cost/ Acre</a:t>
                      </a:r>
                      <a:endParaRPr lang="en-US" sz="1600" dirty="0">
                        <a:latin typeface="Times New Roman" panose="02020603050405020304" pitchFamily="18" charset="0"/>
                        <a:cs typeface="Times New Roman" panose="02020603050405020304" pitchFamily="18" charset="0"/>
                      </a:endParaRPr>
                    </a:p>
                  </a:txBody>
                  <a:tcPr anchor="b"/>
                </a:tc>
                <a:tc>
                  <a:txBody>
                    <a:bodyPr/>
                    <a:lstStyle/>
                    <a:p>
                      <a:pPr algn="ctr"/>
                      <a:r>
                        <a:rPr lang="en-US" sz="1600" dirty="0">
                          <a:latin typeface="Times New Roman" panose="02020603050405020304" pitchFamily="18" charset="0"/>
                          <a:cs typeface="Times New Roman" panose="02020603050405020304" pitchFamily="18" charset="0"/>
                        </a:rPr>
                        <a:t>2014 </a:t>
                      </a:r>
                      <a:r>
                        <a:rPr lang="en-US" sz="1600" dirty="0" smtClean="0">
                          <a:latin typeface="Times New Roman" panose="02020603050405020304" pitchFamily="18" charset="0"/>
                          <a:cs typeface="Times New Roman" panose="02020603050405020304" pitchFamily="18" charset="0"/>
                        </a:rPr>
                        <a:t>Annual Owner-ship Cost</a:t>
                      </a:r>
                      <a:endParaRPr lang="en-US" sz="1600" dirty="0">
                        <a:latin typeface="Times New Roman" panose="02020603050405020304" pitchFamily="18" charset="0"/>
                        <a:cs typeface="Times New Roman" panose="02020603050405020304" pitchFamily="18" charset="0"/>
                      </a:endParaRPr>
                    </a:p>
                  </a:txBody>
                  <a:tcPr anchor="b"/>
                </a:tc>
                <a:tc>
                  <a:txBody>
                    <a:bodyPr/>
                    <a:lstStyle/>
                    <a:p>
                      <a:pPr algn="ctr"/>
                      <a:r>
                        <a:rPr lang="en-US" sz="1600" dirty="0" smtClean="0">
                          <a:latin typeface="Times New Roman" panose="02020603050405020304" pitchFamily="18" charset="0"/>
                          <a:cs typeface="Times New Roman" panose="02020603050405020304" pitchFamily="18" charset="0"/>
                        </a:rPr>
                        <a:t>50 % of</a:t>
                      </a:r>
                      <a:r>
                        <a:rPr lang="en-US" sz="1600" baseline="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2014 Annual Owner-ship Cost</a:t>
                      </a:r>
                      <a:endParaRPr lang="en-US" sz="1600" dirty="0">
                        <a:latin typeface="Times New Roman" panose="02020603050405020304" pitchFamily="18" charset="0"/>
                        <a:cs typeface="Times New Roman" panose="02020603050405020304" pitchFamily="18" charset="0"/>
                      </a:endParaRPr>
                    </a:p>
                  </a:txBody>
                  <a:tcPr anchor="b"/>
                </a:tc>
                <a:tc>
                  <a:txBody>
                    <a:bodyPr/>
                    <a:lstStyle/>
                    <a:p>
                      <a:pPr algn="ctr"/>
                      <a:r>
                        <a:rPr lang="en-US" sz="1600" dirty="0" smtClean="0">
                          <a:latin typeface="Times New Roman" panose="02020603050405020304" pitchFamily="18" charset="0"/>
                          <a:cs typeface="Times New Roman" panose="02020603050405020304" pitchFamily="18" charset="0"/>
                        </a:rPr>
                        <a:t>2014</a:t>
                      </a:r>
                      <a:r>
                        <a:rPr lang="en-US" sz="1600" baseline="0" dirty="0" smtClean="0">
                          <a:latin typeface="Times New Roman" panose="02020603050405020304" pitchFamily="18" charset="0"/>
                          <a:cs typeface="Times New Roman" panose="02020603050405020304" pitchFamily="18" charset="0"/>
                        </a:rPr>
                        <a:t> Survey</a:t>
                      </a:r>
                      <a:r>
                        <a:rPr lang="en-US" sz="1600" dirty="0" smtClean="0">
                          <a:latin typeface="Times New Roman" panose="02020603050405020304" pitchFamily="18" charset="0"/>
                          <a:cs typeface="Times New Roman" panose="02020603050405020304" pitchFamily="18" charset="0"/>
                        </a:rPr>
                        <a:t> Pasture Main-</a:t>
                      </a:r>
                      <a:r>
                        <a:rPr lang="en-US" sz="1600" dirty="0" err="1" smtClean="0">
                          <a:latin typeface="Times New Roman" panose="02020603050405020304" pitchFamily="18" charset="0"/>
                          <a:cs typeface="Times New Roman" panose="02020603050405020304" pitchFamily="18" charset="0"/>
                        </a:rPr>
                        <a:t>tenance</a:t>
                      </a:r>
                      <a:endParaRPr lang="en-US" sz="1600" dirty="0">
                        <a:latin typeface="Times New Roman" panose="02020603050405020304" pitchFamily="18" charset="0"/>
                        <a:cs typeface="Times New Roman" panose="02020603050405020304" pitchFamily="18" charset="0"/>
                      </a:endParaRPr>
                    </a:p>
                  </a:txBody>
                  <a:tcPr anchor="b"/>
                </a:tc>
                <a:tc>
                  <a:txBody>
                    <a:bodyPr/>
                    <a:lstStyle/>
                    <a:p>
                      <a:pPr algn="ctr"/>
                      <a:r>
                        <a:rPr lang="en-US" sz="1600" dirty="0" smtClean="0">
                          <a:latin typeface="Times New Roman" panose="02020603050405020304" pitchFamily="18" charset="0"/>
                          <a:cs typeface="Times New Roman" panose="02020603050405020304" pitchFamily="18" charset="0"/>
                        </a:rPr>
                        <a:t>Indexed 2014 Pasture Main-</a:t>
                      </a:r>
                      <a:r>
                        <a:rPr lang="en-US" sz="1600" dirty="0" err="1" smtClean="0">
                          <a:latin typeface="Times New Roman" panose="02020603050405020304" pitchFamily="18" charset="0"/>
                          <a:cs typeface="Times New Roman" panose="02020603050405020304" pitchFamily="18" charset="0"/>
                        </a:rPr>
                        <a:t>tenance</a:t>
                      </a:r>
                      <a:endParaRPr lang="en-US" sz="1600" dirty="0">
                        <a:latin typeface="Times New Roman" panose="02020603050405020304" pitchFamily="18" charset="0"/>
                        <a:cs typeface="Times New Roman" panose="02020603050405020304" pitchFamily="18" charset="0"/>
                      </a:endParaRPr>
                    </a:p>
                  </a:txBody>
                  <a:tcPr anchor="b"/>
                </a:tc>
                <a:tc>
                  <a:txBody>
                    <a:bodyPr/>
                    <a:lstStyle/>
                    <a:p>
                      <a:pPr algn="ctr"/>
                      <a:r>
                        <a:rPr lang="en-US" sz="1600" dirty="0">
                          <a:latin typeface="Times New Roman" panose="02020603050405020304" pitchFamily="18" charset="0"/>
                          <a:cs typeface="Times New Roman" panose="02020603050405020304" pitchFamily="18" charset="0"/>
                        </a:rPr>
                        <a:t>Fence (50%) </a:t>
                      </a:r>
                      <a:r>
                        <a:rPr lang="en-US" sz="1600" dirty="0" smtClean="0">
                          <a:latin typeface="Times New Roman" panose="02020603050405020304" pitchFamily="18" charset="0"/>
                          <a:cs typeface="Times New Roman" panose="02020603050405020304" pitchFamily="18" charset="0"/>
                        </a:rPr>
                        <a:t>&amp; Main-</a:t>
                      </a:r>
                      <a:r>
                        <a:rPr lang="en-US" sz="1600" dirty="0" err="1" smtClean="0">
                          <a:latin typeface="Times New Roman" panose="02020603050405020304" pitchFamily="18" charset="0"/>
                          <a:cs typeface="Times New Roman" panose="02020603050405020304" pitchFamily="18" charset="0"/>
                        </a:rPr>
                        <a:t>tenance</a:t>
                      </a:r>
                      <a:r>
                        <a:rPr lang="en-US" sz="1600" dirty="0" smtClean="0">
                          <a:latin typeface="Times New Roman" panose="02020603050405020304" pitchFamily="18" charset="0"/>
                          <a:cs typeface="Times New Roman" panose="02020603050405020304" pitchFamily="18" charset="0"/>
                        </a:rPr>
                        <a:t> Cost/ Acre</a:t>
                      </a:r>
                      <a:endParaRPr lang="en-US" sz="1600" dirty="0">
                        <a:latin typeface="Times New Roman" panose="02020603050405020304" pitchFamily="18" charset="0"/>
                        <a:cs typeface="Times New Roman" panose="02020603050405020304" pitchFamily="18" charset="0"/>
                      </a:endParaRPr>
                    </a:p>
                  </a:txBody>
                  <a:tcPr anchor="b"/>
                </a:tc>
                <a:extLst>
                  <a:ext uri="{0D108BD9-81ED-4DB2-BD59-A6C34878D82A}">
                    <a16:rowId xmlns:a16="http://schemas.microsoft.com/office/drawing/2014/main" val="10003"/>
                  </a:ext>
                </a:extLst>
              </a:tr>
              <a:tr h="370840">
                <a:tc>
                  <a:txBody>
                    <a:bodyPr/>
                    <a:lstStyle/>
                    <a:p>
                      <a:pPr algn="r"/>
                      <a:r>
                        <a:rPr lang="en-US" sz="1600" dirty="0">
                          <a:latin typeface="Times New Roman" panose="02020603050405020304" pitchFamily="18" charset="0"/>
                          <a:cs typeface="Times New Roman" panose="02020603050405020304" pitchFamily="18" charset="0"/>
                        </a:rPr>
                        <a:t> </a:t>
                      </a:r>
                    </a:p>
                  </a:txBody>
                  <a:tcPr anchor="b"/>
                </a:tc>
                <a:tc>
                  <a:txBody>
                    <a:bodyPr/>
                    <a:lstStyle/>
                    <a:p>
                      <a:pPr algn="ctr"/>
                      <a:r>
                        <a:rPr lang="en-US" sz="1600">
                          <a:latin typeface="Times New Roman" panose="02020603050405020304" pitchFamily="18" charset="0"/>
                          <a:cs typeface="Times New Roman" panose="02020603050405020304" pitchFamily="18" charset="0"/>
                        </a:rPr>
                        <a:t> </a:t>
                      </a:r>
                    </a:p>
                  </a:txBody>
                  <a:tcPr anchor="b"/>
                </a:tc>
                <a:tc>
                  <a:txBody>
                    <a:bodyPr/>
                    <a:lstStyle/>
                    <a:p>
                      <a:pPr algn="r"/>
                      <a:r>
                        <a:rPr lang="en-US" sz="1600">
                          <a:latin typeface="Times New Roman" panose="02020603050405020304" pitchFamily="18" charset="0"/>
                          <a:cs typeface="Times New Roman" panose="02020603050405020304" pitchFamily="18" charset="0"/>
                        </a:rPr>
                        <a:t> </a:t>
                      </a:r>
                    </a:p>
                  </a:txBody>
                  <a:tcPr anchor="b"/>
                </a:tc>
                <a:tc>
                  <a:txBody>
                    <a:bodyPr/>
                    <a:lstStyle/>
                    <a:p>
                      <a:pPr algn="r"/>
                      <a:r>
                        <a:rPr lang="en-US" sz="1600">
                          <a:latin typeface="Times New Roman" panose="02020603050405020304" pitchFamily="18" charset="0"/>
                          <a:cs typeface="Times New Roman" panose="02020603050405020304" pitchFamily="18" charset="0"/>
                        </a:rPr>
                        <a:t> </a:t>
                      </a:r>
                    </a:p>
                  </a:txBody>
                  <a:tcPr anchor="b"/>
                </a:tc>
                <a:tc>
                  <a:txBody>
                    <a:bodyPr/>
                    <a:lstStyle/>
                    <a:p>
                      <a:pPr algn="r"/>
                      <a:r>
                        <a:rPr lang="en-US" sz="1600">
                          <a:latin typeface="Times New Roman" panose="02020603050405020304" pitchFamily="18" charset="0"/>
                          <a:cs typeface="Times New Roman" panose="02020603050405020304" pitchFamily="18" charset="0"/>
                        </a:rPr>
                        <a:t> </a:t>
                      </a:r>
                    </a:p>
                  </a:txBody>
                  <a:tcPr anchor="b"/>
                </a:tc>
                <a:tc>
                  <a:txBody>
                    <a:bodyPr/>
                    <a:lstStyle/>
                    <a:p>
                      <a:pPr algn="r"/>
                      <a:r>
                        <a:rPr lang="en-US" sz="1600">
                          <a:latin typeface="Times New Roman" panose="02020603050405020304" pitchFamily="18" charset="0"/>
                          <a:cs typeface="Times New Roman" panose="02020603050405020304" pitchFamily="18" charset="0"/>
                        </a:rPr>
                        <a:t> </a:t>
                      </a:r>
                    </a:p>
                  </a:txBody>
                  <a:tcPr anchor="b"/>
                </a:tc>
                <a:tc>
                  <a:txBody>
                    <a:bodyPr/>
                    <a:lstStyle/>
                    <a:p>
                      <a:pPr algn="r"/>
                      <a:r>
                        <a:rPr lang="en-US" sz="1600">
                          <a:latin typeface="Times New Roman" panose="02020603050405020304" pitchFamily="18" charset="0"/>
                          <a:cs typeface="Times New Roman" panose="02020603050405020304" pitchFamily="18" charset="0"/>
                        </a:rPr>
                        <a:t> </a:t>
                      </a:r>
                    </a:p>
                  </a:txBody>
                  <a:tcPr anchor="b"/>
                </a:tc>
                <a:tc>
                  <a:txBody>
                    <a:bodyPr/>
                    <a:lstStyle/>
                    <a:p>
                      <a:pPr algn="r"/>
                      <a:r>
                        <a:rPr lang="en-US" sz="1600">
                          <a:latin typeface="Times New Roman" panose="02020603050405020304" pitchFamily="18" charset="0"/>
                          <a:cs typeface="Times New Roman" panose="02020603050405020304" pitchFamily="18" charset="0"/>
                        </a:rPr>
                        <a:t> </a:t>
                      </a:r>
                    </a:p>
                  </a:txBody>
                  <a:tcPr anchor="b"/>
                </a:tc>
                <a:tc>
                  <a:txBody>
                    <a:bodyPr/>
                    <a:lstStyle/>
                    <a:p>
                      <a:pPr algn="r"/>
                      <a:r>
                        <a:rPr lang="en-US" sz="1600">
                          <a:latin typeface="Times New Roman" panose="02020603050405020304" pitchFamily="18" charset="0"/>
                          <a:cs typeface="Times New Roman" panose="02020603050405020304" pitchFamily="18" charset="0"/>
                        </a:rPr>
                        <a:t> </a:t>
                      </a:r>
                    </a:p>
                  </a:txBody>
                  <a:tcPr anchor="b"/>
                </a:tc>
                <a:tc>
                  <a:txBody>
                    <a:bodyPr/>
                    <a:lstStyle/>
                    <a:p>
                      <a:pPr algn="r"/>
                      <a:r>
                        <a:rPr lang="en-US" sz="1600">
                          <a:latin typeface="Times New Roman" panose="02020603050405020304" pitchFamily="18" charset="0"/>
                          <a:cs typeface="Times New Roman" panose="02020603050405020304" pitchFamily="18" charset="0"/>
                        </a:rPr>
                        <a:t> </a:t>
                      </a:r>
                    </a:p>
                  </a:txBody>
                  <a:tcPr anchor="b"/>
                </a:tc>
                <a:tc>
                  <a:txBody>
                    <a:bodyPr/>
                    <a:lstStyle/>
                    <a:p>
                      <a:pPr algn="r"/>
                      <a:r>
                        <a:rPr lang="en-US" sz="1600">
                          <a:latin typeface="Times New Roman" panose="02020603050405020304" pitchFamily="18" charset="0"/>
                          <a:cs typeface="Times New Roman" panose="02020603050405020304" pitchFamily="18" charset="0"/>
                        </a:rPr>
                        <a:t> </a:t>
                      </a:r>
                    </a:p>
                  </a:txBody>
                  <a:tcPr anchor="b"/>
                </a:tc>
                <a:tc>
                  <a:txBody>
                    <a:bodyPr/>
                    <a:lstStyle/>
                    <a:p>
                      <a:pPr algn="r"/>
                      <a:r>
                        <a:rPr lang="en-US" sz="1600">
                          <a:latin typeface="Times New Roman" panose="02020603050405020304" pitchFamily="18" charset="0"/>
                          <a:cs typeface="Times New Roman" panose="02020603050405020304" pitchFamily="18" charset="0"/>
                        </a:rPr>
                        <a:t> </a:t>
                      </a:r>
                    </a:p>
                  </a:txBody>
                  <a:tcPr anchor="b"/>
                </a:tc>
                <a:tc>
                  <a:txBody>
                    <a:bodyPr/>
                    <a:lstStyle/>
                    <a:p>
                      <a:pPr algn="r"/>
                      <a:r>
                        <a:rPr lang="en-US" sz="1600" dirty="0">
                          <a:latin typeface="Times New Roman" panose="02020603050405020304" pitchFamily="18" charset="0"/>
                          <a:cs typeface="Times New Roman" panose="02020603050405020304" pitchFamily="18" charset="0"/>
                        </a:rPr>
                        <a:t> </a:t>
                      </a:r>
                    </a:p>
                  </a:txBody>
                  <a:tcPr anchor="b"/>
                </a:tc>
                <a:extLst>
                  <a:ext uri="{0D108BD9-81ED-4DB2-BD59-A6C34878D82A}">
                    <a16:rowId xmlns:a16="http://schemas.microsoft.com/office/drawing/2014/main" val="10004"/>
                  </a:ext>
                </a:extLst>
              </a:tr>
              <a:tr h="370840">
                <a:tc>
                  <a:txBody>
                    <a:bodyPr/>
                    <a:lstStyle/>
                    <a:p>
                      <a:pPr algn="ctr"/>
                      <a:r>
                        <a:rPr lang="en-US" sz="1600" dirty="0" smtClean="0">
                          <a:latin typeface="Times New Roman" panose="02020603050405020304" pitchFamily="18" charset="0"/>
                          <a:cs typeface="Times New Roman" panose="02020603050405020304" pitchFamily="18" charset="0"/>
                        </a:rPr>
                        <a:t>Sample</a:t>
                      </a:r>
                      <a:endParaRPr lang="en-US" sz="1600" dirty="0">
                        <a:latin typeface="Times New Roman" panose="02020603050405020304" pitchFamily="18" charset="0"/>
                        <a:cs typeface="Times New Roman" panose="02020603050405020304" pitchFamily="18" charset="0"/>
                      </a:endParaRPr>
                    </a:p>
                  </a:txBody>
                  <a:tcPr anchor="b"/>
                </a:tc>
                <a:tc>
                  <a:txBody>
                    <a:bodyPr/>
                    <a:lstStyle/>
                    <a:p>
                      <a:pPr algn="ctr"/>
                      <a:r>
                        <a:rPr lang="en-US" sz="1600">
                          <a:latin typeface="Times New Roman" panose="02020603050405020304" pitchFamily="18" charset="0"/>
                          <a:cs typeface="Times New Roman" panose="02020603050405020304" pitchFamily="18" charset="0"/>
                        </a:rPr>
                        <a:t>160</a:t>
                      </a:r>
                    </a:p>
                  </a:txBody>
                  <a:tcPr anchor="b"/>
                </a:tc>
                <a:tc>
                  <a:txBody>
                    <a:bodyPr/>
                    <a:lstStyle/>
                    <a:p>
                      <a:pPr algn="ctr"/>
                      <a:r>
                        <a:rPr lang="en-US" sz="1600">
                          <a:latin typeface="Times New Roman" panose="02020603050405020304" pitchFamily="18" charset="0"/>
                          <a:cs typeface="Times New Roman" panose="02020603050405020304" pitchFamily="18" charset="0"/>
                        </a:rPr>
                        <a:t>2</a:t>
                      </a:r>
                    </a:p>
                  </a:txBody>
                  <a:tcPr anchor="b"/>
                </a:tc>
                <a:tc>
                  <a:txBody>
                    <a:bodyPr/>
                    <a:lstStyle/>
                    <a:p>
                      <a:pPr algn="ctr"/>
                      <a:r>
                        <a:rPr lang="en-US" sz="1600">
                          <a:latin typeface="Times New Roman" panose="02020603050405020304" pitchFamily="18" charset="0"/>
                          <a:cs typeface="Times New Roman" panose="02020603050405020304" pitchFamily="18" charset="0"/>
                        </a:rPr>
                        <a:t>50</a:t>
                      </a:r>
                    </a:p>
                  </a:txBody>
                  <a:tcPr anchor="b"/>
                </a:tc>
                <a:tc>
                  <a:txBody>
                    <a:bodyPr/>
                    <a:lstStyle/>
                    <a:p>
                      <a:pPr algn="ctr"/>
                      <a:r>
                        <a:rPr lang="en-US" sz="1600" dirty="0">
                          <a:solidFill>
                            <a:srgbClr val="FF0000"/>
                          </a:solidFill>
                          <a:latin typeface="Times New Roman" panose="02020603050405020304" pitchFamily="18" charset="0"/>
                          <a:cs typeface="Times New Roman" panose="02020603050405020304" pitchFamily="18" charset="0"/>
                        </a:rPr>
                        <a:t>$2.536</a:t>
                      </a:r>
                    </a:p>
                  </a:txBody>
                  <a:tcPr anchor="b"/>
                </a:tc>
                <a:tc>
                  <a:txBody>
                    <a:bodyPr/>
                    <a:lstStyle/>
                    <a:p>
                      <a:pPr algn="r"/>
                      <a:r>
                        <a:rPr lang="en-US" sz="1600">
                          <a:latin typeface="Times New Roman" panose="02020603050405020304" pitchFamily="18" charset="0"/>
                          <a:cs typeface="Times New Roman" panose="02020603050405020304" pitchFamily="18" charset="0"/>
                        </a:rPr>
                        <a:t>68.78</a:t>
                      </a:r>
                    </a:p>
                  </a:txBody>
                  <a:tcPr anchor="b"/>
                </a:tc>
                <a:tc>
                  <a:txBody>
                    <a:bodyPr/>
                    <a:lstStyle/>
                    <a:p>
                      <a:pPr algn="r"/>
                      <a:r>
                        <a:rPr lang="en-US" sz="1600" dirty="0">
                          <a:latin typeface="Times New Roman" panose="02020603050405020304" pitchFamily="18" charset="0"/>
                          <a:cs typeface="Times New Roman" panose="02020603050405020304" pitchFamily="18" charset="0"/>
                        </a:rPr>
                        <a:t>$174.45</a:t>
                      </a:r>
                    </a:p>
                  </a:txBody>
                  <a:tcPr anchor="b"/>
                </a:tc>
                <a:tc>
                  <a:txBody>
                    <a:bodyPr/>
                    <a:lstStyle/>
                    <a:p>
                      <a:pPr algn="r"/>
                      <a:r>
                        <a:rPr lang="en-US" sz="1600">
                          <a:latin typeface="Times New Roman" panose="02020603050405020304" pitchFamily="18" charset="0"/>
                          <a:cs typeface="Times New Roman" panose="02020603050405020304" pitchFamily="18" charset="0"/>
                        </a:rPr>
                        <a:t>$174.45</a:t>
                      </a:r>
                    </a:p>
                  </a:txBody>
                  <a:tcPr anchor="b"/>
                </a:tc>
                <a:tc>
                  <a:txBody>
                    <a:bodyPr/>
                    <a:lstStyle/>
                    <a:p>
                      <a:pPr algn="r"/>
                      <a:r>
                        <a:rPr lang="en-US" sz="1600">
                          <a:latin typeface="Times New Roman" panose="02020603050405020304" pitchFamily="18" charset="0"/>
                          <a:cs typeface="Times New Roman" panose="02020603050405020304" pitchFamily="18" charset="0"/>
                        </a:rPr>
                        <a:t>12.15</a:t>
                      </a:r>
                    </a:p>
                  </a:txBody>
                  <a:tcPr anchor="b"/>
                </a:tc>
                <a:tc>
                  <a:txBody>
                    <a:bodyPr/>
                    <a:lstStyle/>
                    <a:p>
                      <a:pPr algn="r"/>
                      <a:r>
                        <a:rPr lang="en-US" sz="1600">
                          <a:latin typeface="Times New Roman" panose="02020603050405020304" pitchFamily="18" charset="0"/>
                          <a:cs typeface="Times New Roman" panose="02020603050405020304" pitchFamily="18" charset="0"/>
                        </a:rPr>
                        <a:t>$6.08</a:t>
                      </a:r>
                    </a:p>
                  </a:txBody>
                  <a:tcPr anchor="b"/>
                </a:tc>
                <a:tc>
                  <a:txBody>
                    <a:bodyPr/>
                    <a:lstStyle/>
                    <a:p>
                      <a:pPr algn="r"/>
                      <a:r>
                        <a:rPr lang="en-US" sz="1600">
                          <a:latin typeface="Times New Roman" panose="02020603050405020304" pitchFamily="18" charset="0"/>
                          <a:cs typeface="Times New Roman" panose="02020603050405020304" pitchFamily="18" charset="0"/>
                        </a:rPr>
                        <a:t>$0.27</a:t>
                      </a:r>
                    </a:p>
                  </a:txBody>
                  <a:tcPr anchor="b"/>
                </a:tc>
                <a:tc>
                  <a:txBody>
                    <a:bodyPr/>
                    <a:lstStyle/>
                    <a:p>
                      <a:pPr algn="r"/>
                      <a:r>
                        <a:rPr lang="en-US" sz="1600">
                          <a:latin typeface="Times New Roman" panose="02020603050405020304" pitchFamily="18" charset="0"/>
                          <a:cs typeface="Times New Roman" panose="02020603050405020304" pitchFamily="18" charset="0"/>
                        </a:rPr>
                        <a:t>$0.27</a:t>
                      </a:r>
                    </a:p>
                  </a:txBody>
                  <a:tcPr anchor="b"/>
                </a:tc>
                <a:tc>
                  <a:txBody>
                    <a:bodyPr/>
                    <a:lstStyle/>
                    <a:p>
                      <a:pPr algn="r"/>
                      <a:r>
                        <a:rPr lang="en-US" sz="1600" dirty="0">
                          <a:solidFill>
                            <a:srgbClr val="FF0000"/>
                          </a:solidFill>
                          <a:latin typeface="Times New Roman" panose="02020603050405020304" pitchFamily="18" charset="0"/>
                          <a:cs typeface="Times New Roman" panose="02020603050405020304" pitchFamily="18" charset="0"/>
                        </a:rPr>
                        <a:t>$6.35</a:t>
                      </a:r>
                    </a:p>
                  </a:txBody>
                  <a:tcPr anchor="b"/>
                </a:tc>
                <a:extLst>
                  <a:ext uri="{0D108BD9-81ED-4DB2-BD59-A6C34878D82A}">
                    <a16:rowId xmlns:a16="http://schemas.microsoft.com/office/drawing/2014/main" val="10005"/>
                  </a:ext>
                </a:extLst>
              </a:tr>
              <a:tr h="370840">
                <a:tc>
                  <a:txBody>
                    <a:bodyPr/>
                    <a:lstStyle/>
                    <a:p>
                      <a:pPr algn="ctr"/>
                      <a:r>
                        <a:rPr lang="en-US" sz="1600" dirty="0" smtClean="0">
                          <a:latin typeface="Times New Roman" panose="02020603050405020304" pitchFamily="18" charset="0"/>
                          <a:cs typeface="Times New Roman" panose="02020603050405020304" pitchFamily="18" charset="0"/>
                        </a:rPr>
                        <a:t>Index</a:t>
                      </a:r>
                      <a:endParaRPr lang="en-US" sz="1600" dirty="0">
                        <a:latin typeface="Times New Roman" panose="02020603050405020304" pitchFamily="18" charset="0"/>
                        <a:cs typeface="Times New Roman" panose="02020603050405020304" pitchFamily="18" charset="0"/>
                      </a:endParaRPr>
                    </a:p>
                  </a:txBody>
                  <a:tcPr anchor="b"/>
                </a:tc>
                <a:tc>
                  <a:txBody>
                    <a:bodyPr/>
                    <a:lstStyle/>
                    <a:p>
                      <a:pPr algn="r"/>
                      <a:r>
                        <a:rPr lang="en-US" dirty="0">
                          <a:latin typeface="Times New Roman" panose="02020603050405020304" pitchFamily="18" charset="0"/>
                        </a:rPr>
                        <a:t>2013</a:t>
                      </a:r>
                      <a:endParaRPr lang="en-US" dirty="0"/>
                    </a:p>
                  </a:txBody>
                  <a:tcPr anchor="b"/>
                </a:tc>
                <a:tc>
                  <a:txBody>
                    <a:bodyPr/>
                    <a:lstStyle/>
                    <a:p>
                      <a:pPr algn="ctr"/>
                      <a:r>
                        <a:rPr lang="en-US" dirty="0">
                          <a:latin typeface="Times New Roman" panose="02020603050405020304" pitchFamily="18" charset="0"/>
                        </a:rPr>
                        <a:t>99.71</a:t>
                      </a:r>
                      <a:endParaRPr lang="en-US" dirty="0"/>
                    </a:p>
                  </a:txBody>
                  <a:tcPr anchor="b"/>
                </a:tc>
                <a:tc>
                  <a:txBody>
                    <a:bodyPr/>
                    <a:lstStyle/>
                    <a:p>
                      <a:endParaRPr lang="en-US"/>
                    </a:p>
                  </a:txBody>
                  <a:tcPr anchor="b"/>
                </a:tc>
                <a:tc>
                  <a:txBody>
                    <a:bodyPr/>
                    <a:lstStyle/>
                    <a:p>
                      <a:endParaRPr lang="en-US" dirty="0"/>
                    </a:p>
                  </a:txBody>
                  <a:tcPr anchor="b"/>
                </a:tc>
                <a:tc>
                  <a:txBody>
                    <a:bodyPr/>
                    <a:lstStyle/>
                    <a:p>
                      <a:pPr algn="r"/>
                      <a:endParaRPr lang="en-US" sz="1600">
                        <a:latin typeface="Times New Roman" panose="02020603050405020304" pitchFamily="18" charset="0"/>
                        <a:cs typeface="Times New Roman" panose="02020603050405020304" pitchFamily="18" charset="0"/>
                      </a:endParaRPr>
                    </a:p>
                  </a:txBody>
                  <a:tcPr anchor="b"/>
                </a:tc>
                <a:tc>
                  <a:txBody>
                    <a:bodyPr/>
                    <a:lstStyle/>
                    <a:p>
                      <a:pPr algn="r"/>
                      <a:endParaRPr lang="en-US" sz="1600" dirty="0">
                        <a:latin typeface="Times New Roman" panose="02020603050405020304" pitchFamily="18" charset="0"/>
                        <a:cs typeface="Times New Roman" panose="02020603050405020304" pitchFamily="18" charset="0"/>
                      </a:endParaRPr>
                    </a:p>
                  </a:txBody>
                  <a:tcPr anchor="b"/>
                </a:tc>
                <a:tc>
                  <a:txBody>
                    <a:bodyPr/>
                    <a:lstStyle/>
                    <a:p>
                      <a:pPr algn="r"/>
                      <a:endParaRPr lang="en-US" sz="1600">
                        <a:latin typeface="Times New Roman" panose="02020603050405020304" pitchFamily="18" charset="0"/>
                        <a:cs typeface="Times New Roman" panose="02020603050405020304" pitchFamily="18" charset="0"/>
                      </a:endParaRPr>
                    </a:p>
                  </a:txBody>
                  <a:tcPr anchor="b"/>
                </a:tc>
                <a:tc>
                  <a:txBody>
                    <a:bodyPr/>
                    <a:lstStyle/>
                    <a:p>
                      <a:pPr algn="r"/>
                      <a:endParaRPr lang="en-US" sz="1600">
                        <a:latin typeface="Times New Roman" panose="02020603050405020304" pitchFamily="18" charset="0"/>
                        <a:cs typeface="Times New Roman" panose="02020603050405020304" pitchFamily="18" charset="0"/>
                      </a:endParaRPr>
                    </a:p>
                  </a:txBody>
                  <a:tcPr anchor="b"/>
                </a:tc>
                <a:tc>
                  <a:txBody>
                    <a:bodyPr/>
                    <a:lstStyle/>
                    <a:p>
                      <a:pPr algn="r"/>
                      <a:endParaRPr lang="en-US" sz="1600">
                        <a:latin typeface="Times New Roman" panose="02020603050405020304" pitchFamily="18" charset="0"/>
                        <a:cs typeface="Times New Roman" panose="02020603050405020304" pitchFamily="18" charset="0"/>
                      </a:endParaRPr>
                    </a:p>
                  </a:txBody>
                  <a:tcPr anchor="b"/>
                </a:tc>
                <a:tc>
                  <a:txBody>
                    <a:bodyPr/>
                    <a:lstStyle/>
                    <a:p>
                      <a:pPr algn="r"/>
                      <a:endParaRPr lang="en-US" sz="1600">
                        <a:latin typeface="Times New Roman" panose="02020603050405020304" pitchFamily="18" charset="0"/>
                        <a:cs typeface="Times New Roman" panose="02020603050405020304" pitchFamily="18" charset="0"/>
                      </a:endParaRPr>
                    </a:p>
                  </a:txBody>
                  <a:tcPr anchor="b"/>
                </a:tc>
                <a:tc>
                  <a:txBody>
                    <a:bodyPr/>
                    <a:lstStyle/>
                    <a:p>
                      <a:pPr algn="r"/>
                      <a:endParaRPr lang="en-US" sz="1600">
                        <a:latin typeface="Times New Roman" panose="02020603050405020304" pitchFamily="18" charset="0"/>
                        <a:cs typeface="Times New Roman" panose="02020603050405020304" pitchFamily="18" charset="0"/>
                      </a:endParaRPr>
                    </a:p>
                  </a:txBody>
                  <a:tcPr anchor="b"/>
                </a:tc>
                <a:tc>
                  <a:txBody>
                    <a:bodyPr/>
                    <a:lstStyle/>
                    <a:p>
                      <a:pPr algn="r"/>
                      <a:endParaRPr lang="en-US" sz="1600" dirty="0">
                        <a:solidFill>
                          <a:srgbClr val="FF0000"/>
                        </a:solidFill>
                        <a:latin typeface="Times New Roman" panose="02020603050405020304" pitchFamily="18" charset="0"/>
                        <a:cs typeface="Times New Roman" panose="02020603050405020304" pitchFamily="18" charset="0"/>
                      </a:endParaRPr>
                    </a:p>
                  </a:txBody>
                  <a:tcPr anchor="b"/>
                </a:tc>
                <a:extLst>
                  <a:ext uri="{0D108BD9-81ED-4DB2-BD59-A6C34878D82A}">
                    <a16:rowId xmlns:a16="http://schemas.microsoft.com/office/drawing/2014/main" val="10006"/>
                  </a:ext>
                </a:extLst>
              </a:tr>
              <a:tr h="370840">
                <a:tc>
                  <a:txBody>
                    <a:bodyPr/>
                    <a:lstStyle/>
                    <a:p>
                      <a:pPr algn="ctr"/>
                      <a:endParaRPr lang="en-US" sz="1600" dirty="0">
                        <a:latin typeface="Times New Roman" panose="02020603050405020304" pitchFamily="18" charset="0"/>
                        <a:cs typeface="Times New Roman" panose="02020603050405020304" pitchFamily="18" charset="0"/>
                      </a:endParaRPr>
                    </a:p>
                  </a:txBody>
                  <a:tcPr anchor="b"/>
                </a:tc>
                <a:tc>
                  <a:txBody>
                    <a:bodyPr/>
                    <a:lstStyle/>
                    <a:p>
                      <a:pPr algn="r"/>
                      <a:r>
                        <a:rPr lang="en-US" dirty="0">
                          <a:latin typeface="Times New Roman" panose="02020603050405020304" pitchFamily="18" charset="0"/>
                        </a:rPr>
                        <a:t>2014</a:t>
                      </a:r>
                      <a:endParaRPr lang="en-US" dirty="0"/>
                    </a:p>
                  </a:txBody>
                  <a:tcPr anchor="b"/>
                </a:tc>
                <a:tc>
                  <a:txBody>
                    <a:bodyPr/>
                    <a:lstStyle/>
                    <a:p>
                      <a:pPr algn="ctr"/>
                      <a:r>
                        <a:rPr lang="en-US" dirty="0">
                          <a:latin typeface="Times New Roman" panose="02020603050405020304" pitchFamily="18" charset="0"/>
                        </a:rPr>
                        <a:t>100.00</a:t>
                      </a:r>
                      <a:endParaRPr lang="en-US" dirty="0"/>
                    </a:p>
                  </a:txBody>
                  <a:tcPr anchor="b"/>
                </a:tc>
                <a:tc>
                  <a:txBody>
                    <a:bodyPr/>
                    <a:lstStyle/>
                    <a:p>
                      <a:pPr algn="r"/>
                      <a:endParaRPr lang="en-US" dirty="0"/>
                    </a:p>
                  </a:txBody>
                  <a:tcPr anchor="b"/>
                </a:tc>
                <a:tc>
                  <a:txBody>
                    <a:bodyPr/>
                    <a:lstStyle/>
                    <a:p>
                      <a:pPr algn="ctr"/>
                      <a:endParaRPr lang="en-US" dirty="0"/>
                    </a:p>
                  </a:txBody>
                  <a:tcPr anchor="b"/>
                </a:tc>
                <a:tc>
                  <a:txBody>
                    <a:bodyPr/>
                    <a:lstStyle/>
                    <a:p>
                      <a:pPr algn="r"/>
                      <a:endParaRPr lang="en-US" sz="1600">
                        <a:latin typeface="Times New Roman" panose="02020603050405020304" pitchFamily="18" charset="0"/>
                        <a:cs typeface="Times New Roman" panose="02020603050405020304" pitchFamily="18" charset="0"/>
                      </a:endParaRPr>
                    </a:p>
                  </a:txBody>
                  <a:tcPr anchor="b"/>
                </a:tc>
                <a:tc>
                  <a:txBody>
                    <a:bodyPr/>
                    <a:lstStyle/>
                    <a:p>
                      <a:pPr algn="r"/>
                      <a:endParaRPr lang="en-US" sz="1600" dirty="0">
                        <a:latin typeface="Times New Roman" panose="02020603050405020304" pitchFamily="18" charset="0"/>
                        <a:cs typeface="Times New Roman" panose="02020603050405020304" pitchFamily="18" charset="0"/>
                      </a:endParaRPr>
                    </a:p>
                  </a:txBody>
                  <a:tcPr anchor="b"/>
                </a:tc>
                <a:tc>
                  <a:txBody>
                    <a:bodyPr/>
                    <a:lstStyle/>
                    <a:p>
                      <a:pPr algn="r"/>
                      <a:endParaRPr lang="en-US" sz="1600">
                        <a:latin typeface="Times New Roman" panose="02020603050405020304" pitchFamily="18" charset="0"/>
                        <a:cs typeface="Times New Roman" panose="02020603050405020304" pitchFamily="18" charset="0"/>
                      </a:endParaRPr>
                    </a:p>
                  </a:txBody>
                  <a:tcPr anchor="b"/>
                </a:tc>
                <a:tc>
                  <a:txBody>
                    <a:bodyPr/>
                    <a:lstStyle/>
                    <a:p>
                      <a:pPr algn="r"/>
                      <a:endParaRPr lang="en-US" sz="1600">
                        <a:latin typeface="Times New Roman" panose="02020603050405020304" pitchFamily="18" charset="0"/>
                        <a:cs typeface="Times New Roman" panose="02020603050405020304" pitchFamily="18" charset="0"/>
                      </a:endParaRPr>
                    </a:p>
                  </a:txBody>
                  <a:tcPr anchor="b"/>
                </a:tc>
                <a:tc>
                  <a:txBody>
                    <a:bodyPr/>
                    <a:lstStyle/>
                    <a:p>
                      <a:pPr algn="r"/>
                      <a:endParaRPr lang="en-US" sz="1600">
                        <a:latin typeface="Times New Roman" panose="02020603050405020304" pitchFamily="18" charset="0"/>
                        <a:cs typeface="Times New Roman" panose="02020603050405020304" pitchFamily="18" charset="0"/>
                      </a:endParaRPr>
                    </a:p>
                  </a:txBody>
                  <a:tcPr anchor="b"/>
                </a:tc>
                <a:tc>
                  <a:txBody>
                    <a:bodyPr/>
                    <a:lstStyle/>
                    <a:p>
                      <a:pPr algn="r"/>
                      <a:endParaRPr lang="en-US" sz="1600">
                        <a:latin typeface="Times New Roman" panose="02020603050405020304" pitchFamily="18" charset="0"/>
                        <a:cs typeface="Times New Roman" panose="02020603050405020304" pitchFamily="18" charset="0"/>
                      </a:endParaRPr>
                    </a:p>
                  </a:txBody>
                  <a:tcPr anchor="b"/>
                </a:tc>
                <a:tc>
                  <a:txBody>
                    <a:bodyPr/>
                    <a:lstStyle/>
                    <a:p>
                      <a:pPr algn="r"/>
                      <a:endParaRPr lang="en-US" sz="1600">
                        <a:latin typeface="Times New Roman" panose="02020603050405020304" pitchFamily="18" charset="0"/>
                        <a:cs typeface="Times New Roman" panose="02020603050405020304" pitchFamily="18" charset="0"/>
                      </a:endParaRPr>
                    </a:p>
                  </a:txBody>
                  <a:tcPr anchor="b"/>
                </a:tc>
                <a:tc>
                  <a:txBody>
                    <a:bodyPr/>
                    <a:lstStyle/>
                    <a:p>
                      <a:pPr algn="r"/>
                      <a:endParaRPr lang="en-US" sz="1600" dirty="0">
                        <a:solidFill>
                          <a:srgbClr val="FF0000"/>
                        </a:solidFill>
                        <a:latin typeface="Times New Roman" panose="02020603050405020304" pitchFamily="18" charset="0"/>
                        <a:cs typeface="Times New Roman" panose="02020603050405020304" pitchFamily="18" charset="0"/>
                      </a:endParaRPr>
                    </a:p>
                  </a:txBody>
                  <a:tcPr anchor="b"/>
                </a:tc>
                <a:extLst>
                  <a:ext uri="{0D108BD9-81ED-4DB2-BD59-A6C34878D82A}">
                    <a16:rowId xmlns:a16="http://schemas.microsoft.com/office/drawing/2014/main" val="10007"/>
                  </a:ext>
                </a:extLst>
              </a:tr>
              <a:tr h="370840">
                <a:tc>
                  <a:txBody>
                    <a:bodyPr/>
                    <a:lstStyle/>
                    <a:p>
                      <a:pPr algn="ctr"/>
                      <a:endParaRPr lang="en-US" sz="1600" dirty="0">
                        <a:latin typeface="Times New Roman" panose="02020603050405020304" pitchFamily="18" charset="0"/>
                        <a:cs typeface="Times New Roman" panose="02020603050405020304" pitchFamily="18" charset="0"/>
                      </a:endParaRPr>
                    </a:p>
                  </a:txBody>
                  <a:tcPr anchor="b"/>
                </a:tc>
                <a:tc>
                  <a:txBody>
                    <a:bodyPr/>
                    <a:lstStyle/>
                    <a:p>
                      <a:endParaRPr lang="en-US"/>
                    </a:p>
                  </a:txBody>
                  <a:tcPr anchor="b"/>
                </a:tc>
                <a:tc>
                  <a:txBody>
                    <a:bodyPr/>
                    <a:lstStyle/>
                    <a:p>
                      <a:endParaRPr lang="en-US" dirty="0"/>
                    </a:p>
                  </a:txBody>
                  <a:tcPr anchor="b"/>
                </a:tc>
                <a:tc>
                  <a:txBody>
                    <a:bodyPr/>
                    <a:lstStyle/>
                    <a:p>
                      <a:pPr algn="ctr"/>
                      <a:endParaRPr lang="en-US" sz="1600" dirty="0">
                        <a:latin typeface="Times New Roman" panose="02020603050405020304" pitchFamily="18" charset="0"/>
                        <a:cs typeface="Times New Roman" panose="02020603050405020304" pitchFamily="18" charset="0"/>
                      </a:endParaRPr>
                    </a:p>
                  </a:txBody>
                  <a:tcPr anchor="b"/>
                </a:tc>
                <a:tc>
                  <a:txBody>
                    <a:bodyPr/>
                    <a:lstStyle/>
                    <a:p>
                      <a:pPr algn="ctr"/>
                      <a:endParaRPr lang="en-US" sz="1600" dirty="0">
                        <a:solidFill>
                          <a:srgbClr val="FF0000"/>
                        </a:solidFill>
                        <a:latin typeface="Times New Roman" panose="02020603050405020304" pitchFamily="18" charset="0"/>
                        <a:cs typeface="Times New Roman" panose="02020603050405020304" pitchFamily="18" charset="0"/>
                      </a:endParaRPr>
                    </a:p>
                  </a:txBody>
                  <a:tcPr anchor="b"/>
                </a:tc>
                <a:tc>
                  <a:txBody>
                    <a:bodyPr/>
                    <a:lstStyle/>
                    <a:p>
                      <a:pPr algn="r"/>
                      <a:endParaRPr lang="en-US" sz="1600">
                        <a:latin typeface="Times New Roman" panose="02020603050405020304" pitchFamily="18" charset="0"/>
                        <a:cs typeface="Times New Roman" panose="02020603050405020304" pitchFamily="18" charset="0"/>
                      </a:endParaRPr>
                    </a:p>
                  </a:txBody>
                  <a:tcPr anchor="b"/>
                </a:tc>
                <a:tc>
                  <a:txBody>
                    <a:bodyPr/>
                    <a:lstStyle/>
                    <a:p>
                      <a:pPr algn="r"/>
                      <a:r>
                        <a:rPr lang="en-US" sz="1600" dirty="0" smtClean="0">
                          <a:latin typeface="Times New Roman" panose="02020603050405020304" pitchFamily="18" charset="0"/>
                          <a:cs typeface="Times New Roman" panose="02020603050405020304" pitchFamily="18" charset="0"/>
                        </a:rPr>
                        <a:t>= (1) * (2)</a:t>
                      </a:r>
                      <a:endParaRPr lang="en-US" sz="1600" dirty="0">
                        <a:latin typeface="Times New Roman" panose="02020603050405020304" pitchFamily="18" charset="0"/>
                        <a:cs typeface="Times New Roman" panose="02020603050405020304" pitchFamily="18" charset="0"/>
                      </a:endParaRPr>
                    </a:p>
                  </a:txBody>
                  <a:tcPr anchor="b"/>
                </a:tc>
                <a:tc>
                  <a:txBody>
                    <a:bodyPr/>
                    <a:lstStyle/>
                    <a:p>
                      <a:pPr algn="r"/>
                      <a:r>
                        <a:rPr lang="en-US" sz="1600" dirty="0" smtClean="0">
                          <a:latin typeface="Times New Roman" panose="02020603050405020304" pitchFamily="18" charset="0"/>
                          <a:cs typeface="Times New Roman" panose="02020603050405020304" pitchFamily="18" charset="0"/>
                        </a:rPr>
                        <a:t>= (3) * Index</a:t>
                      </a:r>
                      <a:endParaRPr lang="en-US" sz="1600" dirty="0">
                        <a:latin typeface="Times New Roman" panose="02020603050405020304" pitchFamily="18" charset="0"/>
                        <a:cs typeface="Times New Roman" panose="02020603050405020304" pitchFamily="18" charset="0"/>
                      </a:endParaRPr>
                    </a:p>
                  </a:txBody>
                  <a:tcPr anchor="b"/>
                </a:tc>
                <a:tc>
                  <a:txBody>
                    <a:bodyPr/>
                    <a:lstStyle/>
                    <a:p>
                      <a:pPr algn="r"/>
                      <a:r>
                        <a:rPr lang="en-US" sz="1600" dirty="0" smtClean="0">
                          <a:latin typeface="Times New Roman" panose="02020603050405020304" pitchFamily="18" charset="0"/>
                          <a:cs typeface="Times New Roman" panose="02020603050405020304" pitchFamily="18" charset="0"/>
                        </a:rPr>
                        <a:t>Amort-</a:t>
                      </a:r>
                      <a:r>
                        <a:rPr lang="en-US" sz="1600" dirty="0" err="1" smtClean="0">
                          <a:latin typeface="Times New Roman" panose="02020603050405020304" pitchFamily="18" charset="0"/>
                          <a:cs typeface="Times New Roman" panose="02020603050405020304" pitchFamily="18" charset="0"/>
                        </a:rPr>
                        <a:t>ization</a:t>
                      </a:r>
                      <a:endParaRPr lang="en-US" sz="1600" dirty="0">
                        <a:latin typeface="Times New Roman" panose="02020603050405020304" pitchFamily="18" charset="0"/>
                        <a:cs typeface="Times New Roman" panose="02020603050405020304" pitchFamily="18" charset="0"/>
                      </a:endParaRPr>
                    </a:p>
                  </a:txBody>
                  <a:tcPr anchor="b"/>
                </a:tc>
                <a:tc>
                  <a:txBody>
                    <a:bodyPr/>
                    <a:lstStyle/>
                    <a:p>
                      <a:pPr algn="r"/>
                      <a:r>
                        <a:rPr lang="en-US" sz="1600" dirty="0" smtClean="0">
                          <a:latin typeface="Times New Roman" panose="02020603050405020304" pitchFamily="18" charset="0"/>
                          <a:cs typeface="Times New Roman" panose="02020603050405020304" pitchFamily="18" charset="0"/>
                        </a:rPr>
                        <a:t>= (5) * .5</a:t>
                      </a:r>
                      <a:endParaRPr lang="en-US" sz="1600" dirty="0">
                        <a:latin typeface="Times New Roman" panose="02020603050405020304" pitchFamily="18" charset="0"/>
                        <a:cs typeface="Times New Roman" panose="02020603050405020304" pitchFamily="18" charset="0"/>
                      </a:endParaRPr>
                    </a:p>
                  </a:txBody>
                  <a:tcPr anchor="b"/>
                </a:tc>
                <a:tc>
                  <a:txBody>
                    <a:bodyPr/>
                    <a:lstStyle/>
                    <a:p>
                      <a:pPr algn="r"/>
                      <a:endParaRPr lang="en-US" sz="1600" dirty="0">
                        <a:latin typeface="Times New Roman" panose="02020603050405020304" pitchFamily="18" charset="0"/>
                        <a:cs typeface="Times New Roman" panose="02020603050405020304" pitchFamily="18" charset="0"/>
                      </a:endParaRPr>
                    </a:p>
                  </a:txBody>
                  <a:tcPr anchor="b"/>
                </a:tc>
                <a:tc>
                  <a:txBody>
                    <a:bodyPr/>
                    <a:lstStyle/>
                    <a:p>
                      <a:pPr algn="r"/>
                      <a:r>
                        <a:rPr lang="en-US" sz="1600" dirty="0" smtClean="0">
                          <a:latin typeface="Times New Roman" panose="02020603050405020304" pitchFamily="18" charset="0"/>
                          <a:cs typeface="Times New Roman" panose="02020603050405020304" pitchFamily="18" charset="0"/>
                        </a:rPr>
                        <a:t>= (7) * Index</a:t>
                      </a:r>
                      <a:endParaRPr lang="en-US" sz="1600" dirty="0">
                        <a:latin typeface="Times New Roman" panose="02020603050405020304" pitchFamily="18" charset="0"/>
                        <a:cs typeface="Times New Roman" panose="02020603050405020304" pitchFamily="18" charset="0"/>
                      </a:endParaRPr>
                    </a:p>
                  </a:txBody>
                  <a:tcPr anchor="b"/>
                </a:tc>
                <a:tc>
                  <a:txBody>
                    <a:bodyPr/>
                    <a:lstStyle/>
                    <a:p>
                      <a:pPr algn="r"/>
                      <a:r>
                        <a:rPr lang="en-US" sz="1600" dirty="0" smtClean="0">
                          <a:solidFill>
                            <a:schemeClr val="tx1"/>
                          </a:solidFill>
                          <a:latin typeface="Times New Roman" panose="02020603050405020304" pitchFamily="18" charset="0"/>
                          <a:cs typeface="Times New Roman" panose="02020603050405020304" pitchFamily="18" charset="0"/>
                        </a:rPr>
                        <a:t>= (6) + (8)</a:t>
                      </a:r>
                      <a:endParaRPr lang="en-US" sz="1600" dirty="0">
                        <a:solidFill>
                          <a:schemeClr val="tx1"/>
                        </a:solidFill>
                        <a:latin typeface="Times New Roman" panose="02020603050405020304" pitchFamily="18" charset="0"/>
                        <a:cs typeface="Times New Roman" panose="02020603050405020304" pitchFamily="18" charset="0"/>
                      </a:endParaRPr>
                    </a:p>
                  </a:txBody>
                  <a:tcPr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942797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152400"/>
            <a:ext cx="9846797" cy="1232210"/>
          </a:xfrm>
        </p:spPr>
        <p:txBody>
          <a:bodyPr>
            <a:normAutofit/>
          </a:bodyPr>
          <a:lstStyle/>
          <a:p>
            <a:r>
              <a:rPr lang="en-US" sz="3200" dirty="0" smtClean="0">
                <a:solidFill>
                  <a:srgbClr val="C00000"/>
                </a:solidFill>
              </a:rPr>
              <a:t>CRD Fence and Maintenance Cost for Native Pasture</a:t>
            </a:r>
            <a:r>
              <a:rPr lang="en-US" sz="3200" dirty="0">
                <a:solidFill>
                  <a:srgbClr val="C00000"/>
                </a:solidFill>
              </a:rPr>
              <a:t/>
            </a:r>
            <a:br>
              <a:rPr lang="en-US" sz="3200" dirty="0">
                <a:solidFill>
                  <a:srgbClr val="C00000"/>
                </a:solidFill>
              </a:rPr>
            </a:br>
            <a:r>
              <a:rPr lang="en-US" sz="3200" dirty="0">
                <a:solidFill>
                  <a:srgbClr val="C00000"/>
                </a:solidFill>
              </a:rPr>
              <a:t>Example </a:t>
            </a:r>
            <a:r>
              <a:rPr lang="en-US" sz="3200" dirty="0" smtClean="0">
                <a:solidFill>
                  <a:srgbClr val="C00000"/>
                </a:solidFill>
              </a:rPr>
              <a:t>CRD—Page 30</a:t>
            </a:r>
            <a:endParaRPr lang="en-US" sz="3200"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21479849"/>
              </p:ext>
            </p:extLst>
          </p:nvPr>
        </p:nvGraphicFramePr>
        <p:xfrm>
          <a:off x="1429212" y="1097280"/>
          <a:ext cx="9846800" cy="5532120"/>
        </p:xfrm>
        <a:graphic>
          <a:graphicData uri="http://schemas.openxmlformats.org/drawingml/2006/table">
            <a:tbl>
              <a:tblPr firstRow="1" bandRow="1">
                <a:tableStyleId>{5C22544A-7EE6-4342-B048-85BDC9FD1C3A}</a:tableStyleId>
              </a:tblPr>
              <a:tblGrid>
                <a:gridCol w="1402300">
                  <a:extLst>
                    <a:ext uri="{9D8B030D-6E8A-4147-A177-3AD203B41FA5}">
                      <a16:colId xmlns:a16="http://schemas.microsoft.com/office/drawing/2014/main" val="20000"/>
                    </a:ext>
                  </a:extLst>
                </a:gridCol>
                <a:gridCol w="1402300">
                  <a:extLst>
                    <a:ext uri="{9D8B030D-6E8A-4147-A177-3AD203B41FA5}">
                      <a16:colId xmlns:a16="http://schemas.microsoft.com/office/drawing/2014/main" val="20001"/>
                    </a:ext>
                  </a:extLst>
                </a:gridCol>
                <a:gridCol w="1348372">
                  <a:extLst>
                    <a:ext uri="{9D8B030D-6E8A-4147-A177-3AD203B41FA5}">
                      <a16:colId xmlns:a16="http://schemas.microsoft.com/office/drawing/2014/main" val="20002"/>
                    </a:ext>
                  </a:extLst>
                </a:gridCol>
                <a:gridCol w="1456228">
                  <a:extLst>
                    <a:ext uri="{9D8B030D-6E8A-4147-A177-3AD203B41FA5}">
                      <a16:colId xmlns:a16="http://schemas.microsoft.com/office/drawing/2014/main" val="20003"/>
                    </a:ext>
                  </a:extLst>
                </a:gridCol>
                <a:gridCol w="563005">
                  <a:extLst>
                    <a:ext uri="{9D8B030D-6E8A-4147-A177-3AD203B41FA5}">
                      <a16:colId xmlns:a16="http://schemas.microsoft.com/office/drawing/2014/main" val="20004"/>
                    </a:ext>
                  </a:extLst>
                </a:gridCol>
                <a:gridCol w="839295">
                  <a:extLst>
                    <a:ext uri="{9D8B030D-6E8A-4147-A177-3AD203B41FA5}">
                      <a16:colId xmlns:a16="http://schemas.microsoft.com/office/drawing/2014/main" val="20005"/>
                    </a:ext>
                  </a:extLst>
                </a:gridCol>
                <a:gridCol w="303705">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gridCol w="1998195">
                  <a:extLst>
                    <a:ext uri="{9D8B030D-6E8A-4147-A177-3AD203B41FA5}">
                      <a16:colId xmlns:a16="http://schemas.microsoft.com/office/drawing/2014/main" val="20008"/>
                    </a:ext>
                  </a:extLst>
                </a:gridCol>
              </a:tblGrid>
              <a:tr h="370840">
                <a:tc gridSpan="9">
                  <a:txBody>
                    <a:bodyPr/>
                    <a:lstStyle/>
                    <a:p>
                      <a:pPr algn="l"/>
                      <a:r>
                        <a:rPr lang="en-US" dirty="0">
                          <a:latin typeface="Times New Roman" panose="02020603050405020304" pitchFamily="18" charset="0"/>
                        </a:rPr>
                        <a:t>Fence Type 2: 4 Wire Fence With Gate, 1/2 Mile Long = 2,640 Feet = 160 Rods</a:t>
                      </a:r>
                      <a:endParaRPr lang="en-US" dirty="0"/>
                    </a:p>
                  </a:txBody>
                  <a:tcPr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0840">
                <a:tc gridSpan="4">
                  <a:txBody>
                    <a:bodyPr/>
                    <a:lstStyle/>
                    <a:p>
                      <a:pPr algn="l"/>
                      <a:r>
                        <a:rPr lang="en-US" dirty="0">
                          <a:latin typeface="Times New Roman" panose="02020603050405020304" pitchFamily="18" charset="0"/>
                        </a:rPr>
                        <a:t>CONSTRUCTION COSTS:</a:t>
                      </a:r>
                      <a:endParaRPr lang="en-US" dirty="0"/>
                    </a:p>
                  </a:txBody>
                  <a:tcPr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a:r>
                        <a:rPr lang="en-US">
                          <a:latin typeface="Times New Roman" panose="02020603050405020304" pitchFamily="18" charset="0"/>
                        </a:rPr>
                        <a:t> </a:t>
                      </a:r>
                      <a:endParaRPr lang="en-US"/>
                    </a:p>
                  </a:txBody>
                  <a:tcPr anchor="b"/>
                </a:tc>
                <a:tc gridSpan="2">
                  <a:txBody>
                    <a:bodyPr/>
                    <a:lstStyle/>
                    <a:p>
                      <a:pPr algn="r"/>
                      <a:r>
                        <a:rPr lang="en-US">
                          <a:latin typeface="Times New Roman" panose="02020603050405020304" pitchFamily="18" charset="0"/>
                        </a:rPr>
                        <a:t> </a:t>
                      </a:r>
                      <a:endParaRPr lang="en-US"/>
                    </a:p>
                  </a:txBody>
                  <a:tcPr anchor="b"/>
                </a:tc>
                <a:tc hMerge="1">
                  <a:txBody>
                    <a:bodyPr/>
                    <a:lstStyle/>
                    <a:p>
                      <a:pPr algn="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extLst>
                  <a:ext uri="{0D108BD9-81ED-4DB2-BD59-A6C34878D82A}">
                    <a16:rowId xmlns:a16="http://schemas.microsoft.com/office/drawing/2014/main" val="10001"/>
                  </a:ext>
                </a:extLst>
              </a:tr>
              <a:tr h="370840">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gridSpan="2">
                  <a:txBody>
                    <a:bodyPr/>
                    <a:lstStyle/>
                    <a:p>
                      <a:pPr algn="r"/>
                      <a:r>
                        <a:rPr lang="en-US">
                          <a:latin typeface="Times New Roman" panose="02020603050405020304" pitchFamily="18" charset="0"/>
                        </a:rPr>
                        <a:t> </a:t>
                      </a:r>
                      <a:endParaRPr lang="en-US"/>
                    </a:p>
                  </a:txBody>
                  <a:tcPr anchor="b"/>
                </a:tc>
                <a:tc hMerge="1">
                  <a:txBody>
                    <a:bodyPr/>
                    <a:lstStyle/>
                    <a:p>
                      <a:pPr algn="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TOTAL</a:t>
                      </a:r>
                      <a:endParaRPr lang="en-US"/>
                    </a:p>
                  </a:txBody>
                  <a:tcPr anchor="b"/>
                </a:tc>
                <a:extLst>
                  <a:ext uri="{0D108BD9-81ED-4DB2-BD59-A6C34878D82A}">
                    <a16:rowId xmlns:a16="http://schemas.microsoft.com/office/drawing/2014/main" val="10002"/>
                  </a:ext>
                </a:extLst>
              </a:tr>
              <a:tr h="370840">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$/UNIT</a:t>
                      </a:r>
                      <a:endParaRPr lang="en-US"/>
                    </a:p>
                  </a:txBody>
                  <a:tcPr anchor="b"/>
                </a:tc>
                <a:tc>
                  <a:txBody>
                    <a:bodyPr/>
                    <a:lstStyle/>
                    <a:p>
                      <a:pPr algn="r"/>
                      <a:r>
                        <a:rPr lang="en-US">
                          <a:latin typeface="Times New Roman" panose="02020603050405020304" pitchFamily="18" charset="0"/>
                        </a:rPr>
                        <a:t> </a:t>
                      </a:r>
                      <a:endParaRPr lang="en-US"/>
                    </a:p>
                  </a:txBody>
                  <a:tcPr anchor="b"/>
                </a:tc>
                <a:tc gridSpan="2">
                  <a:txBody>
                    <a:bodyPr/>
                    <a:lstStyle/>
                    <a:p>
                      <a:pPr algn="r"/>
                      <a:r>
                        <a:rPr lang="en-US">
                          <a:latin typeface="Times New Roman" panose="02020603050405020304" pitchFamily="18" charset="0"/>
                        </a:rPr>
                        <a:t>UNITS</a:t>
                      </a:r>
                      <a:endParaRPr lang="en-US"/>
                    </a:p>
                  </a:txBody>
                  <a:tcPr anchor="b"/>
                </a:tc>
                <a:tc hMerge="1">
                  <a:txBody>
                    <a:bodyPr/>
                    <a:lstStyle/>
                    <a:p>
                      <a:pPr algn="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COST </a:t>
                      </a:r>
                      <a:endParaRPr lang="en-US"/>
                    </a:p>
                  </a:txBody>
                  <a:tcPr anchor="b"/>
                </a:tc>
                <a:extLst>
                  <a:ext uri="{0D108BD9-81ED-4DB2-BD59-A6C34878D82A}">
                    <a16:rowId xmlns:a16="http://schemas.microsoft.com/office/drawing/2014/main" val="10003"/>
                  </a:ext>
                </a:extLst>
              </a:tr>
              <a:tr h="370840">
                <a:tc gridSpan="3">
                  <a:txBody>
                    <a:bodyPr/>
                    <a:lstStyle/>
                    <a:p>
                      <a:pPr algn="l"/>
                      <a:r>
                        <a:rPr lang="en-US" dirty="0">
                          <a:latin typeface="Times New Roman" panose="02020603050405020304" pitchFamily="18" charset="0"/>
                        </a:rPr>
                        <a:t>HEDGE / CORNER POSTS</a:t>
                      </a:r>
                      <a:endParaRPr lang="en-US" dirty="0"/>
                    </a:p>
                  </a:txBody>
                  <a:tcPr anchor="b"/>
                </a:tc>
                <a:tc hMerge="1">
                  <a:txBody>
                    <a:bodyPr/>
                    <a:lstStyle/>
                    <a:p>
                      <a:endParaRPr lang="en-US"/>
                    </a:p>
                  </a:txBody>
                  <a:tcPr/>
                </a:tc>
                <a:tc hMerge="1">
                  <a:txBody>
                    <a:bodyPr/>
                    <a:lstStyle/>
                    <a:p>
                      <a:endParaRPr lang="en-US"/>
                    </a:p>
                  </a:txBody>
                  <a:tcPr/>
                </a:tc>
                <a:tc>
                  <a:txBody>
                    <a:bodyPr/>
                    <a:lstStyle/>
                    <a:p>
                      <a:pPr algn="r"/>
                      <a:r>
                        <a:rPr lang="en-US">
                          <a:latin typeface="Times New Roman" panose="02020603050405020304" pitchFamily="18" charset="0"/>
                        </a:rPr>
                        <a:t>$35.90</a:t>
                      </a:r>
                      <a:endParaRPr lang="en-US"/>
                    </a:p>
                  </a:txBody>
                  <a:tcPr anchor="b"/>
                </a:tc>
                <a:tc>
                  <a:txBody>
                    <a:bodyPr/>
                    <a:lstStyle/>
                    <a:p>
                      <a:pPr algn="r"/>
                      <a:r>
                        <a:rPr lang="en-US">
                          <a:latin typeface="Times New Roman" panose="02020603050405020304" pitchFamily="18" charset="0"/>
                        </a:rPr>
                        <a:t> </a:t>
                      </a:r>
                      <a:endParaRPr lang="en-US"/>
                    </a:p>
                  </a:txBody>
                  <a:tcPr anchor="b"/>
                </a:tc>
                <a:tc gridSpan="2">
                  <a:txBody>
                    <a:bodyPr/>
                    <a:lstStyle/>
                    <a:p>
                      <a:pPr algn="r"/>
                      <a:r>
                        <a:rPr lang="en-US">
                          <a:latin typeface="Times New Roman" panose="02020603050405020304" pitchFamily="18" charset="0"/>
                        </a:rPr>
                        <a:t>8</a:t>
                      </a:r>
                      <a:endParaRPr lang="en-US"/>
                    </a:p>
                  </a:txBody>
                  <a:tcPr anchor="b"/>
                </a:tc>
                <a:tc hMerge="1">
                  <a:txBody>
                    <a:bodyPr/>
                    <a:lstStyle/>
                    <a:p>
                      <a:pPr algn="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$287.20</a:t>
                      </a:r>
                      <a:endParaRPr lang="en-US"/>
                    </a:p>
                  </a:txBody>
                  <a:tcPr anchor="b"/>
                </a:tc>
                <a:extLst>
                  <a:ext uri="{0D108BD9-81ED-4DB2-BD59-A6C34878D82A}">
                    <a16:rowId xmlns:a16="http://schemas.microsoft.com/office/drawing/2014/main" val="10004"/>
                  </a:ext>
                </a:extLst>
              </a:tr>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rPr>
                        <a:t>STEEL </a:t>
                      </a:r>
                      <a:r>
                        <a:rPr lang="en-US" dirty="0" smtClean="0">
                          <a:latin typeface="Times New Roman" panose="02020603050405020304" pitchFamily="18" charset="0"/>
                        </a:rPr>
                        <a:t>POST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rPr>
                        <a:t>(5.5 FT, 1.33 LB/FT, 15 FT Spacing)</a:t>
                      </a:r>
                      <a:r>
                        <a:rPr lang="en-US" dirty="0">
                          <a:latin typeface="Times New Roman" panose="02020603050405020304" pitchFamily="18" charset="0"/>
                        </a:rPr>
                        <a:t> </a:t>
                      </a:r>
                      <a:endParaRPr lang="en-US" dirty="0"/>
                    </a:p>
                  </a:txBody>
                  <a:tcPr anchor="b"/>
                </a:tc>
                <a:tc hMerge="1">
                  <a:txBody>
                    <a:bodyPr/>
                    <a:lstStyle/>
                    <a:p>
                      <a:endParaRPr lang="en-US"/>
                    </a:p>
                  </a:txBody>
                  <a:tcPr/>
                </a:tc>
                <a:tc hMerge="1">
                  <a:txBody>
                    <a:bodyPr/>
                    <a:lstStyle/>
                    <a:p>
                      <a:pPr algn="r"/>
                      <a:endParaRPr lang="en-US" dirty="0"/>
                    </a:p>
                  </a:txBody>
                  <a:tcPr anchor="b"/>
                </a:tc>
                <a:tc>
                  <a:txBody>
                    <a:bodyPr/>
                    <a:lstStyle/>
                    <a:p>
                      <a:pPr algn="r"/>
                      <a:r>
                        <a:rPr lang="en-US">
                          <a:latin typeface="Times New Roman" panose="02020603050405020304" pitchFamily="18" charset="0"/>
                        </a:rPr>
                        <a:t>$4.60</a:t>
                      </a:r>
                      <a:endParaRPr lang="en-US"/>
                    </a:p>
                  </a:txBody>
                  <a:tcPr anchor="b"/>
                </a:tc>
                <a:tc>
                  <a:txBody>
                    <a:bodyPr/>
                    <a:lstStyle/>
                    <a:p>
                      <a:pPr algn="r"/>
                      <a:r>
                        <a:rPr lang="en-US">
                          <a:latin typeface="Times New Roman" panose="02020603050405020304" pitchFamily="18" charset="0"/>
                        </a:rPr>
                        <a:t> </a:t>
                      </a:r>
                      <a:endParaRPr lang="en-US"/>
                    </a:p>
                  </a:txBody>
                  <a:tcPr anchor="b"/>
                </a:tc>
                <a:tc gridSpan="2">
                  <a:txBody>
                    <a:bodyPr/>
                    <a:lstStyle/>
                    <a:p>
                      <a:pPr algn="r"/>
                      <a:r>
                        <a:rPr lang="en-US">
                          <a:latin typeface="Times New Roman" panose="02020603050405020304" pitchFamily="18" charset="0"/>
                        </a:rPr>
                        <a:t>88</a:t>
                      </a:r>
                      <a:endParaRPr lang="en-US"/>
                    </a:p>
                  </a:txBody>
                  <a:tcPr anchor="b"/>
                </a:tc>
                <a:tc hMerge="1">
                  <a:txBody>
                    <a:bodyPr/>
                    <a:lstStyle/>
                    <a:p>
                      <a:pPr algn="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dirty="0">
                          <a:latin typeface="Times New Roman" panose="02020603050405020304" pitchFamily="18" charset="0"/>
                        </a:rPr>
                        <a:t>$404.80</a:t>
                      </a:r>
                      <a:endParaRPr lang="en-US" dirty="0"/>
                    </a:p>
                  </a:txBody>
                  <a:tcPr anchor="b"/>
                </a:tc>
                <a:extLst>
                  <a:ext uri="{0D108BD9-81ED-4DB2-BD59-A6C34878D82A}">
                    <a16:rowId xmlns:a16="http://schemas.microsoft.com/office/drawing/2014/main" val="10005"/>
                  </a:ext>
                </a:extLst>
              </a:tr>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rPr>
                        <a:t>TREATED WOOD </a:t>
                      </a:r>
                      <a:r>
                        <a:rPr lang="en-US" dirty="0" smtClean="0">
                          <a:latin typeface="Times New Roman" panose="02020603050405020304" pitchFamily="18" charset="0"/>
                        </a:rPr>
                        <a:t>POSTS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rPr>
                        <a:t>(8 FT, 15 FT Spacing</a:t>
                      </a:r>
                      <a:r>
                        <a:rPr lang="en-US" dirty="0" smtClean="0">
                          <a:latin typeface="+mn-lt"/>
                        </a:rPr>
                        <a:t>)</a:t>
                      </a:r>
                      <a:endParaRPr lang="en-US" dirty="0" smtClean="0"/>
                    </a:p>
                  </a:txBody>
                  <a:tcPr anchor="b"/>
                </a:tc>
                <a:tc hMerge="1">
                  <a:txBody>
                    <a:bodyPr/>
                    <a:lstStyle/>
                    <a:p>
                      <a:endParaRPr lang="en-US"/>
                    </a:p>
                  </a:txBody>
                  <a:tcPr/>
                </a:tc>
                <a:tc hMerge="1">
                  <a:txBody>
                    <a:bodyPr/>
                    <a:lstStyle/>
                    <a:p>
                      <a:endParaRPr lang="en-US"/>
                    </a:p>
                  </a:txBody>
                  <a:tcPr/>
                </a:tc>
                <a:tc>
                  <a:txBody>
                    <a:bodyPr/>
                    <a:lstStyle/>
                    <a:p>
                      <a:pPr algn="r"/>
                      <a:r>
                        <a:rPr lang="en-US">
                          <a:latin typeface="Times New Roman" panose="02020603050405020304" pitchFamily="18" charset="0"/>
                        </a:rPr>
                        <a:t>$13.20</a:t>
                      </a:r>
                      <a:endParaRPr lang="en-US"/>
                    </a:p>
                  </a:txBody>
                  <a:tcPr anchor="b"/>
                </a:tc>
                <a:tc>
                  <a:txBody>
                    <a:bodyPr/>
                    <a:lstStyle/>
                    <a:p>
                      <a:pPr algn="r"/>
                      <a:r>
                        <a:rPr lang="en-US">
                          <a:latin typeface="SWISS"/>
                        </a:rPr>
                        <a:t> </a:t>
                      </a:r>
                      <a:endParaRPr lang="en-US"/>
                    </a:p>
                  </a:txBody>
                  <a:tcPr anchor="b"/>
                </a:tc>
                <a:tc gridSpan="2">
                  <a:txBody>
                    <a:bodyPr/>
                    <a:lstStyle/>
                    <a:p>
                      <a:pPr algn="r"/>
                      <a:r>
                        <a:rPr lang="en-US">
                          <a:latin typeface="Times New Roman" panose="02020603050405020304" pitchFamily="18" charset="0"/>
                        </a:rPr>
                        <a:t>88</a:t>
                      </a:r>
                      <a:endParaRPr lang="en-US"/>
                    </a:p>
                  </a:txBody>
                  <a:tcPr anchor="b"/>
                </a:tc>
                <a:tc hMerge="1">
                  <a:txBody>
                    <a:bodyPr/>
                    <a:lstStyle/>
                    <a:p>
                      <a:pPr algn="r"/>
                      <a:endParaRPr lang="en-US"/>
                    </a:p>
                  </a:txBody>
                  <a:tcPr anchor="b"/>
                </a:tc>
                <a:tc>
                  <a:txBody>
                    <a:bodyPr/>
                    <a:lstStyle/>
                    <a:p>
                      <a:pPr algn="r"/>
                      <a:r>
                        <a:rPr lang="en-US">
                          <a:latin typeface="SWISS"/>
                        </a:rPr>
                        <a:t> </a:t>
                      </a:r>
                      <a:endParaRPr lang="en-US"/>
                    </a:p>
                  </a:txBody>
                  <a:tcPr anchor="b"/>
                </a:tc>
                <a:tc>
                  <a:txBody>
                    <a:bodyPr/>
                    <a:lstStyle/>
                    <a:p>
                      <a:pPr algn="r"/>
                      <a:r>
                        <a:rPr lang="en-US">
                          <a:latin typeface="Times New Roman" panose="02020603050405020304" pitchFamily="18" charset="0"/>
                        </a:rPr>
                        <a:t>$1,161.60</a:t>
                      </a:r>
                      <a:endParaRPr lang="en-US"/>
                    </a:p>
                  </a:txBody>
                  <a:tcPr anchor="b"/>
                </a:tc>
                <a:extLst>
                  <a:ext uri="{0D108BD9-81ED-4DB2-BD59-A6C34878D82A}">
                    <a16:rowId xmlns:a16="http://schemas.microsoft.com/office/drawing/2014/main" val="10006"/>
                  </a:ext>
                </a:extLst>
              </a:tr>
              <a:tr h="370840">
                <a:tc gridSpan="3">
                  <a:txBody>
                    <a:bodyPr/>
                    <a:lstStyle/>
                    <a:p>
                      <a:pPr algn="l"/>
                      <a:r>
                        <a:rPr lang="en-US" dirty="0" smtClean="0">
                          <a:latin typeface="Times New Roman" panose="02020603050405020304" pitchFamily="18" charset="0"/>
                        </a:rPr>
                        <a:t>BARBED WIRE </a:t>
                      </a:r>
                    </a:p>
                    <a:p>
                      <a:pPr algn="l"/>
                      <a:r>
                        <a:rPr lang="en-US" dirty="0" smtClean="0">
                          <a:latin typeface="Times New Roman" panose="02020603050405020304" pitchFamily="18" charset="0"/>
                        </a:rPr>
                        <a:t>(1 Roll</a:t>
                      </a:r>
                      <a:r>
                        <a:rPr lang="en-US" baseline="0" dirty="0" smtClean="0">
                          <a:latin typeface="Times New Roman" panose="02020603050405020304" pitchFamily="18" charset="0"/>
                        </a:rPr>
                        <a:t> of 2 Point Barb 12.5 Gauge </a:t>
                      </a:r>
                    </a:p>
                    <a:p>
                      <a:pPr algn="l"/>
                      <a:r>
                        <a:rPr lang="en-US" baseline="0" dirty="0" smtClean="0">
                          <a:latin typeface="Times New Roman" panose="02020603050405020304" pitchFamily="18" charset="0"/>
                        </a:rPr>
                        <a:t>– 80 Rods/Roll)</a:t>
                      </a:r>
                      <a:r>
                        <a:rPr lang="en-US" dirty="0">
                          <a:latin typeface="Times New Roman" panose="02020603050405020304" pitchFamily="18" charset="0"/>
                        </a:rPr>
                        <a:t> </a:t>
                      </a:r>
                      <a:endParaRPr lang="en-US" dirty="0"/>
                    </a:p>
                  </a:txBody>
                  <a:tcPr anchor="b"/>
                </a:tc>
                <a:tc hMerge="1">
                  <a:txBody>
                    <a:bodyPr/>
                    <a:lstStyle/>
                    <a:p>
                      <a:endParaRPr lang="en-US"/>
                    </a:p>
                  </a:txBody>
                  <a:tcPr/>
                </a:tc>
                <a:tc hMerge="1">
                  <a:txBody>
                    <a:bodyPr/>
                    <a:lstStyle/>
                    <a:p>
                      <a:pPr algn="r"/>
                      <a:endParaRPr lang="en-US" dirty="0"/>
                    </a:p>
                  </a:txBody>
                  <a:tcPr anchor="b"/>
                </a:tc>
                <a:tc>
                  <a:txBody>
                    <a:bodyPr/>
                    <a:lstStyle/>
                    <a:p>
                      <a:pPr algn="r"/>
                      <a:r>
                        <a:rPr lang="en-US">
                          <a:latin typeface="Times New Roman" panose="02020603050405020304" pitchFamily="18" charset="0"/>
                        </a:rPr>
                        <a:t>$68.30</a:t>
                      </a:r>
                      <a:endParaRPr lang="en-US"/>
                    </a:p>
                  </a:txBody>
                  <a:tcPr anchor="b"/>
                </a:tc>
                <a:tc>
                  <a:txBody>
                    <a:bodyPr/>
                    <a:lstStyle/>
                    <a:p>
                      <a:pPr algn="r"/>
                      <a:r>
                        <a:rPr lang="en-US">
                          <a:latin typeface="Times New Roman" panose="02020603050405020304" pitchFamily="18" charset="0"/>
                        </a:rPr>
                        <a:t> </a:t>
                      </a:r>
                      <a:endParaRPr lang="en-US"/>
                    </a:p>
                  </a:txBody>
                  <a:tcPr anchor="b"/>
                </a:tc>
                <a:tc gridSpan="2">
                  <a:txBody>
                    <a:bodyPr/>
                    <a:lstStyle/>
                    <a:p>
                      <a:pPr algn="r"/>
                      <a:r>
                        <a:rPr lang="en-US">
                          <a:latin typeface="Times New Roman" panose="02020603050405020304" pitchFamily="18" charset="0"/>
                        </a:rPr>
                        <a:t>8</a:t>
                      </a:r>
                      <a:endParaRPr lang="en-US"/>
                    </a:p>
                  </a:txBody>
                  <a:tcPr anchor="b"/>
                </a:tc>
                <a:tc hMerge="1">
                  <a:txBody>
                    <a:bodyPr/>
                    <a:lstStyle/>
                    <a:p>
                      <a:pPr algn="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$546.40</a:t>
                      </a:r>
                      <a:endParaRPr lang="en-US"/>
                    </a:p>
                  </a:txBody>
                  <a:tcPr anchor="b"/>
                </a:tc>
                <a:extLst>
                  <a:ext uri="{0D108BD9-81ED-4DB2-BD59-A6C34878D82A}">
                    <a16:rowId xmlns:a16="http://schemas.microsoft.com/office/drawing/2014/main" val="10007"/>
                  </a:ext>
                </a:extLst>
              </a:tr>
              <a:tr h="370840">
                <a:tc gridSpan="3">
                  <a:txBody>
                    <a:bodyPr/>
                    <a:lstStyle/>
                    <a:p>
                      <a:pPr algn="l"/>
                      <a:r>
                        <a:rPr lang="en-US" dirty="0" smtClean="0">
                          <a:latin typeface="Times New Roman" panose="02020603050405020304" pitchFamily="18" charset="0"/>
                        </a:rPr>
                        <a:t>LABOR (Fence Building/Rod)</a:t>
                      </a:r>
                      <a:r>
                        <a:rPr lang="en-US" dirty="0">
                          <a:latin typeface="Times New Roman" panose="02020603050405020304" pitchFamily="18" charset="0"/>
                        </a:rPr>
                        <a:t> </a:t>
                      </a:r>
                      <a:endParaRPr lang="en-US" dirty="0"/>
                    </a:p>
                  </a:txBody>
                  <a:tcPr anchor="b"/>
                </a:tc>
                <a:tc hMerge="1">
                  <a:txBody>
                    <a:bodyPr/>
                    <a:lstStyle/>
                    <a:p>
                      <a:pPr algn="r"/>
                      <a:endParaRPr lang="en-US" dirty="0"/>
                    </a:p>
                  </a:txBody>
                  <a:tcPr anchor="b"/>
                </a:tc>
                <a:tc hMerge="1">
                  <a:txBody>
                    <a:bodyPr/>
                    <a:lstStyle/>
                    <a:p>
                      <a:pPr algn="r"/>
                      <a:endParaRPr lang="en-US" dirty="0"/>
                    </a:p>
                  </a:txBody>
                  <a:tcPr anchor="b"/>
                </a:tc>
                <a:tc>
                  <a:txBody>
                    <a:bodyPr/>
                    <a:lstStyle/>
                    <a:p>
                      <a:pPr algn="r"/>
                      <a:r>
                        <a:rPr lang="en-US">
                          <a:latin typeface="Times New Roman" panose="02020603050405020304" pitchFamily="18" charset="0"/>
                        </a:rPr>
                        <a:t>$20.70</a:t>
                      </a:r>
                      <a:endParaRPr lang="en-US"/>
                    </a:p>
                  </a:txBody>
                  <a:tcPr anchor="b"/>
                </a:tc>
                <a:tc>
                  <a:txBody>
                    <a:bodyPr/>
                    <a:lstStyle/>
                    <a:p>
                      <a:pPr algn="r"/>
                      <a:r>
                        <a:rPr lang="en-US">
                          <a:latin typeface="Times New Roman" panose="02020603050405020304" pitchFamily="18" charset="0"/>
                        </a:rPr>
                        <a:t> </a:t>
                      </a:r>
                      <a:endParaRPr lang="en-US"/>
                    </a:p>
                  </a:txBody>
                  <a:tcPr anchor="b"/>
                </a:tc>
                <a:tc gridSpan="2">
                  <a:txBody>
                    <a:bodyPr/>
                    <a:lstStyle/>
                    <a:p>
                      <a:pPr algn="r"/>
                      <a:r>
                        <a:rPr lang="en-US">
                          <a:latin typeface="Times New Roman" panose="02020603050405020304" pitchFamily="18" charset="0"/>
                        </a:rPr>
                        <a:t>160</a:t>
                      </a:r>
                      <a:endParaRPr lang="en-US"/>
                    </a:p>
                  </a:txBody>
                  <a:tcPr anchor="b"/>
                </a:tc>
                <a:tc hMerge="1">
                  <a:txBody>
                    <a:bodyPr/>
                    <a:lstStyle/>
                    <a:p>
                      <a:pPr algn="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$3,312.00</a:t>
                      </a:r>
                      <a:endParaRPr lang="en-US"/>
                    </a:p>
                  </a:txBody>
                  <a:tcPr anchor="b"/>
                </a:tc>
                <a:extLst>
                  <a:ext uri="{0D108BD9-81ED-4DB2-BD59-A6C34878D82A}">
                    <a16:rowId xmlns:a16="http://schemas.microsoft.com/office/drawing/2014/main" val="10008"/>
                  </a:ext>
                </a:extLst>
              </a:tr>
              <a:tr h="370840">
                <a:tc gridSpan="3">
                  <a:txBody>
                    <a:bodyPr/>
                    <a:lstStyle/>
                    <a:p>
                      <a:pPr algn="l"/>
                      <a:r>
                        <a:rPr lang="en-US" dirty="0" smtClean="0">
                          <a:latin typeface="Times New Roman" panose="02020603050405020304" pitchFamily="18" charset="0"/>
                        </a:rPr>
                        <a:t>LABOR (Hedge/Corner Posts)</a:t>
                      </a:r>
                      <a:r>
                        <a:rPr lang="en-US" dirty="0">
                          <a:latin typeface="Times New Roman" panose="02020603050405020304" pitchFamily="18" charset="0"/>
                        </a:rPr>
                        <a:t> </a:t>
                      </a:r>
                      <a:endParaRPr lang="en-US" dirty="0"/>
                    </a:p>
                  </a:txBody>
                  <a:tcPr anchor="b"/>
                </a:tc>
                <a:tc hMerge="1">
                  <a:txBody>
                    <a:bodyPr/>
                    <a:lstStyle/>
                    <a:p>
                      <a:pPr algn="r"/>
                      <a:endParaRPr lang="en-US" dirty="0"/>
                    </a:p>
                  </a:txBody>
                  <a:tcPr anchor="b"/>
                </a:tc>
                <a:tc hMerge="1">
                  <a:txBody>
                    <a:bodyPr/>
                    <a:lstStyle/>
                    <a:p>
                      <a:pPr algn="r"/>
                      <a:endParaRPr lang="en-US" dirty="0"/>
                    </a:p>
                  </a:txBody>
                  <a:tcPr anchor="b"/>
                </a:tc>
                <a:tc>
                  <a:txBody>
                    <a:bodyPr/>
                    <a:lstStyle/>
                    <a:p>
                      <a:pPr algn="r"/>
                      <a:r>
                        <a:rPr lang="en-US">
                          <a:latin typeface="Times New Roman" panose="02020603050405020304" pitchFamily="18" charset="0"/>
                        </a:rPr>
                        <a:t>$123.00</a:t>
                      </a:r>
                      <a:endParaRPr lang="en-US"/>
                    </a:p>
                  </a:txBody>
                  <a:tcPr anchor="b"/>
                </a:tc>
                <a:tc>
                  <a:txBody>
                    <a:bodyPr/>
                    <a:lstStyle/>
                    <a:p>
                      <a:pPr algn="r"/>
                      <a:r>
                        <a:rPr lang="en-US">
                          <a:latin typeface="Times New Roman" panose="02020603050405020304" pitchFamily="18" charset="0"/>
                        </a:rPr>
                        <a:t> </a:t>
                      </a:r>
                      <a:endParaRPr lang="en-US"/>
                    </a:p>
                  </a:txBody>
                  <a:tcPr anchor="b"/>
                </a:tc>
                <a:tc gridSpan="2">
                  <a:txBody>
                    <a:bodyPr/>
                    <a:lstStyle/>
                    <a:p>
                      <a:pPr algn="r"/>
                      <a:r>
                        <a:rPr lang="en-US">
                          <a:latin typeface="Times New Roman" panose="02020603050405020304" pitchFamily="18" charset="0"/>
                        </a:rPr>
                        <a:t>8</a:t>
                      </a:r>
                      <a:endParaRPr lang="en-US"/>
                    </a:p>
                  </a:txBody>
                  <a:tcPr anchor="b"/>
                </a:tc>
                <a:tc hMerge="1">
                  <a:txBody>
                    <a:bodyPr/>
                    <a:lstStyle/>
                    <a:p>
                      <a:pPr algn="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$984.00</a:t>
                      </a:r>
                      <a:endParaRPr lang="en-US"/>
                    </a:p>
                  </a:txBody>
                  <a:tcPr anchor="b"/>
                </a:tc>
                <a:extLst>
                  <a:ext uri="{0D108BD9-81ED-4DB2-BD59-A6C34878D82A}">
                    <a16:rowId xmlns:a16="http://schemas.microsoft.com/office/drawing/2014/main" val="10009"/>
                  </a:ext>
                </a:extLst>
              </a:tr>
              <a:tr h="370840">
                <a:tc>
                  <a:txBody>
                    <a:bodyPr/>
                    <a:lstStyle/>
                    <a:p>
                      <a:pPr algn="r"/>
                      <a:r>
                        <a:rPr lang="en-US" dirty="0">
                          <a:latin typeface="Times New Roman" panose="02020603050405020304" pitchFamily="18" charset="0"/>
                        </a:rPr>
                        <a:t> </a:t>
                      </a:r>
                      <a:endParaRPr lang="en-US" dirty="0"/>
                    </a:p>
                  </a:txBody>
                  <a:tcPr anchor="b"/>
                </a:tc>
                <a:tc gridSpan="6">
                  <a:txBody>
                    <a:bodyPr/>
                    <a:lstStyle/>
                    <a:p>
                      <a:pPr algn="l"/>
                      <a:r>
                        <a:rPr lang="en-US">
                          <a:latin typeface="Times New Roman" panose="02020603050405020304" pitchFamily="18" charset="0"/>
                        </a:rPr>
                        <a:t>TOTAL COST - MATERIALS &amp; LABOR</a:t>
                      </a:r>
                      <a:endParaRPr lang="en-US"/>
                    </a:p>
                  </a:txBody>
                  <a:tcPr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$6,696.00</a:t>
                      </a:r>
                      <a:endParaRPr lang="en-US"/>
                    </a:p>
                  </a:txBody>
                  <a:tcPr anchor="b"/>
                </a:tc>
                <a:extLst>
                  <a:ext uri="{0D108BD9-81ED-4DB2-BD59-A6C34878D82A}">
                    <a16:rowId xmlns:a16="http://schemas.microsoft.com/office/drawing/2014/main" val="10010"/>
                  </a:ext>
                </a:extLst>
              </a:tr>
              <a:tr h="370840">
                <a:tc>
                  <a:txBody>
                    <a:bodyPr/>
                    <a:lstStyle/>
                    <a:p>
                      <a:pPr algn="r"/>
                      <a:r>
                        <a:rPr lang="en-US" dirty="0">
                          <a:latin typeface="Times New Roman" panose="02020603050405020304" pitchFamily="18" charset="0"/>
                        </a:rPr>
                        <a:t> </a:t>
                      </a:r>
                      <a:endParaRPr lang="en-US" dirty="0"/>
                    </a:p>
                  </a:txBody>
                  <a:tcPr anchor="b"/>
                </a:tc>
                <a:tc gridSpan="3">
                  <a:txBody>
                    <a:bodyPr/>
                    <a:lstStyle/>
                    <a:p>
                      <a:pPr algn="l"/>
                      <a:r>
                        <a:rPr lang="en-US">
                          <a:latin typeface="Times New Roman" panose="02020603050405020304" pitchFamily="18" charset="0"/>
                        </a:rPr>
                        <a:t>COST PER FOOT OF FENCE</a:t>
                      </a:r>
                      <a:endParaRPr lang="en-US"/>
                    </a:p>
                  </a:txBody>
                  <a:tcPr anchor="b"/>
                </a:tc>
                <a:tc hMerge="1">
                  <a:txBody>
                    <a:bodyPr/>
                    <a:lstStyle/>
                    <a:p>
                      <a:endParaRPr lang="en-US"/>
                    </a:p>
                  </a:txBody>
                  <a:tcPr/>
                </a:tc>
                <a:tc hMerge="1">
                  <a:txBody>
                    <a:bodyPr/>
                    <a:lstStyle/>
                    <a:p>
                      <a:endParaRPr lang="en-US"/>
                    </a:p>
                  </a:txBody>
                  <a:tcPr/>
                </a:tc>
                <a:tc gridSpan="2">
                  <a:txBody>
                    <a:bodyPr/>
                    <a:lstStyle/>
                    <a:p>
                      <a:pPr algn="r"/>
                      <a:r>
                        <a:rPr lang="en-US">
                          <a:latin typeface="Times New Roman" panose="02020603050405020304" pitchFamily="18" charset="0"/>
                        </a:rPr>
                        <a:t> </a:t>
                      </a:r>
                      <a:endParaRPr lang="en-US"/>
                    </a:p>
                  </a:txBody>
                  <a:tcPr anchor="b"/>
                </a:tc>
                <a:tc hMerge="1">
                  <a:txBody>
                    <a:bodyPr/>
                    <a:lstStyle/>
                    <a:p>
                      <a:endParaRPr lang="en-US"/>
                    </a:p>
                  </a:txBody>
                  <a:tcPr/>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dirty="0">
                          <a:solidFill>
                            <a:srgbClr val="FF0000"/>
                          </a:solidFill>
                          <a:latin typeface="Times New Roman" panose="02020603050405020304" pitchFamily="18" charset="0"/>
                        </a:rPr>
                        <a:t>$2.536</a:t>
                      </a:r>
                      <a:endParaRPr lang="en-US" dirty="0">
                        <a:solidFill>
                          <a:srgbClr val="FF0000"/>
                        </a:solidFill>
                      </a:endParaRPr>
                    </a:p>
                  </a:txBody>
                  <a:tcPr anchor="b"/>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438156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415" y="367990"/>
            <a:ext cx="9846797" cy="1232210"/>
          </a:xfrm>
        </p:spPr>
        <p:txBody>
          <a:bodyPr>
            <a:normAutofit/>
          </a:bodyPr>
          <a:lstStyle/>
          <a:p>
            <a:r>
              <a:rPr lang="en-US" sz="3200" dirty="0" smtClean="0">
                <a:solidFill>
                  <a:srgbClr val="C00000"/>
                </a:solidFill>
              </a:rPr>
              <a:t>Relative Soil Productivity—Page 29</a:t>
            </a:r>
            <a:endParaRPr lang="en-US" sz="3200"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5544931"/>
              </p:ext>
            </p:extLst>
          </p:nvPr>
        </p:nvGraphicFramePr>
        <p:xfrm>
          <a:off x="1522413" y="1828800"/>
          <a:ext cx="9829800" cy="4820920"/>
        </p:xfrm>
        <a:graphic>
          <a:graphicData uri="http://schemas.openxmlformats.org/drawingml/2006/table">
            <a:tbl>
              <a:tblPr firstRow="1" bandRow="1">
                <a:tableStyleId>{5C22544A-7EE6-4342-B048-85BDC9FD1C3A}</a:tableStyleId>
              </a:tblPr>
              <a:tblGrid>
                <a:gridCol w="16383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1638300">
                  <a:extLst>
                    <a:ext uri="{9D8B030D-6E8A-4147-A177-3AD203B41FA5}">
                      <a16:colId xmlns:a16="http://schemas.microsoft.com/office/drawing/2014/main" val="20002"/>
                    </a:ext>
                  </a:extLst>
                </a:gridCol>
                <a:gridCol w="1638300">
                  <a:extLst>
                    <a:ext uri="{9D8B030D-6E8A-4147-A177-3AD203B41FA5}">
                      <a16:colId xmlns:a16="http://schemas.microsoft.com/office/drawing/2014/main" val="20003"/>
                    </a:ext>
                  </a:extLst>
                </a:gridCol>
                <a:gridCol w="1638300">
                  <a:extLst>
                    <a:ext uri="{9D8B030D-6E8A-4147-A177-3AD203B41FA5}">
                      <a16:colId xmlns:a16="http://schemas.microsoft.com/office/drawing/2014/main" val="20004"/>
                    </a:ext>
                  </a:extLst>
                </a:gridCol>
                <a:gridCol w="1638300">
                  <a:extLst>
                    <a:ext uri="{9D8B030D-6E8A-4147-A177-3AD203B41FA5}">
                      <a16:colId xmlns:a16="http://schemas.microsoft.com/office/drawing/2014/main" val="20005"/>
                    </a:ext>
                  </a:extLst>
                </a:gridCol>
              </a:tblGrid>
              <a:tr h="370840">
                <a:tc>
                  <a:txBody>
                    <a:bodyPr/>
                    <a:lstStyle/>
                    <a:p>
                      <a:pPr algn="l"/>
                      <a:r>
                        <a:rPr lang="en-US" dirty="0">
                          <a:latin typeface="Times New Roman" panose="02020603050405020304" pitchFamily="18" charset="0"/>
                        </a:rPr>
                        <a:t> </a:t>
                      </a:r>
                      <a:endParaRPr lang="en-US" dirty="0"/>
                    </a:p>
                  </a:txBody>
                  <a:tcPr anchor="b"/>
                </a:tc>
                <a:tc>
                  <a:txBody>
                    <a:bodyPr/>
                    <a:lstStyle/>
                    <a:p>
                      <a:pPr algn="ctr"/>
                      <a:r>
                        <a:rPr lang="en-US" dirty="0">
                          <a:latin typeface="Times New Roman" panose="02020603050405020304" pitchFamily="18" charset="0"/>
                        </a:rPr>
                        <a:t>(1)</a:t>
                      </a:r>
                      <a:endParaRPr lang="en-US" dirty="0"/>
                    </a:p>
                  </a:txBody>
                  <a:tcPr anchor="b"/>
                </a:tc>
                <a:tc>
                  <a:txBody>
                    <a:bodyPr/>
                    <a:lstStyle/>
                    <a:p>
                      <a:pPr algn="ctr"/>
                      <a:r>
                        <a:rPr lang="en-US">
                          <a:latin typeface="Times New Roman" panose="02020603050405020304" pitchFamily="18" charset="0"/>
                        </a:rPr>
                        <a:t>(2)</a:t>
                      </a:r>
                      <a:endParaRPr lang="en-US"/>
                    </a:p>
                  </a:txBody>
                  <a:tcPr anchor="b"/>
                </a:tc>
                <a:tc>
                  <a:txBody>
                    <a:bodyPr/>
                    <a:lstStyle/>
                    <a:p>
                      <a:pPr algn="ctr"/>
                      <a:r>
                        <a:rPr lang="en-US">
                          <a:latin typeface="Times New Roman" panose="02020603050405020304" pitchFamily="18" charset="0"/>
                        </a:rPr>
                        <a:t>(3)</a:t>
                      </a:r>
                      <a:endParaRPr lang="en-US"/>
                    </a:p>
                  </a:txBody>
                  <a:tcPr anchor="b"/>
                </a:tc>
                <a:tc>
                  <a:txBody>
                    <a:bodyPr/>
                    <a:lstStyle/>
                    <a:p>
                      <a:pPr algn="ctr"/>
                      <a:r>
                        <a:rPr lang="en-US">
                          <a:latin typeface="Times New Roman" panose="02020603050405020304" pitchFamily="18" charset="0"/>
                        </a:rPr>
                        <a:t>(4)</a:t>
                      </a:r>
                      <a:endParaRPr lang="en-US"/>
                    </a:p>
                  </a:txBody>
                  <a:tcPr anchor="b"/>
                </a:tc>
                <a:tc>
                  <a:txBody>
                    <a:bodyPr/>
                    <a:lstStyle/>
                    <a:p>
                      <a:pPr algn="ctr"/>
                      <a:r>
                        <a:rPr lang="en-US">
                          <a:latin typeface="Times New Roman" panose="02020603050405020304" pitchFamily="18" charset="0"/>
                        </a:rPr>
                        <a:t>(5)</a:t>
                      </a:r>
                      <a:endParaRPr lang="en-US"/>
                    </a:p>
                  </a:txBody>
                  <a:tcPr anchor="b"/>
                </a:tc>
                <a:extLst>
                  <a:ext uri="{0D108BD9-81ED-4DB2-BD59-A6C34878D82A}">
                    <a16:rowId xmlns:a16="http://schemas.microsoft.com/office/drawing/2014/main" val="10000"/>
                  </a:ext>
                </a:extLst>
              </a:tr>
              <a:tr h="370840">
                <a:tc>
                  <a:txBody>
                    <a:bodyPr/>
                    <a:lstStyle/>
                    <a:p>
                      <a:pPr algn="l"/>
                      <a:r>
                        <a:rPr lang="en-US">
                          <a:latin typeface="Times New Roman" panose="02020603050405020304" pitchFamily="18" charset="0"/>
                        </a:rPr>
                        <a:t>Co:</a:t>
                      </a:r>
                      <a:endParaRPr lang="en-US"/>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Native</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Indexed</a:t>
                      </a:r>
                      <a:endParaRPr lang="en-US"/>
                    </a:p>
                  </a:txBody>
                  <a:tcPr anchor="b"/>
                </a:tc>
                <a:extLst>
                  <a:ext uri="{0D108BD9-81ED-4DB2-BD59-A6C34878D82A}">
                    <a16:rowId xmlns:a16="http://schemas.microsoft.com/office/drawing/2014/main" val="10001"/>
                  </a:ext>
                </a:extLst>
              </a:tr>
              <a:tr h="370840">
                <a:tc>
                  <a:txBody>
                    <a:bodyPr/>
                    <a:lstStyle/>
                    <a:p>
                      <a:pPr algn="l"/>
                      <a:r>
                        <a:rPr lang="en-US">
                          <a:latin typeface="Times New Roman" panose="02020603050405020304" pitchFamily="18" charset="0"/>
                        </a:rPr>
                        <a:t>Sample</a:t>
                      </a:r>
                      <a:endParaRPr lang="en-US"/>
                    </a:p>
                  </a:txBody>
                  <a:tcPr anchor="b"/>
                </a:tc>
                <a:tc>
                  <a:txBody>
                    <a:bodyPr/>
                    <a:lstStyle/>
                    <a:p>
                      <a:pPr algn="r"/>
                      <a:r>
                        <a:rPr lang="en-US">
                          <a:latin typeface="Times New Roman" panose="02020603050405020304" pitchFamily="18" charset="0"/>
                        </a:rPr>
                        <a:t>Native</a:t>
                      </a:r>
                      <a:endParaRPr lang="en-US"/>
                    </a:p>
                  </a:txBody>
                  <a:tcPr anchor="b"/>
                </a:tc>
                <a:tc>
                  <a:txBody>
                    <a:bodyPr/>
                    <a:lstStyle/>
                    <a:p>
                      <a:pPr algn="r"/>
                      <a:r>
                        <a:rPr lang="en-US">
                          <a:latin typeface="Times New Roman" panose="02020603050405020304" pitchFamily="18" charset="0"/>
                        </a:rPr>
                        <a:t>M.U. Acres</a:t>
                      </a:r>
                      <a:endParaRPr lang="en-US"/>
                    </a:p>
                  </a:txBody>
                  <a:tcPr anchor="b"/>
                </a:tc>
                <a:tc>
                  <a:txBody>
                    <a:bodyPr/>
                    <a:lstStyle/>
                    <a:p>
                      <a:pPr algn="r"/>
                      <a:r>
                        <a:rPr lang="en-US">
                          <a:latin typeface="Times New Roman" panose="02020603050405020304" pitchFamily="18" charset="0"/>
                        </a:rPr>
                        <a:t>Pasture</a:t>
                      </a:r>
                      <a:endParaRPr lang="en-US"/>
                    </a:p>
                  </a:txBody>
                  <a:tcPr anchor="b"/>
                </a:tc>
                <a:tc>
                  <a:txBody>
                    <a:bodyPr/>
                    <a:lstStyle/>
                    <a:p>
                      <a:pPr algn="r"/>
                      <a:r>
                        <a:rPr lang="en-US">
                          <a:latin typeface="Times New Roman" panose="02020603050405020304" pitchFamily="18" charset="0"/>
                        </a:rPr>
                        <a:t>Grazing</a:t>
                      </a:r>
                      <a:endParaRPr lang="en-US"/>
                    </a:p>
                  </a:txBody>
                  <a:tcPr anchor="b"/>
                </a:tc>
                <a:tc>
                  <a:txBody>
                    <a:bodyPr/>
                    <a:lstStyle/>
                    <a:p>
                      <a:pPr algn="r"/>
                      <a:r>
                        <a:rPr lang="en-US">
                          <a:latin typeface="Times New Roman" panose="02020603050405020304" pitchFamily="18" charset="0"/>
                        </a:rPr>
                        <a:t>Native</a:t>
                      </a:r>
                      <a:endParaRPr lang="en-US"/>
                    </a:p>
                  </a:txBody>
                  <a:tcPr anchor="b"/>
                </a:tc>
                <a:extLst>
                  <a:ext uri="{0D108BD9-81ED-4DB2-BD59-A6C34878D82A}">
                    <a16:rowId xmlns:a16="http://schemas.microsoft.com/office/drawing/2014/main" val="10002"/>
                  </a:ext>
                </a:extLst>
              </a:tr>
              <a:tr h="370840">
                <a:tc>
                  <a:txBody>
                    <a:bodyPr/>
                    <a:lstStyle/>
                    <a:p>
                      <a:pPr algn="l"/>
                      <a:r>
                        <a:rPr lang="en-US">
                          <a:latin typeface="Times New Roman" panose="02020603050405020304" pitchFamily="18" charset="0"/>
                        </a:rPr>
                        <a:t>M.U.</a:t>
                      </a:r>
                      <a:endParaRPr lang="en-US"/>
                    </a:p>
                  </a:txBody>
                  <a:tcPr anchor="b"/>
                </a:tc>
                <a:tc>
                  <a:txBody>
                    <a:bodyPr/>
                    <a:lstStyle/>
                    <a:p>
                      <a:pPr algn="r"/>
                      <a:r>
                        <a:rPr lang="en-US">
                          <a:latin typeface="Times New Roman" panose="02020603050405020304" pitchFamily="18" charset="0"/>
                        </a:rPr>
                        <a:t>Pasture</a:t>
                      </a:r>
                      <a:endParaRPr lang="en-US"/>
                    </a:p>
                  </a:txBody>
                  <a:tcPr anchor="b"/>
                </a:tc>
                <a:tc>
                  <a:txBody>
                    <a:bodyPr/>
                    <a:lstStyle/>
                    <a:p>
                      <a:pPr algn="r"/>
                      <a:r>
                        <a:rPr lang="en-US">
                          <a:latin typeface="Times New Roman" panose="02020603050405020304" pitchFamily="18" charset="0"/>
                        </a:rPr>
                        <a:t>As % of</a:t>
                      </a:r>
                      <a:endParaRPr lang="en-US"/>
                    </a:p>
                  </a:txBody>
                  <a:tcPr anchor="b"/>
                </a:tc>
                <a:tc>
                  <a:txBody>
                    <a:bodyPr/>
                    <a:lstStyle/>
                    <a:p>
                      <a:pPr algn="r"/>
                      <a:r>
                        <a:rPr lang="en-US">
                          <a:latin typeface="Times New Roman" panose="02020603050405020304" pitchFamily="18" charset="0"/>
                        </a:rPr>
                        <a:t>Grazing</a:t>
                      </a:r>
                      <a:endParaRPr lang="en-US"/>
                    </a:p>
                  </a:txBody>
                  <a:tcPr anchor="b"/>
                </a:tc>
                <a:tc>
                  <a:txBody>
                    <a:bodyPr/>
                    <a:lstStyle/>
                    <a:p>
                      <a:pPr algn="r"/>
                      <a:r>
                        <a:rPr lang="en-US">
                          <a:latin typeface="Times New Roman" panose="02020603050405020304" pitchFamily="18" charset="0"/>
                        </a:rPr>
                        <a:t>Rate</a:t>
                      </a:r>
                      <a:endParaRPr lang="en-US"/>
                    </a:p>
                  </a:txBody>
                  <a:tcPr anchor="b"/>
                </a:tc>
                <a:tc>
                  <a:txBody>
                    <a:bodyPr/>
                    <a:lstStyle/>
                    <a:p>
                      <a:pPr algn="r"/>
                      <a:r>
                        <a:rPr lang="en-US">
                          <a:latin typeface="Times New Roman" panose="02020603050405020304" pitchFamily="18" charset="0"/>
                        </a:rPr>
                        <a:t>Pasture</a:t>
                      </a:r>
                      <a:endParaRPr lang="en-US"/>
                    </a:p>
                  </a:txBody>
                  <a:tcPr anchor="b"/>
                </a:tc>
                <a:extLst>
                  <a:ext uri="{0D108BD9-81ED-4DB2-BD59-A6C34878D82A}">
                    <a16:rowId xmlns:a16="http://schemas.microsoft.com/office/drawing/2014/main" val="10003"/>
                  </a:ext>
                </a:extLst>
              </a:tr>
              <a:tr h="370840">
                <a:tc>
                  <a:txBody>
                    <a:bodyPr/>
                    <a:lstStyle/>
                    <a:p>
                      <a:pPr algn="l"/>
                      <a:r>
                        <a:rPr lang="en-US">
                          <a:latin typeface="Times New Roman" panose="02020603050405020304" pitchFamily="18" charset="0"/>
                        </a:rPr>
                        <a:t>Symbol</a:t>
                      </a:r>
                      <a:endParaRPr lang="en-US"/>
                    </a:p>
                  </a:txBody>
                  <a:tcPr anchor="b"/>
                </a:tc>
                <a:tc>
                  <a:txBody>
                    <a:bodyPr/>
                    <a:lstStyle/>
                    <a:p>
                      <a:pPr algn="r"/>
                      <a:r>
                        <a:rPr lang="en-US">
                          <a:latin typeface="Times New Roman" panose="02020603050405020304" pitchFamily="18" charset="0"/>
                        </a:rPr>
                        <a:t>M.U. Acres</a:t>
                      </a:r>
                      <a:endParaRPr lang="en-US"/>
                    </a:p>
                  </a:txBody>
                  <a:tcPr anchor="b"/>
                </a:tc>
                <a:tc>
                  <a:txBody>
                    <a:bodyPr/>
                    <a:lstStyle/>
                    <a:p>
                      <a:pPr algn="r"/>
                      <a:r>
                        <a:rPr lang="en-US">
                          <a:latin typeface="Times New Roman" panose="02020603050405020304" pitchFamily="18" charset="0"/>
                        </a:rPr>
                        <a:t>Total Acres</a:t>
                      </a:r>
                      <a:endParaRPr lang="en-US"/>
                    </a:p>
                  </a:txBody>
                  <a:tcPr anchor="b"/>
                </a:tc>
                <a:tc>
                  <a:txBody>
                    <a:bodyPr/>
                    <a:lstStyle/>
                    <a:p>
                      <a:pPr algn="r"/>
                      <a:r>
                        <a:rPr lang="en-US">
                          <a:latin typeface="Times New Roman" panose="02020603050405020304" pitchFamily="18" charset="0"/>
                        </a:rPr>
                        <a:t>Rate</a:t>
                      </a:r>
                      <a:endParaRPr lang="en-US"/>
                    </a:p>
                  </a:txBody>
                  <a:tcPr anchor="b"/>
                </a:tc>
                <a:tc>
                  <a:txBody>
                    <a:bodyPr/>
                    <a:lstStyle/>
                    <a:p>
                      <a:pPr algn="r"/>
                      <a:r>
                        <a:rPr lang="en-US">
                          <a:latin typeface="Times New Roman" panose="02020603050405020304" pitchFamily="18" charset="0"/>
                        </a:rPr>
                        <a:t>M.U. Acres</a:t>
                      </a:r>
                      <a:endParaRPr lang="en-US"/>
                    </a:p>
                  </a:txBody>
                  <a:tcPr anchor="b"/>
                </a:tc>
                <a:tc>
                  <a:txBody>
                    <a:bodyPr/>
                    <a:lstStyle/>
                    <a:p>
                      <a:pPr algn="r"/>
                      <a:r>
                        <a:rPr lang="en-US" dirty="0">
                          <a:latin typeface="Times New Roman" panose="02020603050405020304" pitchFamily="18" charset="0"/>
                        </a:rPr>
                        <a:t>Grazing Rate</a:t>
                      </a:r>
                      <a:endParaRPr lang="en-US" dirty="0"/>
                    </a:p>
                  </a:txBody>
                  <a:tcPr anchor="b"/>
                </a:tc>
                <a:extLst>
                  <a:ext uri="{0D108BD9-81ED-4DB2-BD59-A6C34878D82A}">
                    <a16:rowId xmlns:a16="http://schemas.microsoft.com/office/drawing/2014/main" val="10004"/>
                  </a:ext>
                </a:extLst>
              </a:tr>
              <a:tr h="370840">
                <a:tc>
                  <a:txBody>
                    <a:bodyPr/>
                    <a:lstStyle/>
                    <a:p>
                      <a:pPr algn="l"/>
                      <a:r>
                        <a:rPr lang="en-US" dirty="0" smtClean="0"/>
                        <a:t>…</a:t>
                      </a:r>
                      <a:endParaRPr lang="en-US" dirty="0"/>
                    </a:p>
                  </a:txBody>
                  <a:tcPr anchor="b"/>
                </a:tc>
                <a:tc>
                  <a:txBody>
                    <a:bodyPr/>
                    <a:lstStyle/>
                    <a:p>
                      <a:pPr algn="r"/>
                      <a:endParaRPr lang="en-US"/>
                    </a:p>
                  </a:txBody>
                  <a:tcPr anchor="b"/>
                </a:tc>
                <a:tc>
                  <a:txBody>
                    <a:bodyPr/>
                    <a:lstStyle/>
                    <a:p>
                      <a:pPr algn="r"/>
                      <a:endParaRPr lang="en-US" dirty="0"/>
                    </a:p>
                  </a:txBody>
                  <a:tcPr anchor="b"/>
                </a:tc>
                <a:tc>
                  <a:txBody>
                    <a:bodyPr/>
                    <a:lstStyle/>
                    <a:p>
                      <a:pPr algn="ctr"/>
                      <a:endParaRPr lang="en-US"/>
                    </a:p>
                  </a:txBody>
                  <a:tcPr anchor="b"/>
                </a:tc>
                <a:tc>
                  <a:txBody>
                    <a:bodyPr/>
                    <a:lstStyle/>
                    <a:p>
                      <a:pPr algn="r"/>
                      <a:endParaRPr lang="en-US"/>
                    </a:p>
                  </a:txBody>
                  <a:tcPr anchor="b"/>
                </a:tc>
                <a:tc>
                  <a:txBody>
                    <a:bodyPr/>
                    <a:lstStyle/>
                    <a:p>
                      <a:pPr algn="r"/>
                      <a:endParaRPr lang="en-US" dirty="0"/>
                    </a:p>
                  </a:txBody>
                  <a:tcPr anchor="b"/>
                </a:tc>
                <a:extLst>
                  <a:ext uri="{0D108BD9-81ED-4DB2-BD59-A6C34878D82A}">
                    <a16:rowId xmlns:a16="http://schemas.microsoft.com/office/drawing/2014/main" val="10005"/>
                  </a:ext>
                </a:extLst>
              </a:tr>
              <a:tr h="370840">
                <a:tc>
                  <a:txBody>
                    <a:bodyPr/>
                    <a:lstStyle/>
                    <a:p>
                      <a:pPr algn="l"/>
                      <a:r>
                        <a:rPr lang="en-US" dirty="0">
                          <a:latin typeface="Arial" panose="020B0604020202020204" pitchFamily="34" charset="0"/>
                        </a:rPr>
                        <a:t>2668</a:t>
                      </a:r>
                      <a:endParaRPr lang="en-US" dirty="0"/>
                    </a:p>
                  </a:txBody>
                  <a:tcPr anchor="b"/>
                </a:tc>
                <a:tc>
                  <a:txBody>
                    <a:bodyPr/>
                    <a:lstStyle/>
                    <a:p>
                      <a:pPr algn="r"/>
                      <a:r>
                        <a:rPr lang="en-US" dirty="0">
                          <a:latin typeface="Times New Roman" panose="02020603050405020304" pitchFamily="18" charset="0"/>
                        </a:rPr>
                        <a:t>12,602.05</a:t>
                      </a:r>
                      <a:endParaRPr lang="en-US" dirty="0"/>
                    </a:p>
                  </a:txBody>
                  <a:tcPr anchor="b"/>
                </a:tc>
                <a:tc>
                  <a:txBody>
                    <a:bodyPr/>
                    <a:lstStyle/>
                    <a:p>
                      <a:pPr algn="r"/>
                      <a:r>
                        <a:rPr lang="en-US">
                          <a:latin typeface="Times New Roman" panose="02020603050405020304" pitchFamily="18" charset="0"/>
                        </a:rPr>
                        <a:t>0.77%</a:t>
                      </a:r>
                      <a:endParaRPr lang="en-US"/>
                    </a:p>
                  </a:txBody>
                  <a:tcPr anchor="b"/>
                </a:tc>
                <a:tc>
                  <a:txBody>
                    <a:bodyPr/>
                    <a:lstStyle/>
                    <a:p>
                      <a:pPr algn="r"/>
                      <a:r>
                        <a:rPr lang="en-US" dirty="0">
                          <a:latin typeface="Times New Roman" panose="02020603050405020304" pitchFamily="18" charset="0"/>
                        </a:rPr>
                        <a:t>0.80</a:t>
                      </a:r>
                      <a:endParaRPr lang="en-US" dirty="0"/>
                    </a:p>
                  </a:txBody>
                  <a:tcPr anchor="b"/>
                </a:tc>
                <a:tc>
                  <a:txBody>
                    <a:bodyPr/>
                    <a:lstStyle/>
                    <a:p>
                      <a:pPr algn="r"/>
                      <a:r>
                        <a:rPr lang="en-US">
                          <a:latin typeface="Times New Roman" panose="02020603050405020304" pitchFamily="18" charset="0"/>
                        </a:rPr>
                        <a:t>10,081.64</a:t>
                      </a:r>
                      <a:endParaRPr lang="en-US"/>
                    </a:p>
                  </a:txBody>
                  <a:tcPr anchor="b"/>
                </a:tc>
                <a:tc>
                  <a:txBody>
                    <a:bodyPr/>
                    <a:lstStyle/>
                    <a:p>
                      <a:pPr algn="r"/>
                      <a:r>
                        <a:rPr lang="en-US">
                          <a:latin typeface="Times New Roman" panose="02020603050405020304" pitchFamily="18" charset="0"/>
                        </a:rPr>
                        <a:t>1.160</a:t>
                      </a:r>
                      <a:endParaRPr lang="en-US"/>
                    </a:p>
                  </a:txBody>
                  <a:tcPr anchor="b"/>
                </a:tc>
                <a:extLst>
                  <a:ext uri="{0D108BD9-81ED-4DB2-BD59-A6C34878D82A}">
                    <a16:rowId xmlns:a16="http://schemas.microsoft.com/office/drawing/2014/main" val="10006"/>
                  </a:ext>
                </a:extLst>
              </a:tr>
              <a:tr h="370840">
                <a:tc>
                  <a:txBody>
                    <a:bodyPr/>
                    <a:lstStyle/>
                    <a:p>
                      <a:pPr algn="l"/>
                      <a:r>
                        <a:rPr lang="en-US">
                          <a:latin typeface="Arial" panose="020B0604020202020204" pitchFamily="34" charset="0"/>
                        </a:rPr>
                        <a:t>2669</a:t>
                      </a:r>
                      <a:endParaRPr lang="en-US"/>
                    </a:p>
                  </a:txBody>
                  <a:tcPr anchor="b"/>
                </a:tc>
                <a:tc>
                  <a:txBody>
                    <a:bodyPr/>
                    <a:lstStyle/>
                    <a:p>
                      <a:pPr algn="r"/>
                      <a:r>
                        <a:rPr lang="en-US">
                          <a:latin typeface="Times New Roman" panose="02020603050405020304" pitchFamily="18" charset="0"/>
                        </a:rPr>
                        <a:t>0.00</a:t>
                      </a:r>
                      <a:endParaRPr lang="en-US"/>
                    </a:p>
                  </a:txBody>
                  <a:tcPr anchor="b"/>
                </a:tc>
                <a:tc>
                  <a:txBody>
                    <a:bodyPr/>
                    <a:lstStyle/>
                    <a:p>
                      <a:pPr algn="r"/>
                      <a:r>
                        <a:rPr lang="en-US">
                          <a:latin typeface="Times New Roman" panose="02020603050405020304" pitchFamily="18" charset="0"/>
                        </a:rPr>
                        <a:t>0.00%</a:t>
                      </a:r>
                      <a:endParaRPr lang="en-US"/>
                    </a:p>
                  </a:txBody>
                  <a:tcPr anchor="b"/>
                </a:tc>
                <a:tc>
                  <a:txBody>
                    <a:bodyPr/>
                    <a:lstStyle/>
                    <a:p>
                      <a:pPr algn="r"/>
                      <a:r>
                        <a:rPr lang="en-US">
                          <a:latin typeface="Times New Roman" panose="02020603050405020304" pitchFamily="18" charset="0"/>
                        </a:rPr>
                        <a:t>0.80</a:t>
                      </a:r>
                      <a:endParaRPr lang="en-US"/>
                    </a:p>
                  </a:txBody>
                  <a:tcPr anchor="b"/>
                </a:tc>
                <a:tc>
                  <a:txBody>
                    <a:bodyPr/>
                    <a:lstStyle/>
                    <a:p>
                      <a:pPr algn="r"/>
                      <a:r>
                        <a:rPr lang="en-US">
                          <a:latin typeface="Times New Roman" panose="02020603050405020304" pitchFamily="18" charset="0"/>
                        </a:rPr>
                        <a:t>0.00</a:t>
                      </a:r>
                      <a:endParaRPr lang="en-US"/>
                    </a:p>
                  </a:txBody>
                  <a:tcPr anchor="b"/>
                </a:tc>
                <a:tc>
                  <a:txBody>
                    <a:bodyPr/>
                    <a:lstStyle/>
                    <a:p>
                      <a:pPr algn="r"/>
                      <a:r>
                        <a:rPr lang="en-US" dirty="0">
                          <a:latin typeface="Times New Roman" panose="02020603050405020304" pitchFamily="18" charset="0"/>
                        </a:rPr>
                        <a:t>1.160</a:t>
                      </a:r>
                      <a:endParaRPr lang="en-US" dirty="0"/>
                    </a:p>
                  </a:txBody>
                  <a:tcPr anchor="b"/>
                </a:tc>
                <a:extLst>
                  <a:ext uri="{0D108BD9-81ED-4DB2-BD59-A6C34878D82A}">
                    <a16:rowId xmlns:a16="http://schemas.microsoft.com/office/drawing/2014/main" val="10007"/>
                  </a:ext>
                </a:extLst>
              </a:tr>
              <a:tr h="370840">
                <a:tc>
                  <a:txBody>
                    <a:bodyPr/>
                    <a:lstStyle/>
                    <a:p>
                      <a:pPr algn="l"/>
                      <a:r>
                        <a:rPr lang="en-US">
                          <a:latin typeface="Arial" panose="020B0604020202020204" pitchFamily="34" charset="0"/>
                        </a:rPr>
                        <a:t>2760</a:t>
                      </a:r>
                      <a:endParaRPr lang="en-US"/>
                    </a:p>
                  </a:txBody>
                  <a:tcPr anchor="b"/>
                </a:tc>
                <a:tc>
                  <a:txBody>
                    <a:bodyPr/>
                    <a:lstStyle/>
                    <a:p>
                      <a:pPr algn="r"/>
                      <a:r>
                        <a:rPr lang="en-US">
                          <a:latin typeface="Times New Roman" panose="02020603050405020304" pitchFamily="18" charset="0"/>
                        </a:rPr>
                        <a:t>25,420.61</a:t>
                      </a:r>
                      <a:endParaRPr lang="en-US"/>
                    </a:p>
                  </a:txBody>
                  <a:tcPr anchor="b"/>
                </a:tc>
                <a:tc>
                  <a:txBody>
                    <a:bodyPr/>
                    <a:lstStyle/>
                    <a:p>
                      <a:pPr algn="r"/>
                      <a:r>
                        <a:rPr lang="en-US" dirty="0">
                          <a:latin typeface="Times New Roman" panose="02020603050405020304" pitchFamily="18" charset="0"/>
                        </a:rPr>
                        <a:t>1.56%</a:t>
                      </a:r>
                      <a:endParaRPr lang="en-US" dirty="0"/>
                    </a:p>
                  </a:txBody>
                  <a:tcPr anchor="b"/>
                </a:tc>
                <a:tc>
                  <a:txBody>
                    <a:bodyPr/>
                    <a:lstStyle/>
                    <a:p>
                      <a:pPr algn="r"/>
                      <a:r>
                        <a:rPr lang="en-US">
                          <a:latin typeface="Times New Roman" panose="02020603050405020304" pitchFamily="18" charset="0"/>
                        </a:rPr>
                        <a:t>0.80</a:t>
                      </a:r>
                      <a:endParaRPr lang="en-US"/>
                    </a:p>
                  </a:txBody>
                  <a:tcPr anchor="b"/>
                </a:tc>
                <a:tc>
                  <a:txBody>
                    <a:bodyPr/>
                    <a:lstStyle/>
                    <a:p>
                      <a:pPr algn="r"/>
                      <a:r>
                        <a:rPr lang="en-US">
                          <a:latin typeface="Times New Roman" panose="02020603050405020304" pitchFamily="18" charset="0"/>
                        </a:rPr>
                        <a:t>20,336.49</a:t>
                      </a:r>
                      <a:endParaRPr lang="en-US"/>
                    </a:p>
                  </a:txBody>
                  <a:tcPr anchor="b"/>
                </a:tc>
                <a:tc>
                  <a:txBody>
                    <a:bodyPr/>
                    <a:lstStyle/>
                    <a:p>
                      <a:pPr algn="r"/>
                      <a:r>
                        <a:rPr lang="en-US" dirty="0">
                          <a:latin typeface="Times New Roman" panose="02020603050405020304" pitchFamily="18" charset="0"/>
                        </a:rPr>
                        <a:t>1.160</a:t>
                      </a:r>
                      <a:endParaRPr lang="en-US" dirty="0"/>
                    </a:p>
                  </a:txBody>
                  <a:tcPr anchor="b"/>
                </a:tc>
                <a:extLst>
                  <a:ext uri="{0D108BD9-81ED-4DB2-BD59-A6C34878D82A}">
                    <a16:rowId xmlns:a16="http://schemas.microsoft.com/office/drawing/2014/main" val="10008"/>
                  </a:ext>
                </a:extLst>
              </a:tr>
              <a:tr h="370840">
                <a:tc>
                  <a:txBody>
                    <a:bodyPr/>
                    <a:lstStyle/>
                    <a:p>
                      <a:pPr algn="l"/>
                      <a:r>
                        <a:rPr lang="en-US" dirty="0" smtClean="0">
                          <a:latin typeface="Arial" panose="020B0604020202020204" pitchFamily="34" charset="0"/>
                        </a:rPr>
                        <a:t>…</a:t>
                      </a:r>
                      <a:endParaRPr lang="en-US" dirty="0"/>
                    </a:p>
                  </a:txBody>
                  <a:tcPr anchor="b"/>
                </a:tc>
                <a:tc>
                  <a:txBody>
                    <a:bodyPr/>
                    <a:lstStyle/>
                    <a:p>
                      <a:pPr algn="r"/>
                      <a:endParaRPr lang="en-US" dirty="0"/>
                    </a:p>
                  </a:txBody>
                  <a:tcPr anchor="b"/>
                </a:tc>
                <a:tc>
                  <a:txBody>
                    <a:bodyPr/>
                    <a:lstStyle/>
                    <a:p>
                      <a:pPr algn="r"/>
                      <a:endParaRPr lang="en-US" dirty="0"/>
                    </a:p>
                  </a:txBody>
                  <a:tcPr anchor="b"/>
                </a:tc>
                <a:tc>
                  <a:txBody>
                    <a:bodyPr/>
                    <a:lstStyle/>
                    <a:p>
                      <a:pPr algn="ctr"/>
                      <a:endParaRPr lang="en-US" dirty="0"/>
                    </a:p>
                  </a:txBody>
                  <a:tcPr anchor="b"/>
                </a:tc>
                <a:tc>
                  <a:txBody>
                    <a:bodyPr/>
                    <a:lstStyle/>
                    <a:p>
                      <a:pPr algn="r"/>
                      <a:endParaRPr lang="en-US" dirty="0"/>
                    </a:p>
                  </a:txBody>
                  <a:tcPr anchor="b"/>
                </a:tc>
                <a:tc>
                  <a:txBody>
                    <a:bodyPr/>
                    <a:lstStyle/>
                    <a:p>
                      <a:pPr algn="r"/>
                      <a:endParaRPr lang="en-US" dirty="0"/>
                    </a:p>
                  </a:txBody>
                  <a:tcPr anchor="b"/>
                </a:tc>
                <a:extLst>
                  <a:ext uri="{0D108BD9-81ED-4DB2-BD59-A6C34878D82A}">
                    <a16:rowId xmlns:a16="http://schemas.microsoft.com/office/drawing/2014/main" val="10009"/>
                  </a:ext>
                </a:extLst>
              </a:tr>
              <a:tr h="370840">
                <a:tc>
                  <a:txBody>
                    <a:bodyPr/>
                    <a:lstStyle/>
                    <a:p>
                      <a:pPr algn="l"/>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a:latin typeface="Times New Roman" panose="02020603050405020304" pitchFamily="18" charset="0"/>
                        </a:rPr>
                        <a:t> </a:t>
                      </a:r>
                      <a:endParaRPr lang="en-US"/>
                    </a:p>
                  </a:txBody>
                  <a:tcPr anchor="b"/>
                </a:tc>
                <a:tc>
                  <a:txBody>
                    <a:bodyPr/>
                    <a:lstStyle/>
                    <a:p>
                      <a:pPr algn="ctr"/>
                      <a:r>
                        <a:rPr lang="en-US">
                          <a:latin typeface="Times New Roman" panose="02020603050405020304" pitchFamily="18" charset="0"/>
                        </a:rPr>
                        <a:t> </a:t>
                      </a:r>
                      <a:endParaRPr lang="en-US"/>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extLst>
                  <a:ext uri="{0D108BD9-81ED-4DB2-BD59-A6C34878D82A}">
                    <a16:rowId xmlns:a16="http://schemas.microsoft.com/office/drawing/2014/main" val="10010"/>
                  </a:ext>
                </a:extLst>
              </a:tr>
              <a:tr h="370840">
                <a:tc>
                  <a:txBody>
                    <a:bodyPr/>
                    <a:lstStyle/>
                    <a:p>
                      <a:pPr algn="l"/>
                      <a:r>
                        <a:rPr lang="en-US" b="1" dirty="0" smtClean="0">
                          <a:latin typeface="Times New Roman" panose="02020603050405020304" pitchFamily="18" charset="0"/>
                        </a:rPr>
                        <a:t>CRD Total</a:t>
                      </a:r>
                      <a:endParaRPr lang="en-US" dirty="0"/>
                    </a:p>
                  </a:txBody>
                  <a:tcPr anchor="b"/>
                </a:tc>
                <a:tc>
                  <a:txBody>
                    <a:bodyPr/>
                    <a:lstStyle/>
                    <a:p>
                      <a:pPr algn="r"/>
                      <a:r>
                        <a:rPr lang="en-US" dirty="0">
                          <a:latin typeface="Times New Roman" panose="02020603050405020304" pitchFamily="18" charset="0"/>
                        </a:rPr>
                        <a:t>1,630,011.36</a:t>
                      </a:r>
                      <a:endParaRPr lang="en-US" dirty="0"/>
                    </a:p>
                  </a:txBody>
                  <a:tcPr anchor="b"/>
                </a:tc>
                <a:tc>
                  <a:txBody>
                    <a:bodyPr/>
                    <a:lstStyle/>
                    <a:p>
                      <a:pPr algn="r"/>
                      <a:endParaRPr lang="en-US" dirty="0"/>
                    </a:p>
                  </a:txBody>
                  <a:tcPr anchor="b"/>
                </a:tc>
                <a:tc>
                  <a:txBody>
                    <a:bodyPr/>
                    <a:lstStyle/>
                    <a:p>
                      <a:pPr algn="ct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1,124,153.22</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extLst>
                  <a:ext uri="{0D108BD9-81ED-4DB2-BD59-A6C34878D82A}">
                    <a16:rowId xmlns:a16="http://schemas.microsoft.com/office/drawing/2014/main" val="10011"/>
                  </a:ext>
                </a:extLst>
              </a:tr>
              <a:tr h="37084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Times New Roman" panose="02020603050405020304" pitchFamily="18" charset="0"/>
                        </a:rPr>
                        <a:t>Weighted Average Soil Rating Productivity Index (SRPG):</a:t>
                      </a:r>
                      <a:r>
                        <a:rPr lang="en-US" dirty="0">
                          <a:latin typeface="Times New Roman" panose="02020603050405020304" pitchFamily="18" charset="0"/>
                        </a:rPr>
                        <a:t> </a:t>
                      </a:r>
                      <a:r>
                        <a:rPr lang="en-US" dirty="0" smtClean="0">
                          <a:latin typeface="Times New Roman" panose="02020603050405020304" pitchFamily="18" charset="0"/>
                        </a:rPr>
                        <a:t>=(4) / (1)</a:t>
                      </a:r>
                      <a:endParaRPr lang="en-US" dirty="0"/>
                    </a:p>
                  </a:txBody>
                  <a:tcPr anchor="b"/>
                </a:tc>
                <a:tc hMerge="1">
                  <a:txBody>
                    <a:bodyPr/>
                    <a:lstStyle/>
                    <a:p>
                      <a:pPr algn="r"/>
                      <a:endParaRPr lang="en-US" dirty="0"/>
                    </a:p>
                  </a:txBody>
                  <a:tcPr anchor="b"/>
                </a:tc>
                <a:tc hMerge="1">
                  <a:txBody>
                    <a:bodyPr/>
                    <a:lstStyle/>
                    <a:p>
                      <a:pPr algn="r"/>
                      <a:endParaRPr lang="en-US" dirty="0"/>
                    </a:p>
                  </a:txBody>
                  <a:tcPr anchor="b"/>
                </a:tc>
                <a:tc hMerge="1">
                  <a:txBody>
                    <a:bodyPr/>
                    <a:lstStyle/>
                    <a:p>
                      <a:pPr algn="ctr"/>
                      <a:endParaRPr lang="en-US" dirty="0"/>
                    </a:p>
                  </a:txBody>
                  <a:tcPr anchor="b"/>
                </a:tc>
                <a:tc hMerge="1">
                  <a:txBody>
                    <a:bodyPr/>
                    <a:lstStyle/>
                    <a:p>
                      <a:pPr algn="r"/>
                      <a:endParaRPr lang="en-US" dirty="0"/>
                    </a:p>
                  </a:txBody>
                  <a:tcPr anchor="b"/>
                </a:tc>
                <a:tc>
                  <a:txBody>
                    <a:bodyPr/>
                    <a:lstStyle/>
                    <a:p>
                      <a:pPr algn="r"/>
                      <a:r>
                        <a:rPr lang="en-US" dirty="0">
                          <a:latin typeface="Times New Roman" panose="02020603050405020304" pitchFamily="18" charset="0"/>
                        </a:rPr>
                        <a:t>0.69</a:t>
                      </a:r>
                      <a:endParaRPr lang="en-US" dirty="0"/>
                    </a:p>
                  </a:txBody>
                  <a:tcPr anchor="b"/>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710022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365695"/>
            <a:ext cx="9846797" cy="1232210"/>
          </a:xfrm>
        </p:spPr>
        <p:txBody>
          <a:bodyPr>
            <a:normAutofit/>
          </a:bodyPr>
          <a:lstStyle/>
          <a:p>
            <a:r>
              <a:rPr lang="en-US" sz="3200" dirty="0" smtClean="0">
                <a:solidFill>
                  <a:srgbClr val="C00000"/>
                </a:solidFill>
              </a:rPr>
              <a:t>Average CRD Native Pasture LNI Calculation</a:t>
            </a:r>
            <a:r>
              <a:rPr lang="en-US" sz="3200" dirty="0">
                <a:solidFill>
                  <a:srgbClr val="C00000"/>
                </a:solidFill>
              </a:rPr>
              <a:t/>
            </a:r>
            <a:br>
              <a:rPr lang="en-US" sz="3200" dirty="0">
                <a:solidFill>
                  <a:srgbClr val="C00000"/>
                </a:solidFill>
              </a:rPr>
            </a:br>
            <a:r>
              <a:rPr lang="en-US" sz="3200" dirty="0">
                <a:solidFill>
                  <a:srgbClr val="C00000"/>
                </a:solidFill>
              </a:rPr>
              <a:t>Example </a:t>
            </a:r>
            <a:r>
              <a:rPr lang="en-US" sz="3200" dirty="0" smtClean="0">
                <a:solidFill>
                  <a:srgbClr val="C00000"/>
                </a:solidFill>
              </a:rPr>
              <a:t>CRD—Page 26</a:t>
            </a:r>
            <a:endParaRPr lang="en-US" sz="3200"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5713356"/>
              </p:ext>
            </p:extLst>
          </p:nvPr>
        </p:nvGraphicFramePr>
        <p:xfrm>
          <a:off x="1141414" y="1981200"/>
          <a:ext cx="10744197" cy="3957320"/>
        </p:xfrm>
        <a:graphic>
          <a:graphicData uri="http://schemas.openxmlformats.org/drawingml/2006/table">
            <a:tbl>
              <a:tblPr firstRow="1" bandRow="1">
                <a:tableStyleId>{5C22544A-7EE6-4342-B048-85BDC9FD1C3A}</a:tableStyleId>
              </a:tblPr>
              <a:tblGrid>
                <a:gridCol w="914398">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gridCol w="1371600">
                  <a:extLst>
                    <a:ext uri="{9D8B030D-6E8A-4147-A177-3AD203B41FA5}">
                      <a16:colId xmlns:a16="http://schemas.microsoft.com/office/drawing/2014/main" val="20006"/>
                    </a:ext>
                  </a:extLst>
                </a:gridCol>
                <a:gridCol w="1676400">
                  <a:extLst>
                    <a:ext uri="{9D8B030D-6E8A-4147-A177-3AD203B41FA5}">
                      <a16:colId xmlns:a16="http://schemas.microsoft.com/office/drawing/2014/main" val="20007"/>
                    </a:ext>
                  </a:extLst>
                </a:gridCol>
                <a:gridCol w="1295399">
                  <a:extLst>
                    <a:ext uri="{9D8B030D-6E8A-4147-A177-3AD203B41FA5}">
                      <a16:colId xmlns:a16="http://schemas.microsoft.com/office/drawing/2014/main" val="20008"/>
                    </a:ext>
                  </a:extLst>
                </a:gridCol>
              </a:tblGrid>
              <a:tr h="370840">
                <a:tc>
                  <a:txBody>
                    <a:bodyPr/>
                    <a:lstStyle/>
                    <a:p>
                      <a:pPr algn="r"/>
                      <a:endParaRPr lang="en-US" dirty="0"/>
                    </a:p>
                  </a:txBody>
                  <a:tcPr anchor="b"/>
                </a:tc>
                <a:tc>
                  <a:txBody>
                    <a:bodyPr/>
                    <a:lstStyle/>
                    <a:p>
                      <a:pPr algn="ctr"/>
                      <a:r>
                        <a:rPr lang="en-US" dirty="0" smtClean="0">
                          <a:latin typeface="Times New Roman" panose="02020603050405020304" pitchFamily="18" charset="0"/>
                        </a:rPr>
                        <a:t>(1)</a:t>
                      </a:r>
                      <a:endParaRPr lang="en-US" dirty="0"/>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rPr>
                        <a:t>(2)</a:t>
                      </a:r>
                      <a:endParaRPr lang="en-US" dirty="0" smtClean="0"/>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rPr>
                        <a:t>(3)</a:t>
                      </a:r>
                      <a:endParaRPr lang="en-US" dirty="0" smtClean="0"/>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rPr>
                        <a:t>(4)</a:t>
                      </a:r>
                      <a:endParaRPr lang="en-US" dirty="0" smtClean="0"/>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rPr>
                        <a:t>(5)</a:t>
                      </a:r>
                      <a:endParaRPr lang="en-US" dirty="0" smtClean="0"/>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rPr>
                        <a:t>(6)</a:t>
                      </a:r>
                      <a:endParaRPr lang="en-US" dirty="0" smtClean="0"/>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rPr>
                        <a:t>(7)</a:t>
                      </a:r>
                      <a:endParaRPr lang="en-US" dirty="0" smtClean="0"/>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rPr>
                        <a:t>(8)</a:t>
                      </a:r>
                      <a:endParaRPr lang="en-US" dirty="0" smtClean="0"/>
                    </a:p>
                  </a:txBody>
                  <a:tcPr anchor="b"/>
                </a:tc>
                <a:extLst>
                  <a:ext uri="{0D108BD9-81ED-4DB2-BD59-A6C34878D82A}">
                    <a16:rowId xmlns:a16="http://schemas.microsoft.com/office/drawing/2014/main" val="10000"/>
                  </a:ext>
                </a:extLst>
              </a:tr>
              <a:tr h="370840">
                <a:tc>
                  <a:txBody>
                    <a:bodyPr/>
                    <a:lstStyle/>
                    <a:p>
                      <a:pPr algn="ctr"/>
                      <a:r>
                        <a:rPr lang="en-US" dirty="0">
                          <a:latin typeface="Times New Roman" panose="02020603050405020304" pitchFamily="18" charset="0"/>
                        </a:rPr>
                        <a:t>M.U</a:t>
                      </a:r>
                      <a:r>
                        <a:rPr lang="en-US" dirty="0" smtClean="0">
                          <a:latin typeface="Times New Roman" panose="02020603050405020304" pitchFamily="18" charset="0"/>
                        </a:rPr>
                        <a:t>. Symbol</a:t>
                      </a:r>
                      <a:endParaRPr lang="en-US" dirty="0"/>
                    </a:p>
                  </a:txBody>
                  <a:tcPr anchor="b"/>
                </a:tc>
                <a:tc>
                  <a:txBody>
                    <a:bodyPr/>
                    <a:lstStyle/>
                    <a:p>
                      <a:pPr algn="r"/>
                      <a:r>
                        <a:rPr lang="en-US" dirty="0" smtClean="0">
                          <a:latin typeface="Times New Roman" panose="02020603050405020304" pitchFamily="18" charset="0"/>
                        </a:rPr>
                        <a:t>Indexed Native Pasture</a:t>
                      </a:r>
                      <a:r>
                        <a:rPr lang="en-US" baseline="0" dirty="0" smtClean="0">
                          <a:latin typeface="Times New Roman" panose="02020603050405020304" pitchFamily="18" charset="0"/>
                        </a:rPr>
                        <a:t> Grazing Rate</a:t>
                      </a:r>
                      <a:endParaRPr lang="en-US" dirty="0"/>
                    </a:p>
                  </a:txBody>
                  <a:tcPr anchor="b"/>
                </a:tc>
                <a:tc>
                  <a:txBody>
                    <a:bodyPr/>
                    <a:lstStyle/>
                    <a:p>
                      <a:pPr algn="r"/>
                      <a:r>
                        <a:rPr lang="en-US" dirty="0" smtClean="0">
                          <a:latin typeface="Times New Roman" panose="02020603050405020304" pitchFamily="18" charset="0"/>
                        </a:rPr>
                        <a:t>CRD Wt</a:t>
                      </a:r>
                      <a:r>
                        <a:rPr lang="en-US" dirty="0">
                          <a:latin typeface="Times New Roman" panose="02020603050405020304" pitchFamily="18" charset="0"/>
                        </a:rPr>
                        <a:t>. Avg</a:t>
                      </a:r>
                      <a:r>
                        <a:rPr lang="en-US" dirty="0" smtClean="0">
                          <a:latin typeface="Times New Roman" panose="02020603050405020304" pitchFamily="18" charset="0"/>
                        </a:rPr>
                        <a:t>. Grazing Rate</a:t>
                      </a:r>
                      <a:endParaRPr lang="en-US" dirty="0"/>
                    </a:p>
                  </a:txBody>
                  <a:tcPr anchor="b"/>
                </a:tc>
                <a:tc>
                  <a:txBody>
                    <a:bodyPr/>
                    <a:lstStyle/>
                    <a:p>
                      <a:pPr algn="r"/>
                      <a:r>
                        <a:rPr lang="en-US" dirty="0" smtClean="0">
                          <a:latin typeface="Times New Roman" panose="02020603050405020304" pitchFamily="18" charset="0"/>
                        </a:rPr>
                        <a:t>Cash Rent</a:t>
                      </a:r>
                      <a:endParaRPr lang="en-US" dirty="0"/>
                    </a:p>
                  </a:txBody>
                  <a:tcPr anchor="b"/>
                </a:tc>
                <a:tc>
                  <a:txBody>
                    <a:bodyPr/>
                    <a:lstStyle/>
                    <a:p>
                      <a:pPr algn="r"/>
                      <a:r>
                        <a:rPr lang="en-US" dirty="0" smtClean="0">
                          <a:latin typeface="Times New Roman" panose="02020603050405020304" pitchFamily="18" charset="0"/>
                        </a:rPr>
                        <a:t>Indexed Landlord Gross Income</a:t>
                      </a:r>
                      <a:endParaRPr lang="en-US" dirty="0"/>
                    </a:p>
                  </a:txBody>
                  <a:tcPr anchor="b"/>
                </a:tc>
                <a:tc>
                  <a:txBody>
                    <a:bodyPr/>
                    <a:lstStyle/>
                    <a:p>
                      <a:pPr algn="r"/>
                      <a:r>
                        <a:rPr lang="en-US" dirty="0">
                          <a:latin typeface="Times New Roman" panose="02020603050405020304" pitchFamily="18" charset="0"/>
                        </a:rPr>
                        <a:t>Fence </a:t>
                      </a:r>
                      <a:r>
                        <a:rPr lang="en-US" dirty="0" smtClean="0">
                          <a:latin typeface="Times New Roman" panose="02020603050405020304" pitchFamily="18" charset="0"/>
                        </a:rPr>
                        <a:t>&amp; Maintenance Costs</a:t>
                      </a:r>
                      <a:endParaRPr lang="en-US" dirty="0"/>
                    </a:p>
                  </a:txBody>
                  <a:tcPr anchor="b"/>
                </a:tc>
                <a:tc>
                  <a:txBody>
                    <a:bodyPr/>
                    <a:lstStyle/>
                    <a:p>
                      <a:pPr algn="r"/>
                      <a:r>
                        <a:rPr lang="en-US" dirty="0" smtClean="0">
                          <a:latin typeface="Times New Roman" panose="02020603050405020304" pitchFamily="18" charset="0"/>
                        </a:rPr>
                        <a:t>Livestock Watering Costs</a:t>
                      </a:r>
                      <a:endParaRPr lang="en-US" dirty="0"/>
                    </a:p>
                  </a:txBody>
                  <a:tcPr anchor="b"/>
                </a:tc>
                <a:tc>
                  <a:txBody>
                    <a:bodyPr/>
                    <a:lstStyle/>
                    <a:p>
                      <a:pPr algn="r"/>
                      <a:r>
                        <a:rPr lang="en-US" dirty="0" smtClean="0">
                          <a:latin typeface="Times New Roman" panose="02020603050405020304" pitchFamily="18" charset="0"/>
                        </a:rPr>
                        <a:t>Management Charge</a:t>
                      </a:r>
                      <a:endParaRPr lang="en-US" dirty="0"/>
                    </a:p>
                  </a:txBody>
                  <a:tcPr anchor="b"/>
                </a:tc>
                <a:tc>
                  <a:txBody>
                    <a:bodyPr/>
                    <a:lstStyle/>
                    <a:p>
                      <a:pPr algn="r"/>
                      <a:r>
                        <a:rPr lang="en-US" dirty="0" smtClean="0">
                          <a:latin typeface="Times New Roman" panose="02020603050405020304" pitchFamily="18" charset="0"/>
                        </a:rPr>
                        <a:t>Landlord Net Income</a:t>
                      </a:r>
                      <a:endParaRPr lang="en-US" dirty="0"/>
                    </a:p>
                  </a:txBody>
                  <a:tcPr anchor="b"/>
                </a:tc>
                <a:extLst>
                  <a:ext uri="{0D108BD9-81ED-4DB2-BD59-A6C34878D82A}">
                    <a16:rowId xmlns:a16="http://schemas.microsoft.com/office/drawing/2014/main" val="10001"/>
                  </a:ext>
                </a:extLst>
              </a:tr>
              <a:tr h="370840">
                <a:tc>
                  <a:txBody>
                    <a:bodyPr/>
                    <a:lstStyle/>
                    <a:p>
                      <a:pPr algn="ct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a:latin typeface="Times New Roman" panose="02020603050405020304" pitchFamily="18" charset="0"/>
                        </a:rPr>
                        <a:t>0.69</a:t>
                      </a:r>
                      <a:endParaRPr lang="en-US"/>
                    </a:p>
                  </a:txBody>
                  <a:tcPr anchor="b"/>
                </a:tc>
                <a:tc>
                  <a:txBody>
                    <a:bodyPr/>
                    <a:lstStyle/>
                    <a:p>
                      <a:pPr algn="r"/>
                      <a:r>
                        <a:rPr lang="en-US" dirty="0">
                          <a:latin typeface="Times New Roman" panose="02020603050405020304" pitchFamily="18" charset="0"/>
                        </a:rPr>
                        <a:t>$14.47</a:t>
                      </a:r>
                      <a:endParaRPr lang="en-US" dirty="0"/>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$6.35</a:t>
                      </a:r>
                      <a:endParaRPr lang="en-US"/>
                    </a:p>
                  </a:txBody>
                  <a:tcPr anchor="b"/>
                </a:tc>
                <a:tc>
                  <a:txBody>
                    <a:bodyPr/>
                    <a:lstStyle/>
                    <a:p>
                      <a:pPr algn="r"/>
                      <a:r>
                        <a:rPr lang="en-US">
                          <a:latin typeface="Times New Roman" panose="02020603050405020304" pitchFamily="18" charset="0"/>
                        </a:rPr>
                        <a:t>$0.60</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extLst>
                  <a:ext uri="{0D108BD9-81ED-4DB2-BD59-A6C34878D82A}">
                    <a16:rowId xmlns:a16="http://schemas.microsoft.com/office/drawing/2014/main" val="10002"/>
                  </a:ext>
                </a:extLst>
              </a:tr>
              <a:tr h="370840">
                <a:tc>
                  <a:txBody>
                    <a:bodyPr/>
                    <a:lstStyle/>
                    <a:p>
                      <a:pPr algn="l"/>
                      <a:r>
                        <a:rPr lang="en-US">
                          <a:latin typeface="Arial" panose="020B0604020202020204" pitchFamily="34" charset="0"/>
                        </a:rPr>
                        <a:t>2668</a:t>
                      </a:r>
                      <a:endParaRPr lang="en-US"/>
                    </a:p>
                  </a:txBody>
                  <a:tcPr anchor="b"/>
                </a:tc>
                <a:tc>
                  <a:txBody>
                    <a:bodyPr/>
                    <a:lstStyle/>
                    <a:p>
                      <a:pPr algn="r"/>
                      <a:r>
                        <a:rPr lang="en-US" dirty="0">
                          <a:latin typeface="Times New Roman" panose="02020603050405020304" pitchFamily="18" charset="0"/>
                        </a:rPr>
                        <a:t>1.160</a:t>
                      </a:r>
                      <a:endParaRPr lang="en-US" dirty="0"/>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16.78</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1.68</a:t>
                      </a:r>
                      <a:endParaRPr lang="en-US"/>
                    </a:p>
                  </a:txBody>
                  <a:tcPr anchor="b"/>
                </a:tc>
                <a:tc>
                  <a:txBody>
                    <a:bodyPr/>
                    <a:lstStyle/>
                    <a:p>
                      <a:pPr algn="r"/>
                      <a:r>
                        <a:rPr lang="en-US">
                          <a:latin typeface="Times New Roman" panose="02020603050405020304" pitchFamily="18" charset="0"/>
                        </a:rPr>
                        <a:t>8.16</a:t>
                      </a:r>
                      <a:endParaRPr lang="en-US"/>
                    </a:p>
                  </a:txBody>
                  <a:tcPr anchor="b"/>
                </a:tc>
                <a:extLst>
                  <a:ext uri="{0D108BD9-81ED-4DB2-BD59-A6C34878D82A}">
                    <a16:rowId xmlns:a16="http://schemas.microsoft.com/office/drawing/2014/main" val="10003"/>
                  </a:ext>
                </a:extLst>
              </a:tr>
              <a:tr h="370840">
                <a:tc>
                  <a:txBody>
                    <a:bodyPr/>
                    <a:lstStyle/>
                    <a:p>
                      <a:pPr algn="l"/>
                      <a:r>
                        <a:rPr lang="en-US">
                          <a:latin typeface="Arial" panose="020B0604020202020204" pitchFamily="34" charset="0"/>
                        </a:rPr>
                        <a:t>2669</a:t>
                      </a:r>
                      <a:endParaRPr lang="en-US"/>
                    </a:p>
                  </a:txBody>
                  <a:tcPr anchor="b"/>
                </a:tc>
                <a:tc>
                  <a:txBody>
                    <a:bodyPr/>
                    <a:lstStyle/>
                    <a:p>
                      <a:pPr algn="r"/>
                      <a:r>
                        <a:rPr lang="en-US">
                          <a:latin typeface="Times New Roman" panose="02020603050405020304" pitchFamily="18" charset="0"/>
                        </a:rPr>
                        <a:t>1.160</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16.78</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1.68</a:t>
                      </a:r>
                      <a:endParaRPr lang="en-US"/>
                    </a:p>
                  </a:txBody>
                  <a:tcPr anchor="b"/>
                </a:tc>
                <a:tc>
                  <a:txBody>
                    <a:bodyPr/>
                    <a:lstStyle/>
                    <a:p>
                      <a:pPr algn="r"/>
                      <a:r>
                        <a:rPr lang="en-US">
                          <a:latin typeface="Times New Roman" panose="02020603050405020304" pitchFamily="18" charset="0"/>
                        </a:rPr>
                        <a:t>8.16</a:t>
                      </a:r>
                      <a:endParaRPr lang="en-US"/>
                    </a:p>
                  </a:txBody>
                  <a:tcPr anchor="b"/>
                </a:tc>
                <a:extLst>
                  <a:ext uri="{0D108BD9-81ED-4DB2-BD59-A6C34878D82A}">
                    <a16:rowId xmlns:a16="http://schemas.microsoft.com/office/drawing/2014/main" val="10004"/>
                  </a:ext>
                </a:extLst>
              </a:tr>
              <a:tr h="370840">
                <a:tc>
                  <a:txBody>
                    <a:bodyPr/>
                    <a:lstStyle/>
                    <a:p>
                      <a:pPr algn="l"/>
                      <a:r>
                        <a:rPr lang="en-US" dirty="0">
                          <a:latin typeface="Arial" panose="020B0604020202020204" pitchFamily="34" charset="0"/>
                        </a:rPr>
                        <a:t>2760</a:t>
                      </a:r>
                      <a:endParaRPr lang="en-US" dirty="0"/>
                    </a:p>
                  </a:txBody>
                  <a:tcPr anchor="b"/>
                </a:tc>
                <a:tc>
                  <a:txBody>
                    <a:bodyPr/>
                    <a:lstStyle/>
                    <a:p>
                      <a:pPr algn="r"/>
                      <a:r>
                        <a:rPr lang="en-US" dirty="0">
                          <a:latin typeface="Times New Roman" panose="02020603050405020304" pitchFamily="18" charset="0"/>
                        </a:rPr>
                        <a:t>1.160</a:t>
                      </a:r>
                      <a:endParaRPr lang="en-US" dirty="0"/>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16.78</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 </a:t>
                      </a:r>
                      <a:endParaRPr lang="en-US"/>
                    </a:p>
                  </a:txBody>
                  <a:tcPr anchor="b"/>
                </a:tc>
                <a:tc>
                  <a:txBody>
                    <a:bodyPr/>
                    <a:lstStyle/>
                    <a:p>
                      <a:pPr algn="r"/>
                      <a:r>
                        <a:rPr lang="en-US">
                          <a:latin typeface="Times New Roman" panose="02020603050405020304" pitchFamily="18" charset="0"/>
                        </a:rPr>
                        <a:t>1.68</a:t>
                      </a:r>
                      <a:endParaRPr lang="en-US"/>
                    </a:p>
                  </a:txBody>
                  <a:tcPr anchor="b"/>
                </a:tc>
                <a:tc>
                  <a:txBody>
                    <a:bodyPr/>
                    <a:lstStyle/>
                    <a:p>
                      <a:pPr algn="r"/>
                      <a:r>
                        <a:rPr lang="en-US" dirty="0">
                          <a:latin typeface="Times New Roman" panose="02020603050405020304" pitchFamily="18" charset="0"/>
                        </a:rPr>
                        <a:t>8.16</a:t>
                      </a:r>
                      <a:endParaRPr lang="en-US" dirty="0"/>
                    </a:p>
                  </a:txBody>
                  <a:tcPr anchor="b"/>
                </a:tc>
                <a:extLst>
                  <a:ext uri="{0D108BD9-81ED-4DB2-BD59-A6C34878D82A}">
                    <a16:rowId xmlns:a16="http://schemas.microsoft.com/office/drawing/2014/main" val="10005"/>
                  </a:ext>
                </a:extLst>
              </a:tr>
              <a:tr h="370840">
                <a:tc>
                  <a:txBody>
                    <a:bodyPr/>
                    <a:lstStyle/>
                    <a:p>
                      <a:pPr algn="l"/>
                      <a:endParaRPr lang="en-US" dirty="0"/>
                    </a:p>
                  </a:txBody>
                  <a:tcPr anchor="b"/>
                </a:tc>
                <a:tc>
                  <a:txBody>
                    <a:bodyPr/>
                    <a:lstStyle/>
                    <a:p>
                      <a:pPr algn="r"/>
                      <a:endParaRPr lang="en-US" dirty="0"/>
                    </a:p>
                  </a:txBody>
                  <a:tcPr anchor="b"/>
                </a:tc>
                <a:tc>
                  <a:txBody>
                    <a:bodyPr/>
                    <a:lstStyle/>
                    <a:p>
                      <a:pPr algn="r"/>
                      <a:endParaRPr lang="en-US"/>
                    </a:p>
                  </a:txBody>
                  <a:tcPr anchor="b"/>
                </a:tc>
                <a:tc>
                  <a:txBody>
                    <a:bodyPr/>
                    <a:lstStyle/>
                    <a:p>
                      <a:pPr algn="r"/>
                      <a:endParaRPr lang="en-US"/>
                    </a:p>
                  </a:txBody>
                  <a:tcPr anchor="b"/>
                </a:tc>
                <a:tc>
                  <a:txBody>
                    <a:bodyPr/>
                    <a:lstStyle/>
                    <a:p>
                      <a:pPr algn="r"/>
                      <a:r>
                        <a:rPr lang="en-US" dirty="0" smtClean="0"/>
                        <a:t>=(3) * (1)</a:t>
                      </a:r>
                      <a:endParaRPr lang="en-US" dirty="0"/>
                    </a:p>
                  </a:txBody>
                  <a:tcPr anchor="b"/>
                </a:tc>
                <a:tc>
                  <a:txBody>
                    <a:bodyPr/>
                    <a:lstStyle/>
                    <a:p>
                      <a:pPr algn="r"/>
                      <a:endParaRPr lang="en-US" dirty="0"/>
                    </a:p>
                  </a:txBody>
                  <a:tcPr anchor="b"/>
                </a:tc>
                <a:tc>
                  <a:txBody>
                    <a:bodyPr/>
                    <a:lstStyle/>
                    <a:p>
                      <a:pPr algn="r"/>
                      <a:endParaRPr lang="en-US"/>
                    </a:p>
                  </a:txBody>
                  <a:tcPr anchor="b"/>
                </a:tc>
                <a:tc>
                  <a:txBody>
                    <a:bodyPr/>
                    <a:lstStyle/>
                    <a:p>
                      <a:pPr algn="r"/>
                      <a:r>
                        <a:rPr lang="en-US" dirty="0" smtClean="0"/>
                        <a:t>=</a:t>
                      </a:r>
                      <a:r>
                        <a:rPr lang="en-US" baseline="0" dirty="0" smtClean="0"/>
                        <a:t> (4) * .10</a:t>
                      </a:r>
                      <a:endParaRPr lang="en-US" dirty="0"/>
                    </a:p>
                  </a:txBody>
                  <a:tcPr anchor="b"/>
                </a:tc>
                <a:tc>
                  <a:txBody>
                    <a:bodyPr/>
                    <a:lstStyle/>
                    <a:p>
                      <a:pPr algn="r"/>
                      <a:r>
                        <a:rPr lang="en-US" dirty="0" smtClean="0"/>
                        <a:t>=</a:t>
                      </a:r>
                      <a:r>
                        <a:rPr lang="en-US" baseline="0" dirty="0" smtClean="0"/>
                        <a:t> (4) – (5) – (6) – (7)</a:t>
                      </a:r>
                      <a:endParaRPr lang="en-US" dirty="0"/>
                    </a:p>
                  </a:txBody>
                  <a:tcPr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68824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365695"/>
            <a:ext cx="9846797" cy="1232210"/>
          </a:xfrm>
        </p:spPr>
        <p:txBody>
          <a:bodyPr>
            <a:normAutofit/>
          </a:bodyPr>
          <a:lstStyle/>
          <a:p>
            <a:r>
              <a:rPr lang="en-US" sz="3200" dirty="0" smtClean="0">
                <a:solidFill>
                  <a:srgbClr val="C00000"/>
                </a:solidFill>
              </a:rPr>
              <a:t>Tame Pasture LNI Calculation</a:t>
            </a:r>
            <a:endParaRPr lang="en-US" sz="3200" dirty="0">
              <a:solidFill>
                <a:srgbClr val="C00000"/>
              </a:solidFill>
            </a:endParaRPr>
          </a:p>
        </p:txBody>
      </p:sp>
      <p:sp>
        <p:nvSpPr>
          <p:cNvPr id="3" name="Content Placeholder 2"/>
          <p:cNvSpPr>
            <a:spLocks noGrp="1"/>
          </p:cNvSpPr>
          <p:nvPr>
            <p:ph idx="1"/>
          </p:nvPr>
        </p:nvSpPr>
        <p:spPr/>
        <p:txBody>
          <a:bodyPr/>
          <a:lstStyle/>
          <a:p>
            <a:r>
              <a:rPr lang="en-US" dirty="0" smtClean="0"/>
              <a:t>Tame Pasture LNI is calculated the same as Native, except using Tame Cash Rent</a:t>
            </a:r>
            <a:endParaRPr lang="en-US" dirty="0"/>
          </a:p>
        </p:txBody>
      </p:sp>
    </p:spTree>
    <p:extLst>
      <p:ext uri="{BB962C8B-B14F-4D97-AF65-F5344CB8AC3E}">
        <p14:creationId xmlns:p14="http://schemas.microsoft.com/office/powerpoint/2010/main" val="224878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Property Tax Computation Process</a:t>
            </a:r>
            <a:br>
              <a:rPr lang="en-US" dirty="0" smtClean="0">
                <a:solidFill>
                  <a:schemeClr val="accent2"/>
                </a:solidFill>
              </a:rPr>
            </a:br>
            <a:r>
              <a:rPr lang="en-US" dirty="0">
                <a:solidFill>
                  <a:schemeClr val="accent2"/>
                </a:solidFill>
              </a:rPr>
              <a:t>	</a:t>
            </a:r>
            <a:r>
              <a:rPr lang="en-US" dirty="0" smtClean="0">
                <a:solidFill>
                  <a:schemeClr val="accent2"/>
                </a:solidFill>
              </a:rPr>
              <a:t>Eight Year Average of an Eight Year Average</a:t>
            </a:r>
            <a:endParaRPr lang="en-US" dirty="0">
              <a:solidFill>
                <a:schemeClr val="accent2"/>
              </a:solidFill>
            </a:endParaRPr>
          </a:p>
        </p:txBody>
      </p:sp>
      <p:graphicFrame>
        <p:nvGraphicFramePr>
          <p:cNvPr id="13" name="Content Placeholder 12"/>
          <p:cNvGraphicFramePr>
            <a:graphicFrameLocks noGrp="1"/>
          </p:cNvGraphicFramePr>
          <p:nvPr>
            <p:ph idx="1"/>
            <p:extLst/>
          </p:nvPr>
        </p:nvGraphicFramePr>
        <p:xfrm>
          <a:off x="1522412" y="1981200"/>
          <a:ext cx="10439399" cy="4187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6832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Final Step to Land Values</a:t>
            </a:r>
            <a:endParaRPr lang="en-US" dirty="0">
              <a:solidFill>
                <a:srgbClr val="C00000"/>
              </a:solidFill>
            </a:endParaRPr>
          </a:p>
        </p:txBody>
      </p:sp>
      <p:sp>
        <p:nvSpPr>
          <p:cNvPr id="26" name="Rectangle 3"/>
          <p:cNvSpPr>
            <a:spLocks noGrp="1" noChangeArrowheads="1"/>
          </p:cNvSpPr>
          <p:nvPr>
            <p:ph idx="1"/>
          </p:nvPr>
        </p:nvSpPr>
        <p:spPr/>
        <p:txBody>
          <a:bodyPr>
            <a:normAutofit/>
          </a:bodyPr>
          <a:lstStyle/>
          <a:p>
            <a:r>
              <a:rPr lang="en-US" sz="3600" dirty="0" smtClean="0"/>
              <a:t>LNIs are divided by the Capitalization Rate</a:t>
            </a:r>
          </a:p>
          <a:p>
            <a:r>
              <a:rPr lang="en-US" sz="3600" dirty="0" smtClean="0"/>
              <a:t>The Capitalization Rate is calculated by KDOR PVD</a:t>
            </a:r>
            <a:endParaRPr lang="en-US" sz="3600" dirty="0"/>
          </a:p>
          <a:p>
            <a:r>
              <a:rPr lang="en-US" sz="3600" dirty="0" smtClean="0"/>
              <a:t>In terms of use value, the capitalization rate is a </a:t>
            </a:r>
            <a:r>
              <a:rPr lang="en-US" sz="3600" dirty="0"/>
              <a:t>composite rate used </a:t>
            </a:r>
            <a:r>
              <a:rPr lang="en-US" sz="3600" dirty="0" smtClean="0"/>
              <a:t>to convert </a:t>
            </a:r>
            <a:r>
              <a:rPr lang="en-US" sz="3600" dirty="0"/>
              <a:t>property income into property </a:t>
            </a:r>
            <a:r>
              <a:rPr lang="en-US" sz="3600" dirty="0" smtClean="0"/>
              <a:t>value</a:t>
            </a:r>
          </a:p>
        </p:txBody>
      </p:sp>
    </p:spTree>
    <p:extLst>
      <p:ext uri="{BB962C8B-B14F-4D97-AF65-F5344CB8AC3E}">
        <p14:creationId xmlns:p14="http://schemas.microsoft.com/office/powerpoint/2010/main" val="3610777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2"/>
                </a:solidFill>
              </a:rPr>
              <a:t>Landlord Net Income/Capitalization Rate = Ag Value</a:t>
            </a:r>
            <a:endParaRPr lang="en-US" sz="3200" dirty="0">
              <a:solidFill>
                <a:schemeClr val="accent2"/>
              </a:solidFill>
            </a:endParaRPr>
          </a:p>
        </p:txBody>
      </p:sp>
      <p:sp>
        <p:nvSpPr>
          <p:cNvPr id="7" name="Rectangle 3"/>
          <p:cNvSpPr>
            <a:spLocks noGrp="1" noChangeArrowheads="1"/>
          </p:cNvSpPr>
          <p:nvPr>
            <p:ph idx="1"/>
          </p:nvPr>
        </p:nvSpPr>
        <p:spPr/>
        <p:txBody>
          <a:bodyPr/>
          <a:lstStyle/>
          <a:p>
            <a:r>
              <a:rPr lang="en-US" sz="3600" dirty="0" smtClean="0"/>
              <a:t>As Capitalization Rate decreases, Values increase</a:t>
            </a:r>
            <a:endParaRPr lang="en-US" dirty="0" smtClean="0"/>
          </a:p>
          <a:p>
            <a:pPr lvl="2"/>
            <a:r>
              <a:rPr lang="en-US" sz="3400" dirty="0" smtClean="0"/>
              <a:t>$40 </a:t>
            </a:r>
            <a:r>
              <a:rPr lang="en-US" sz="3400" dirty="0"/>
              <a:t>LNI divided by </a:t>
            </a:r>
            <a:r>
              <a:rPr lang="en-US" sz="3400" dirty="0" smtClean="0"/>
              <a:t>14.45 </a:t>
            </a:r>
            <a:r>
              <a:rPr lang="en-US" sz="3400" dirty="0"/>
              <a:t>% = </a:t>
            </a:r>
            <a:r>
              <a:rPr lang="en-US" sz="3400" dirty="0" smtClean="0"/>
              <a:t>$277/Ac</a:t>
            </a:r>
          </a:p>
          <a:p>
            <a:pPr lvl="2"/>
            <a:r>
              <a:rPr lang="en-US" sz="3400" dirty="0" smtClean="0"/>
              <a:t>$40 </a:t>
            </a:r>
            <a:r>
              <a:rPr lang="en-US" sz="3400" dirty="0"/>
              <a:t>LNI divided by </a:t>
            </a:r>
            <a:r>
              <a:rPr lang="en-US" sz="3400" dirty="0" smtClean="0"/>
              <a:t>13.22 </a:t>
            </a:r>
            <a:r>
              <a:rPr lang="en-US" sz="3400" dirty="0"/>
              <a:t>% = </a:t>
            </a:r>
            <a:r>
              <a:rPr lang="en-US" sz="3400" dirty="0" smtClean="0"/>
              <a:t>$303/Ac</a:t>
            </a:r>
          </a:p>
          <a:p>
            <a:pPr lvl="2"/>
            <a:r>
              <a:rPr lang="en-US" sz="3400" dirty="0" smtClean="0"/>
              <a:t>$40 </a:t>
            </a:r>
            <a:r>
              <a:rPr lang="en-US" sz="3400" dirty="0"/>
              <a:t>LNI divided by </a:t>
            </a:r>
            <a:r>
              <a:rPr lang="en-US" sz="3400" dirty="0" smtClean="0"/>
              <a:t>16.03 </a:t>
            </a:r>
            <a:r>
              <a:rPr lang="en-US" sz="3400" dirty="0"/>
              <a:t>% = </a:t>
            </a:r>
            <a:r>
              <a:rPr lang="en-US" sz="3400" dirty="0" smtClean="0"/>
              <a:t>$250/Ac</a:t>
            </a:r>
            <a:endParaRPr lang="en-US" sz="3400" dirty="0"/>
          </a:p>
          <a:p>
            <a:endParaRPr lang="en-US" dirty="0"/>
          </a:p>
          <a:p>
            <a:endParaRPr lang="en-US" dirty="0" smtClean="0"/>
          </a:p>
          <a:p>
            <a:endParaRPr lang="en-US" dirty="0"/>
          </a:p>
        </p:txBody>
      </p:sp>
    </p:spTree>
    <p:extLst>
      <p:ext uri="{BB962C8B-B14F-4D97-AF65-F5344CB8AC3E}">
        <p14:creationId xmlns:p14="http://schemas.microsoft.com/office/powerpoint/2010/main" val="286947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Questions</a:t>
            </a:r>
            <a:endParaRPr lang="en-US" dirty="0"/>
          </a:p>
        </p:txBody>
      </p:sp>
    </p:spTree>
    <p:extLst>
      <p:ext uri="{BB962C8B-B14F-4D97-AF65-F5344CB8AC3E}">
        <p14:creationId xmlns:p14="http://schemas.microsoft.com/office/powerpoint/2010/main" val="426446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General</a:t>
            </a:r>
            <a:endParaRPr lang="en-US" dirty="0">
              <a:solidFill>
                <a:schemeClr val="accent2"/>
              </a:solidFill>
            </a:endParaRPr>
          </a:p>
        </p:txBody>
      </p:sp>
      <p:sp>
        <p:nvSpPr>
          <p:cNvPr id="3" name="Content Placeholder 2"/>
          <p:cNvSpPr>
            <a:spLocks noGrp="1"/>
          </p:cNvSpPr>
          <p:nvPr>
            <p:ph idx="1"/>
          </p:nvPr>
        </p:nvSpPr>
        <p:spPr>
          <a:xfrm>
            <a:off x="1522413" y="1981200"/>
            <a:ext cx="9829799" cy="4648200"/>
          </a:xfrm>
        </p:spPr>
        <p:txBody>
          <a:bodyPr>
            <a:normAutofit/>
          </a:bodyPr>
          <a:lstStyle/>
          <a:p>
            <a:r>
              <a:rPr lang="en-US" b="1" dirty="0" smtClean="0"/>
              <a:t>Who </a:t>
            </a:r>
            <a:r>
              <a:rPr lang="en-US" b="1" dirty="0"/>
              <a:t>establishes the appraised value of agricultural land in Kansas? </a:t>
            </a:r>
            <a:endParaRPr lang="en-US" dirty="0"/>
          </a:p>
          <a:p>
            <a:pPr lvl="1"/>
            <a:r>
              <a:rPr lang="en-US" dirty="0" smtClean="0"/>
              <a:t>By </a:t>
            </a:r>
            <a:r>
              <a:rPr lang="en-US" dirty="0"/>
              <a:t>law, the Director of the Division of Property Valuation of the State of Kansas is required to make a determination of agricultural land values annually. </a:t>
            </a:r>
          </a:p>
          <a:p>
            <a:r>
              <a:rPr lang="en-US" b="1" dirty="0" smtClean="0"/>
              <a:t>How </a:t>
            </a:r>
            <a:r>
              <a:rPr lang="en-US" b="1" dirty="0"/>
              <a:t>is agricultural land valued in Kansas? </a:t>
            </a:r>
            <a:endParaRPr lang="en-US" dirty="0"/>
          </a:p>
          <a:p>
            <a:pPr lvl="1"/>
            <a:r>
              <a:rPr lang="en-US" dirty="0" smtClean="0"/>
              <a:t>Valuation </a:t>
            </a:r>
            <a:r>
              <a:rPr lang="en-US" dirty="0"/>
              <a:t>of agricultural land in Kansas is governed by Kansas law. The appraised value of agricultural land is based on the productive potential directly attributed to the natural capabilities of the land, </a:t>
            </a:r>
            <a:r>
              <a:rPr lang="en-US" b="1" dirty="0"/>
              <a:t>not fair market value</a:t>
            </a:r>
            <a:r>
              <a:rPr lang="en-US" dirty="0"/>
              <a:t>. Cultivated land is valued using an eight-year average of the landlord share of net income, with soil types used to recognize land productivity potential. For grassland an eight-year average of the landlord share of the net rental income is used. In the case of grassland, productivity is established by use of the grazing index assigned to each soil type. In either case the resulting eight-year average landlord net income is divided by a capitalization rate to arrive at the appraised value. </a:t>
            </a:r>
          </a:p>
          <a:p>
            <a:endParaRPr lang="en-US" dirty="0"/>
          </a:p>
          <a:p>
            <a:endParaRPr lang="en-US" dirty="0"/>
          </a:p>
        </p:txBody>
      </p:sp>
    </p:spTree>
    <p:extLst>
      <p:ext uri="{BB962C8B-B14F-4D97-AF65-F5344CB8AC3E}">
        <p14:creationId xmlns:p14="http://schemas.microsoft.com/office/powerpoint/2010/main" val="329212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General</a:t>
            </a:r>
            <a:endParaRPr lang="en-US" dirty="0">
              <a:solidFill>
                <a:schemeClr val="accent2"/>
              </a:solidFill>
            </a:endParaRPr>
          </a:p>
        </p:txBody>
      </p:sp>
      <p:sp>
        <p:nvSpPr>
          <p:cNvPr id="3" name="Content Placeholder 2"/>
          <p:cNvSpPr>
            <a:spLocks noGrp="1"/>
          </p:cNvSpPr>
          <p:nvPr>
            <p:ph idx="1"/>
          </p:nvPr>
        </p:nvSpPr>
        <p:spPr>
          <a:xfrm>
            <a:off x="1522413" y="1981200"/>
            <a:ext cx="9829799" cy="4648200"/>
          </a:xfrm>
        </p:spPr>
        <p:txBody>
          <a:bodyPr>
            <a:normAutofit fontScale="92500" lnSpcReduction="10000"/>
          </a:bodyPr>
          <a:lstStyle/>
          <a:p>
            <a:r>
              <a:rPr lang="en-US" b="1" dirty="0" smtClean="0"/>
              <a:t>How </a:t>
            </a:r>
            <a:r>
              <a:rPr lang="en-US" b="1" dirty="0"/>
              <a:t>is the inherent productive capability determined for agricultural land? </a:t>
            </a:r>
            <a:endParaRPr lang="en-US" dirty="0"/>
          </a:p>
          <a:p>
            <a:pPr lvl="1"/>
            <a:r>
              <a:rPr lang="en-US" dirty="0" smtClean="0"/>
              <a:t>According </a:t>
            </a:r>
            <a:r>
              <a:rPr lang="en-US" dirty="0"/>
              <a:t>to K.S.A. 79-1476, “valuations shall be established for each parcel of land devoted to agricultural use upon the basis of the agricultural income or productivity attributable to the inherent capabilities of such land.” “A classification system for all land devoted to agricultural use shall be adopted by the director of property valuation using criteria established by the United States department of agriculture soil conservation service.” That system, developed by the now Natural Resource Conservation Service (NRCS), is the Soil Rating for Plant Growth (SRPG) index for each soil map unit. </a:t>
            </a:r>
          </a:p>
          <a:p>
            <a:pPr lvl="1"/>
            <a:r>
              <a:rPr lang="en-US" dirty="0" smtClean="0"/>
              <a:t>The </a:t>
            </a:r>
            <a:r>
              <a:rPr lang="en-US" dirty="0"/>
              <a:t>SRPG (Soil Rating for Plant Growth) is a numerical rating system developed by NRCS soil scientists for non-irrigated cropland. The index is not tied to yields, which removes management variables. It is designed to rate each soil map unit based on its potential for supporting plant growth and indexed based on the soil’s properties. </a:t>
            </a:r>
          </a:p>
          <a:p>
            <a:pPr lvl="1"/>
            <a:r>
              <a:rPr lang="en-US" dirty="0" smtClean="0"/>
              <a:t>The </a:t>
            </a:r>
            <a:r>
              <a:rPr lang="en-US" dirty="0"/>
              <a:t>KIPI (Kansas Irrigated Productivity Index) is a numerical rating system for irrigated cropland developed by Department of Agronomy at Kansas State University in cooperation with NRCS. The KIPI is designed to rank the productivity of each soil map unit. </a:t>
            </a:r>
          </a:p>
          <a:p>
            <a:endParaRPr lang="en-US" dirty="0"/>
          </a:p>
          <a:p>
            <a:endParaRPr lang="en-US" dirty="0"/>
          </a:p>
        </p:txBody>
      </p:sp>
    </p:spTree>
    <p:extLst>
      <p:ext uri="{BB962C8B-B14F-4D97-AF65-F5344CB8AC3E}">
        <p14:creationId xmlns:p14="http://schemas.microsoft.com/office/powerpoint/2010/main" val="409038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General</a:t>
            </a:r>
            <a:endParaRPr lang="en-US" dirty="0">
              <a:solidFill>
                <a:schemeClr val="accent2"/>
              </a:solidFill>
            </a:endParaRPr>
          </a:p>
        </p:txBody>
      </p:sp>
      <p:sp>
        <p:nvSpPr>
          <p:cNvPr id="3" name="Content Placeholder 2"/>
          <p:cNvSpPr>
            <a:spLocks noGrp="1"/>
          </p:cNvSpPr>
          <p:nvPr>
            <p:ph idx="1"/>
          </p:nvPr>
        </p:nvSpPr>
        <p:spPr>
          <a:xfrm>
            <a:off x="1522413" y="1981200"/>
            <a:ext cx="9829799" cy="4648200"/>
          </a:xfrm>
        </p:spPr>
        <p:txBody>
          <a:bodyPr>
            <a:normAutofit/>
          </a:bodyPr>
          <a:lstStyle/>
          <a:p>
            <a:r>
              <a:rPr lang="en-US" b="1" dirty="0" smtClean="0"/>
              <a:t>What </a:t>
            </a:r>
            <a:r>
              <a:rPr lang="en-US" b="1" dirty="0"/>
              <a:t>is the responsibility of the county appraiser concerning agricultural land? </a:t>
            </a:r>
            <a:endParaRPr lang="en-US" dirty="0"/>
          </a:p>
          <a:p>
            <a:pPr lvl="1"/>
            <a:r>
              <a:rPr lang="en-US" dirty="0" smtClean="0"/>
              <a:t>The </a:t>
            </a:r>
            <a:r>
              <a:rPr lang="en-US" dirty="0"/>
              <a:t>county appraiser is responsible for discovering, listing, classifying and valuing all taxable property within the county in accordance with the applicable state laws in a uniform and equal manner. However as it relates to agricultural land, the county appraiser does not value this type of property but is responsible for listing each property’s correct current usage and acreage. </a:t>
            </a:r>
          </a:p>
          <a:p>
            <a:endParaRPr lang="en-US" dirty="0"/>
          </a:p>
        </p:txBody>
      </p:sp>
    </p:spTree>
    <p:extLst>
      <p:ext uri="{BB962C8B-B14F-4D97-AF65-F5344CB8AC3E}">
        <p14:creationId xmlns:p14="http://schemas.microsoft.com/office/powerpoint/2010/main" val="207764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General</a:t>
            </a:r>
            <a:endParaRPr lang="en-US" dirty="0">
              <a:solidFill>
                <a:schemeClr val="accent2"/>
              </a:solidFill>
            </a:endParaRPr>
          </a:p>
        </p:txBody>
      </p:sp>
      <p:sp>
        <p:nvSpPr>
          <p:cNvPr id="3" name="Content Placeholder 2"/>
          <p:cNvSpPr>
            <a:spLocks noGrp="1"/>
          </p:cNvSpPr>
          <p:nvPr>
            <p:ph idx="1"/>
          </p:nvPr>
        </p:nvSpPr>
        <p:spPr>
          <a:xfrm>
            <a:off x="1522413" y="1981200"/>
            <a:ext cx="9829799" cy="4648200"/>
          </a:xfrm>
        </p:spPr>
        <p:txBody>
          <a:bodyPr>
            <a:normAutofit/>
          </a:bodyPr>
          <a:lstStyle/>
          <a:p>
            <a:r>
              <a:rPr lang="en-US" b="1" dirty="0"/>
              <a:t>What are the different types of agricultural land? </a:t>
            </a:r>
            <a:endParaRPr lang="en-US" dirty="0"/>
          </a:p>
          <a:p>
            <a:r>
              <a:rPr lang="en-US" dirty="0"/>
              <a:t>Agricultural land is classified in the following usage categories: </a:t>
            </a:r>
          </a:p>
          <a:p>
            <a:pPr lvl="1"/>
            <a:r>
              <a:rPr lang="en-US" dirty="0" smtClean="0"/>
              <a:t>Dry </a:t>
            </a:r>
            <a:r>
              <a:rPr lang="en-US" dirty="0"/>
              <a:t>cultivated land </a:t>
            </a:r>
          </a:p>
          <a:p>
            <a:pPr lvl="1"/>
            <a:r>
              <a:rPr lang="en-US" dirty="0" smtClean="0"/>
              <a:t>Irrigated </a:t>
            </a:r>
            <a:r>
              <a:rPr lang="en-US" dirty="0"/>
              <a:t>land </a:t>
            </a:r>
          </a:p>
          <a:p>
            <a:pPr lvl="1"/>
            <a:r>
              <a:rPr lang="en-US" dirty="0" smtClean="0"/>
              <a:t>Tame </a:t>
            </a:r>
            <a:r>
              <a:rPr lang="en-US" dirty="0"/>
              <a:t>grassland </a:t>
            </a:r>
          </a:p>
          <a:p>
            <a:pPr lvl="1"/>
            <a:r>
              <a:rPr lang="en-US" dirty="0" smtClean="0"/>
              <a:t>Native </a:t>
            </a:r>
            <a:r>
              <a:rPr lang="en-US" dirty="0"/>
              <a:t>grassland </a:t>
            </a:r>
          </a:p>
          <a:p>
            <a:endParaRPr lang="en-US" dirty="0"/>
          </a:p>
        </p:txBody>
      </p:sp>
    </p:spTree>
    <p:extLst>
      <p:ext uri="{BB962C8B-B14F-4D97-AF65-F5344CB8AC3E}">
        <p14:creationId xmlns:p14="http://schemas.microsoft.com/office/powerpoint/2010/main" val="151362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Capitalization Rate</a:t>
            </a:r>
            <a:endParaRPr lang="en-US" dirty="0">
              <a:solidFill>
                <a:schemeClr val="accent2"/>
              </a:solidFill>
            </a:endParaRPr>
          </a:p>
        </p:txBody>
      </p:sp>
      <p:sp>
        <p:nvSpPr>
          <p:cNvPr id="3" name="Content Placeholder 2"/>
          <p:cNvSpPr>
            <a:spLocks noGrp="1"/>
          </p:cNvSpPr>
          <p:nvPr>
            <p:ph idx="1"/>
          </p:nvPr>
        </p:nvSpPr>
        <p:spPr>
          <a:xfrm>
            <a:off x="1522413" y="1981200"/>
            <a:ext cx="9829799" cy="4648200"/>
          </a:xfrm>
        </p:spPr>
        <p:txBody>
          <a:bodyPr>
            <a:normAutofit fontScale="92500" lnSpcReduction="20000"/>
          </a:bodyPr>
          <a:lstStyle/>
          <a:p>
            <a:r>
              <a:rPr lang="en-US" b="1" dirty="0"/>
              <a:t>What is the capitalization rate? </a:t>
            </a:r>
            <a:endParaRPr lang="en-US" dirty="0"/>
          </a:p>
          <a:p>
            <a:r>
              <a:rPr lang="en-US" dirty="0" smtClean="0"/>
              <a:t>The </a:t>
            </a:r>
            <a:r>
              <a:rPr lang="en-US" dirty="0"/>
              <a:t>capitalization rate is used to convert the landlord share of agricultural net income into an agricultural value. The following three components make up the capitalization rate: </a:t>
            </a:r>
          </a:p>
          <a:p>
            <a:pPr lvl="1"/>
            <a:r>
              <a:rPr lang="en-US" dirty="0" smtClean="0"/>
              <a:t>1</a:t>
            </a:r>
            <a:r>
              <a:rPr lang="en-US" dirty="0"/>
              <a:t>. The five-year average of the Federal Land Bank interest rate on new loans in Kansas as of July 1 of each year. </a:t>
            </a:r>
          </a:p>
          <a:p>
            <a:pPr lvl="1"/>
            <a:r>
              <a:rPr lang="en-US" dirty="0"/>
              <a:t>2. An “add on” of not less than .75% nor more than 2.75% determined by the Director of Property Valuation. </a:t>
            </a:r>
            <a:r>
              <a:rPr lang="en-US" dirty="0" smtClean="0"/>
              <a:t>As </a:t>
            </a:r>
            <a:r>
              <a:rPr lang="en-US" dirty="0"/>
              <a:t>of property tax year 2003, the capitalization rate shall not be less than 11% nor more than 12% as mandated by the 2002 Kansas Legislature. </a:t>
            </a:r>
          </a:p>
          <a:p>
            <a:pPr lvl="1"/>
            <a:r>
              <a:rPr lang="en-US" dirty="0"/>
              <a:t>3</a:t>
            </a:r>
            <a:r>
              <a:rPr lang="en-US" dirty="0" smtClean="0"/>
              <a:t>. </a:t>
            </a:r>
            <a:r>
              <a:rPr lang="en-US" dirty="0"/>
              <a:t>The county average agricultural property tax rate. This accounts for property taxes on agricultural land as an expense. </a:t>
            </a:r>
          </a:p>
          <a:p>
            <a:pPr lvl="1"/>
            <a:r>
              <a:rPr lang="en-US" dirty="0" smtClean="0"/>
              <a:t>The </a:t>
            </a:r>
            <a:r>
              <a:rPr lang="en-US" dirty="0"/>
              <a:t>sum of these three components is the capitalization rate percentage that is divided into the landlord net income (LNI) to arrive at the agricultural value. The higher the capitalization rate, the lower the agricultural value. For example, a higher county average agricultural property tax rate (expense) means the final agricultural value will be lower (all other things being equal). </a:t>
            </a:r>
          </a:p>
        </p:txBody>
      </p:sp>
    </p:spTree>
    <p:extLst>
      <p:ext uri="{BB962C8B-B14F-4D97-AF65-F5344CB8AC3E}">
        <p14:creationId xmlns:p14="http://schemas.microsoft.com/office/powerpoint/2010/main" val="897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Capitalization Rate</a:t>
            </a:r>
            <a:endParaRPr lang="en-US" dirty="0">
              <a:solidFill>
                <a:schemeClr val="accent2"/>
              </a:solidFill>
            </a:endParaRPr>
          </a:p>
        </p:txBody>
      </p:sp>
      <p:sp>
        <p:nvSpPr>
          <p:cNvPr id="4" name="Content Placeholder 3"/>
          <p:cNvSpPr>
            <a:spLocks noGrp="1"/>
          </p:cNvSpPr>
          <p:nvPr>
            <p:ph idx="1"/>
          </p:nvPr>
        </p:nvSpPr>
        <p:spPr/>
        <p:txBody>
          <a:bodyPr/>
          <a:lstStyle/>
          <a:p>
            <a:r>
              <a:rPr lang="en-US" b="1" dirty="0"/>
              <a:t>Why are values in some counties higher than those in surrounding counties? </a:t>
            </a:r>
            <a:endParaRPr lang="en-US" dirty="0"/>
          </a:p>
          <a:p>
            <a:r>
              <a:rPr lang="en-US" dirty="0"/>
              <a:t>Differences can be attributed to one or more of the following: </a:t>
            </a:r>
          </a:p>
          <a:p>
            <a:pPr lvl="1"/>
            <a:r>
              <a:rPr lang="en-US" dirty="0" smtClean="0"/>
              <a:t>Crop Mix, </a:t>
            </a:r>
            <a:r>
              <a:rPr lang="en-US" dirty="0"/>
              <a:t>(the major crops in a county). </a:t>
            </a:r>
          </a:p>
          <a:p>
            <a:pPr lvl="1"/>
            <a:r>
              <a:rPr lang="en-US" dirty="0" smtClean="0"/>
              <a:t>Differences </a:t>
            </a:r>
            <a:r>
              <a:rPr lang="en-US" dirty="0"/>
              <a:t>between landlord share of income and expense ratios. </a:t>
            </a:r>
          </a:p>
          <a:p>
            <a:pPr lvl="1"/>
            <a:r>
              <a:rPr lang="en-US" dirty="0" smtClean="0"/>
              <a:t>Different </a:t>
            </a:r>
            <a:r>
              <a:rPr lang="en-US" dirty="0"/>
              <a:t>agricultural cap rate. For example, a county may have an extremely low agricultural cap rate due to an electrical power generating plant, which carries a large portion of the taxes. </a:t>
            </a:r>
          </a:p>
          <a:p>
            <a:endParaRPr lang="en-US" dirty="0"/>
          </a:p>
        </p:txBody>
      </p:sp>
    </p:spTree>
    <p:extLst>
      <p:ext uri="{BB962C8B-B14F-4D97-AF65-F5344CB8AC3E}">
        <p14:creationId xmlns:p14="http://schemas.microsoft.com/office/powerpoint/2010/main" val="266149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Native and Tame Grassland (Pasture)</a:t>
            </a:r>
            <a:endParaRPr lang="en-US" dirty="0">
              <a:solidFill>
                <a:schemeClr val="accent2"/>
              </a:solidFill>
            </a:endParaRPr>
          </a:p>
        </p:txBody>
      </p:sp>
      <p:sp>
        <p:nvSpPr>
          <p:cNvPr id="3" name="Content Placeholder 2"/>
          <p:cNvSpPr>
            <a:spLocks noGrp="1"/>
          </p:cNvSpPr>
          <p:nvPr>
            <p:ph idx="1"/>
          </p:nvPr>
        </p:nvSpPr>
        <p:spPr/>
        <p:txBody>
          <a:bodyPr>
            <a:normAutofit/>
          </a:bodyPr>
          <a:lstStyle/>
          <a:p>
            <a:r>
              <a:rPr lang="en-US" b="1" dirty="0"/>
              <a:t>How is the landlord net rental income determined for grassland? </a:t>
            </a:r>
            <a:endParaRPr lang="en-US" dirty="0"/>
          </a:p>
          <a:p>
            <a:pPr lvl="1"/>
            <a:r>
              <a:rPr lang="en-US" dirty="0" smtClean="0"/>
              <a:t>The </a:t>
            </a:r>
            <a:r>
              <a:rPr lang="en-US" dirty="0"/>
              <a:t>landowners share of gross rental income is based on stocking rates (measurement of productivity) and cash rental rates developed from regional studies performed by Kansas Agricultural Statistics, the Natural Resources Conservation Service and Kansas State University. </a:t>
            </a:r>
          </a:p>
          <a:p>
            <a:pPr lvl="1"/>
            <a:r>
              <a:rPr lang="en-US" dirty="0" smtClean="0"/>
              <a:t>The </a:t>
            </a:r>
            <a:r>
              <a:rPr lang="en-US" dirty="0"/>
              <a:t>landlord shares of expenses are based on survey information collected by Kansas Agricultural Statistics and Kansas State University. Expenses included are; fencing and fence maintenance, pasture spraying and maintenance and watering cost. </a:t>
            </a:r>
          </a:p>
          <a:p>
            <a:pPr lvl="1"/>
            <a:r>
              <a:rPr lang="en-US" dirty="0" smtClean="0"/>
              <a:t>The </a:t>
            </a:r>
            <a:r>
              <a:rPr lang="en-US" dirty="0"/>
              <a:t>landlord share of gross rental income less the landlord share of expenses (including a 10% management fee) equals the landlord share of net rental income. </a:t>
            </a:r>
          </a:p>
          <a:p>
            <a:endParaRPr lang="en-US" dirty="0"/>
          </a:p>
        </p:txBody>
      </p:sp>
    </p:spTree>
    <p:extLst>
      <p:ext uri="{BB962C8B-B14F-4D97-AF65-F5344CB8AC3E}">
        <p14:creationId xmlns:p14="http://schemas.microsoft.com/office/powerpoint/2010/main" val="302720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Property Tax Computation Basics</a:t>
            </a:r>
            <a:endParaRPr lang="en-US" dirty="0">
              <a:solidFill>
                <a:schemeClr val="accent2"/>
              </a:solidFill>
            </a:endParaRPr>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532472713"/>
              </p:ext>
            </p:extLst>
          </p:nvPr>
        </p:nvGraphicFramePr>
        <p:xfrm>
          <a:off x="3634581" y="2057400"/>
          <a:ext cx="5605462" cy="3989342"/>
        </p:xfrm>
        <a:graphic>
          <a:graphicData uri="http://schemas.openxmlformats.org/presentationml/2006/ole">
            <mc:AlternateContent xmlns:mc="http://schemas.openxmlformats.org/markup-compatibility/2006">
              <mc:Choice xmlns:v="urn:schemas-microsoft-com:vml" Requires="v">
                <p:oleObj spid="_x0000_s1051" name="Worksheet" r:id="rId3" imgW="3667049" imgH="2610002" progId="Excel.Sheet.8">
                  <p:embed/>
                </p:oleObj>
              </mc:Choice>
              <mc:Fallback>
                <p:oleObj name="Worksheet" r:id="rId3" imgW="3667049" imgH="2610002" progId="Excel.Sheet.8">
                  <p:embed/>
                  <p:pic>
                    <p:nvPicPr>
                      <p:cNvPr id="0" name=""/>
                      <p:cNvPicPr>
                        <a:picLocks noChangeAspect="1" noChangeArrowheads="1"/>
                      </p:cNvPicPr>
                      <p:nvPr/>
                    </p:nvPicPr>
                    <p:blipFill>
                      <a:blip r:embed="rId4"/>
                      <a:srcRect/>
                      <a:stretch>
                        <a:fillRect/>
                      </a:stretch>
                    </p:blipFill>
                    <p:spPr bwMode="auto">
                      <a:xfrm>
                        <a:off x="3634581" y="2057400"/>
                        <a:ext cx="5605462" cy="3989342"/>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41413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Dryland (Non-Irrigated)</a:t>
            </a:r>
            <a:endParaRPr lang="en-US" dirty="0">
              <a:solidFill>
                <a:schemeClr val="accent2"/>
              </a:solidFill>
            </a:endParaRPr>
          </a:p>
        </p:txBody>
      </p:sp>
      <p:sp>
        <p:nvSpPr>
          <p:cNvPr id="4" name="Content Placeholder 3"/>
          <p:cNvSpPr>
            <a:spLocks noGrp="1"/>
          </p:cNvSpPr>
          <p:nvPr>
            <p:ph idx="1"/>
          </p:nvPr>
        </p:nvSpPr>
        <p:spPr/>
        <p:txBody>
          <a:bodyPr>
            <a:normAutofit fontScale="85000" lnSpcReduction="10000"/>
          </a:bodyPr>
          <a:lstStyle/>
          <a:p>
            <a:r>
              <a:rPr lang="en-US" b="1" dirty="0"/>
              <a:t>How is the landlord net income determined for dryland? </a:t>
            </a:r>
            <a:endParaRPr lang="en-US" dirty="0"/>
          </a:p>
          <a:p>
            <a:r>
              <a:rPr lang="en-US" dirty="0" smtClean="0"/>
              <a:t>Using </a:t>
            </a:r>
            <a:r>
              <a:rPr lang="en-US" dirty="0"/>
              <a:t>information from Kansas Agricultural Statistics, the landlord share of gross income is based upon the yields and prices of the primary crops grown in the county or region. Yields are based on planted acres and adjusted for summer fallow where applicable. Prices are based on the monthly average price weighted by the amount crop sold per month. Each of the primary crops are then weighted within the county to determine crop composition or </a:t>
            </a:r>
            <a:r>
              <a:rPr lang="en-US" dirty="0" smtClean="0"/>
              <a:t>“Crop Mix”. </a:t>
            </a:r>
            <a:endParaRPr lang="en-US" dirty="0"/>
          </a:p>
          <a:p>
            <a:r>
              <a:rPr lang="en-US" dirty="0" smtClean="0"/>
              <a:t>The </a:t>
            </a:r>
            <a:r>
              <a:rPr lang="en-US" dirty="0"/>
              <a:t>landlord share of expenses are weighted by the </a:t>
            </a:r>
            <a:r>
              <a:rPr lang="en-US" dirty="0" smtClean="0"/>
              <a:t>Crop Mix </a:t>
            </a:r>
            <a:r>
              <a:rPr lang="en-US" dirty="0"/>
              <a:t>factors within the county. The expense data is based on planted acres and survey information collected by Kansas Agricultural Statistics and Kansas State University. </a:t>
            </a:r>
          </a:p>
          <a:p>
            <a:r>
              <a:rPr lang="en-US" dirty="0" smtClean="0"/>
              <a:t>The </a:t>
            </a:r>
            <a:r>
              <a:rPr lang="en-US" dirty="0"/>
              <a:t>landlord share of gross income less the landlord share of expenses (including a 10% management fee) equals the landlord net income. </a:t>
            </a:r>
          </a:p>
          <a:p>
            <a:r>
              <a:rPr lang="en-US" dirty="0" smtClean="0"/>
              <a:t>The </a:t>
            </a:r>
            <a:r>
              <a:rPr lang="en-US" dirty="0"/>
              <a:t>eight-year average of the landlord net incomes are capitalized into value. </a:t>
            </a:r>
          </a:p>
        </p:txBody>
      </p:sp>
    </p:spTree>
    <p:extLst>
      <p:ext uri="{BB962C8B-B14F-4D97-AF65-F5344CB8AC3E}">
        <p14:creationId xmlns:p14="http://schemas.microsoft.com/office/powerpoint/2010/main" val="71102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Irrigated Land</a:t>
            </a:r>
            <a:endParaRPr lang="en-US" dirty="0">
              <a:solidFill>
                <a:schemeClr val="accent2"/>
              </a:solidFill>
            </a:endParaRPr>
          </a:p>
        </p:txBody>
      </p:sp>
      <p:sp>
        <p:nvSpPr>
          <p:cNvPr id="4" name="Content Placeholder 3"/>
          <p:cNvSpPr>
            <a:spLocks noGrp="1"/>
          </p:cNvSpPr>
          <p:nvPr>
            <p:ph idx="1"/>
          </p:nvPr>
        </p:nvSpPr>
        <p:spPr/>
        <p:txBody>
          <a:bodyPr>
            <a:normAutofit fontScale="92500" lnSpcReduction="20000"/>
          </a:bodyPr>
          <a:lstStyle/>
          <a:p>
            <a:r>
              <a:rPr lang="en-US" b="1" dirty="0"/>
              <a:t>How is the landlord net income determined for irrigated land? </a:t>
            </a:r>
            <a:endParaRPr lang="en-US" dirty="0"/>
          </a:p>
          <a:p>
            <a:r>
              <a:rPr lang="en-US" dirty="0" smtClean="0"/>
              <a:t>Using </a:t>
            </a:r>
            <a:r>
              <a:rPr lang="en-US" dirty="0"/>
              <a:t>information from Kansas Agricultural Statistics the landlord share of gross income is based on yields of primary crop harvested acres. Each of the primary crops is then weighted within the district to determine </a:t>
            </a:r>
            <a:r>
              <a:rPr lang="en-US" dirty="0" smtClean="0"/>
              <a:t>Crop Mix. </a:t>
            </a:r>
            <a:endParaRPr lang="en-US" dirty="0"/>
          </a:p>
          <a:p>
            <a:r>
              <a:rPr lang="en-US" dirty="0" smtClean="0"/>
              <a:t>The </a:t>
            </a:r>
            <a:r>
              <a:rPr lang="en-US" dirty="0"/>
              <a:t>landlord share of expenses is based on planted acres and is also weighted within the district. Kansas Agricultural Statistics and Kansas State University collect the expense data. Expenses are also weighed by the </a:t>
            </a:r>
            <a:r>
              <a:rPr lang="en-US" dirty="0" smtClean="0"/>
              <a:t>Crop Mix. </a:t>
            </a:r>
            <a:endParaRPr lang="en-US" dirty="0"/>
          </a:p>
          <a:p>
            <a:r>
              <a:rPr lang="en-US" dirty="0" smtClean="0"/>
              <a:t>The </a:t>
            </a:r>
            <a:r>
              <a:rPr lang="en-US" dirty="0"/>
              <a:t>landlord share of gross income less the landlord share of expenses (including a 10% management fee) equals the landlord net income. </a:t>
            </a:r>
          </a:p>
          <a:p>
            <a:r>
              <a:rPr lang="en-US" dirty="0" smtClean="0"/>
              <a:t>Well </a:t>
            </a:r>
            <a:r>
              <a:rPr lang="en-US" dirty="0"/>
              <a:t>depths are taken into consideration through irrigation equipment and fuel pumping costs. </a:t>
            </a:r>
          </a:p>
          <a:p>
            <a:r>
              <a:rPr lang="en-US" dirty="0" smtClean="0"/>
              <a:t>A </a:t>
            </a:r>
            <a:r>
              <a:rPr lang="en-US" dirty="0"/>
              <a:t>water ratio table is used to adjust for water limitations. </a:t>
            </a:r>
          </a:p>
          <a:p>
            <a:endParaRPr lang="en-US" dirty="0"/>
          </a:p>
        </p:txBody>
      </p:sp>
    </p:spTree>
    <p:extLst>
      <p:ext uri="{BB962C8B-B14F-4D97-AF65-F5344CB8AC3E}">
        <p14:creationId xmlns:p14="http://schemas.microsoft.com/office/powerpoint/2010/main" val="108357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Irrigated Land</a:t>
            </a:r>
            <a:endParaRPr lang="en-US" dirty="0">
              <a:solidFill>
                <a:schemeClr val="accent2"/>
              </a:solidFill>
            </a:endParaRPr>
          </a:p>
        </p:txBody>
      </p:sp>
      <p:sp>
        <p:nvSpPr>
          <p:cNvPr id="3" name="Content Placeholder 2"/>
          <p:cNvSpPr>
            <a:spLocks noGrp="1"/>
          </p:cNvSpPr>
          <p:nvPr>
            <p:ph idx="1"/>
          </p:nvPr>
        </p:nvSpPr>
        <p:spPr/>
        <p:txBody>
          <a:bodyPr>
            <a:normAutofit fontScale="92500" lnSpcReduction="10000"/>
          </a:bodyPr>
          <a:lstStyle/>
          <a:p>
            <a:r>
              <a:rPr lang="en-US" b="1" dirty="0"/>
              <a:t>Counties in the east irrigate; why don’t they have separate values? </a:t>
            </a:r>
            <a:endParaRPr lang="en-US" dirty="0"/>
          </a:p>
          <a:p>
            <a:r>
              <a:rPr lang="en-US" dirty="0" smtClean="0"/>
              <a:t>These </a:t>
            </a:r>
            <a:r>
              <a:rPr lang="en-US" dirty="0"/>
              <a:t>counties are in the one-acre-feet region of water, and irrigation is an insurance against dry periods. </a:t>
            </a:r>
          </a:p>
          <a:p>
            <a:r>
              <a:rPr lang="en-US" dirty="0" smtClean="0"/>
              <a:t>The </a:t>
            </a:r>
            <a:r>
              <a:rPr lang="en-US" dirty="0"/>
              <a:t>irrigated values used in the east are a percentage increase of dryland values in the county and will change as dryland values in the county change </a:t>
            </a:r>
          </a:p>
          <a:p>
            <a:r>
              <a:rPr lang="en-US" b="1" dirty="0"/>
              <a:t>Why is irrigation valued on a district basis? </a:t>
            </a:r>
            <a:endParaRPr lang="en-US" dirty="0"/>
          </a:p>
          <a:p>
            <a:r>
              <a:rPr lang="en-US" dirty="0" smtClean="0"/>
              <a:t>It </a:t>
            </a:r>
            <a:r>
              <a:rPr lang="en-US" dirty="0"/>
              <a:t>prevents massive value swings across county lines. </a:t>
            </a:r>
          </a:p>
          <a:p>
            <a:r>
              <a:rPr lang="en-US" dirty="0" smtClean="0"/>
              <a:t>It </a:t>
            </a:r>
            <a:r>
              <a:rPr lang="en-US" dirty="0"/>
              <a:t>creates uniformity across county lines. </a:t>
            </a:r>
          </a:p>
          <a:p>
            <a:r>
              <a:rPr lang="en-US" dirty="0" smtClean="0"/>
              <a:t>Irrigation </a:t>
            </a:r>
            <a:r>
              <a:rPr lang="en-US" dirty="0"/>
              <a:t>tends to lessen the effects of climate, allowing larger geographic areas to have approximately the same productivity. </a:t>
            </a:r>
          </a:p>
          <a:p>
            <a:endParaRPr lang="en-US" dirty="0"/>
          </a:p>
        </p:txBody>
      </p:sp>
    </p:spTree>
    <p:extLst>
      <p:ext uri="{BB962C8B-B14F-4D97-AF65-F5344CB8AC3E}">
        <p14:creationId xmlns:p14="http://schemas.microsoft.com/office/powerpoint/2010/main" val="530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Irrigated Land</a:t>
            </a:r>
            <a:endParaRPr lang="en-US" dirty="0">
              <a:solidFill>
                <a:schemeClr val="accent2"/>
              </a:solidFill>
            </a:endParaRPr>
          </a:p>
        </p:txBody>
      </p:sp>
      <p:sp>
        <p:nvSpPr>
          <p:cNvPr id="4" name="Content Placeholder 3"/>
          <p:cNvSpPr>
            <a:spLocks noGrp="1"/>
          </p:cNvSpPr>
          <p:nvPr>
            <p:ph idx="1"/>
          </p:nvPr>
        </p:nvSpPr>
        <p:spPr/>
        <p:txBody>
          <a:bodyPr>
            <a:normAutofit fontScale="92500"/>
          </a:bodyPr>
          <a:lstStyle/>
          <a:p>
            <a:r>
              <a:rPr lang="en-US" b="1" dirty="0"/>
              <a:t>Why is there still so much variability where the irrigation districts meet? </a:t>
            </a:r>
            <a:endParaRPr lang="en-US" dirty="0"/>
          </a:p>
          <a:p>
            <a:r>
              <a:rPr lang="en-US" dirty="0"/>
              <a:t>Variability can be attributed to differences in one or more of the following: </a:t>
            </a:r>
          </a:p>
          <a:p>
            <a:pPr lvl="1"/>
            <a:r>
              <a:rPr lang="en-US" dirty="0" smtClean="0"/>
              <a:t>Crop Mix, </a:t>
            </a:r>
            <a:endParaRPr lang="en-US" dirty="0"/>
          </a:p>
          <a:p>
            <a:pPr lvl="1"/>
            <a:r>
              <a:rPr lang="en-US" dirty="0" smtClean="0"/>
              <a:t>ownership </a:t>
            </a:r>
            <a:r>
              <a:rPr lang="en-US" dirty="0"/>
              <a:t>of the sprinkler, </a:t>
            </a:r>
          </a:p>
          <a:p>
            <a:pPr lvl="1"/>
            <a:r>
              <a:rPr lang="en-US" dirty="0" smtClean="0"/>
              <a:t>ratio </a:t>
            </a:r>
            <a:r>
              <a:rPr lang="en-US" dirty="0"/>
              <a:t>of flood and pivot acres in the district, </a:t>
            </a:r>
          </a:p>
          <a:p>
            <a:pPr lvl="1"/>
            <a:r>
              <a:rPr lang="en-US" dirty="0" smtClean="0"/>
              <a:t>district </a:t>
            </a:r>
            <a:r>
              <a:rPr lang="en-US" dirty="0"/>
              <a:t>average yields, </a:t>
            </a:r>
          </a:p>
          <a:p>
            <a:pPr lvl="1"/>
            <a:r>
              <a:rPr lang="en-US" dirty="0" smtClean="0"/>
              <a:t>landlord </a:t>
            </a:r>
            <a:r>
              <a:rPr lang="en-US" dirty="0"/>
              <a:t>share of net income, </a:t>
            </a:r>
          </a:p>
          <a:p>
            <a:pPr lvl="1"/>
            <a:r>
              <a:rPr lang="en-US" dirty="0" smtClean="0"/>
              <a:t>county </a:t>
            </a:r>
            <a:r>
              <a:rPr lang="en-US" dirty="0"/>
              <a:t>agricultural tax rates, and </a:t>
            </a:r>
          </a:p>
          <a:p>
            <a:pPr lvl="1"/>
            <a:r>
              <a:rPr lang="en-US" dirty="0" smtClean="0"/>
              <a:t>differences </a:t>
            </a:r>
            <a:r>
              <a:rPr lang="en-US" dirty="0"/>
              <a:t>between counties in the 2 acre-feet region and counties in the 1½ acre-feet region. </a:t>
            </a:r>
          </a:p>
          <a:p>
            <a:endParaRPr lang="en-US" dirty="0"/>
          </a:p>
        </p:txBody>
      </p:sp>
    </p:spTree>
    <p:extLst>
      <p:ext uri="{BB962C8B-B14F-4D97-AF65-F5344CB8AC3E}">
        <p14:creationId xmlns:p14="http://schemas.microsoft.com/office/powerpoint/2010/main" val="187612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Summary</a:t>
            </a:r>
            <a:endParaRPr lang="en-US" dirty="0">
              <a:solidFill>
                <a:schemeClr val="accent2"/>
              </a:solidFill>
            </a:endParaRPr>
          </a:p>
        </p:txBody>
      </p:sp>
      <p:sp>
        <p:nvSpPr>
          <p:cNvPr id="3" name="Content Placeholder 2"/>
          <p:cNvSpPr>
            <a:spLocks noGrp="1"/>
          </p:cNvSpPr>
          <p:nvPr>
            <p:ph idx="1"/>
          </p:nvPr>
        </p:nvSpPr>
        <p:spPr/>
        <p:txBody>
          <a:bodyPr>
            <a:normAutofit/>
          </a:bodyPr>
          <a:lstStyle/>
          <a:p>
            <a:r>
              <a:rPr lang="en-US" dirty="0" smtClean="0"/>
              <a:t>In general</a:t>
            </a:r>
            <a:r>
              <a:rPr lang="en-US" smtClean="0"/>
              <a:t>, changing </a:t>
            </a:r>
            <a:r>
              <a:rPr lang="en-US" dirty="0" smtClean="0"/>
              <a:t>the capitalization rate has a bigger impact than changes to the LNI calculation.</a:t>
            </a:r>
          </a:p>
          <a:p>
            <a:r>
              <a:rPr lang="en-US" dirty="0" smtClean="0"/>
              <a:t>Property taxes are likely to increase over the next 5 to 7 years</a:t>
            </a:r>
          </a:p>
          <a:p>
            <a:pPr lvl="1"/>
            <a:r>
              <a:rPr lang="en-US" dirty="0"/>
              <a:t>Kansas real estate </a:t>
            </a:r>
            <a:r>
              <a:rPr lang="en-US" dirty="0" smtClean="0"/>
              <a:t>taxes </a:t>
            </a:r>
            <a:r>
              <a:rPr lang="en-US" dirty="0"/>
              <a:t>on non-irrigated land are likely to increase for the next 4 to 6 years assuming returns are close to the 17 year average</a:t>
            </a:r>
          </a:p>
          <a:p>
            <a:pPr lvl="1"/>
            <a:r>
              <a:rPr lang="en-US" dirty="0"/>
              <a:t>Kansas real estate taxes on irrigated land are likely to increase for the next 5 to 7 years assuming returns are close to the 17 year average</a:t>
            </a:r>
          </a:p>
          <a:p>
            <a:pPr lvl="1"/>
            <a:r>
              <a:rPr lang="en-US" dirty="0"/>
              <a:t>Kansas real estate taxes on pasture land are likely to increase less than irrigated or non-irrigated land although they will likely increase the next few years</a:t>
            </a:r>
          </a:p>
          <a:p>
            <a:endParaRPr lang="en-US" dirty="0"/>
          </a:p>
        </p:txBody>
      </p:sp>
    </p:spTree>
    <p:extLst>
      <p:ext uri="{BB962C8B-B14F-4D97-AF65-F5344CB8AC3E}">
        <p14:creationId xmlns:p14="http://schemas.microsoft.com/office/powerpoint/2010/main" val="272343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415" y="367990"/>
            <a:ext cx="9846797" cy="1232210"/>
          </a:xfrm>
        </p:spPr>
        <p:txBody>
          <a:bodyPr>
            <a:normAutofit/>
          </a:bodyPr>
          <a:lstStyle/>
          <a:p>
            <a:r>
              <a:rPr lang="en-US" sz="3200" dirty="0">
                <a:solidFill>
                  <a:srgbClr val="C00000"/>
                </a:solidFill>
              </a:rPr>
              <a:t>Crop Land Valuation</a:t>
            </a:r>
          </a:p>
        </p:txBody>
      </p:sp>
      <p:sp>
        <p:nvSpPr>
          <p:cNvPr id="5" name="Rectangle 3"/>
          <p:cNvSpPr>
            <a:spLocks noGrp="1" noChangeArrowheads="1"/>
          </p:cNvSpPr>
          <p:nvPr>
            <p:ph idx="1"/>
          </p:nvPr>
        </p:nvSpPr>
        <p:spPr/>
        <p:txBody>
          <a:bodyPr/>
          <a:lstStyle/>
          <a:p>
            <a:pPr>
              <a:lnSpc>
                <a:spcPct val="80000"/>
              </a:lnSpc>
            </a:pPr>
            <a:r>
              <a:rPr lang="en-US" dirty="0" smtClean="0">
                <a:latin typeface="Times New Roman" pitchFamily="18" charset="0"/>
                <a:cs typeface="Times New Roman" pitchFamily="18" charset="0"/>
              </a:rPr>
              <a:t>Determine Landlord </a:t>
            </a:r>
            <a:r>
              <a:rPr lang="en-US" dirty="0">
                <a:latin typeface="Times New Roman" pitchFamily="18" charset="0"/>
                <a:cs typeface="Times New Roman" pitchFamily="18" charset="0"/>
              </a:rPr>
              <a:t>gross </a:t>
            </a:r>
            <a:r>
              <a:rPr lang="en-US" dirty="0" smtClean="0">
                <a:latin typeface="Times New Roman" pitchFamily="18" charset="0"/>
                <a:cs typeface="Times New Roman" pitchFamily="18" charset="0"/>
              </a:rPr>
              <a:t>income</a:t>
            </a:r>
          </a:p>
          <a:p>
            <a:pPr lvl="1">
              <a:lnSpc>
                <a:spcPct val="80000"/>
              </a:lnSpc>
            </a:pPr>
            <a:r>
              <a:rPr lang="en-US" dirty="0" smtClean="0">
                <a:latin typeface="Times New Roman" pitchFamily="18" charset="0"/>
                <a:cs typeface="Times New Roman" pitchFamily="18" charset="0"/>
              </a:rPr>
              <a:t>Information </a:t>
            </a:r>
            <a:r>
              <a:rPr lang="en-US" dirty="0">
                <a:latin typeface="Times New Roman" pitchFamily="18" charset="0"/>
                <a:cs typeface="Times New Roman" pitchFamily="18" charset="0"/>
              </a:rPr>
              <a:t>from </a:t>
            </a:r>
            <a:r>
              <a:rPr lang="en-US" dirty="0">
                <a:latin typeface="Times New Roman" pitchFamily="18" charset="0"/>
                <a:cs typeface="Times New Roman" pitchFamily="18" charset="0"/>
              </a:rPr>
              <a:t>National Ag Statistics Service (USDA NASS)</a:t>
            </a:r>
          </a:p>
          <a:p>
            <a:pPr lvl="1">
              <a:lnSpc>
                <a:spcPct val="80000"/>
              </a:lnSpc>
            </a:pPr>
            <a:r>
              <a:rPr lang="en-US" u="sng" dirty="0" smtClean="0">
                <a:latin typeface="Times New Roman" pitchFamily="18" charset="0"/>
                <a:cs typeface="Times New Roman" pitchFamily="18" charset="0"/>
              </a:rPr>
              <a:t>Yields</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u="sng" dirty="0">
                <a:latin typeface="Times New Roman" pitchFamily="18" charset="0"/>
                <a:cs typeface="Times New Roman" pitchFamily="18" charset="0"/>
              </a:rPr>
              <a:t>Prices</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u="sng" dirty="0">
                <a:latin typeface="Times New Roman" pitchFamily="18" charset="0"/>
                <a:cs typeface="Times New Roman" pitchFamily="18" charset="0"/>
              </a:rPr>
              <a:t>Landlord’s share</a:t>
            </a:r>
            <a:r>
              <a:rPr lang="en-US" dirty="0">
                <a:latin typeface="Times New Roman" pitchFamily="18" charset="0"/>
                <a:cs typeface="Times New Roman" pitchFamily="18" charset="0"/>
              </a:rPr>
              <a:t> weighted by </a:t>
            </a:r>
            <a:r>
              <a:rPr lang="en-US" u="sng" dirty="0">
                <a:latin typeface="Times New Roman" pitchFamily="18" charset="0"/>
                <a:cs typeface="Times New Roman" pitchFamily="18" charset="0"/>
              </a:rPr>
              <a:t>crops grown</a:t>
            </a:r>
            <a:endParaRPr lang="en-US" dirty="0" smtClean="0">
              <a:latin typeface="Times New Roman" pitchFamily="18" charset="0"/>
              <a:cs typeface="Times New Roman" pitchFamily="18" charset="0"/>
            </a:endParaRPr>
          </a:p>
          <a:p>
            <a:pPr>
              <a:lnSpc>
                <a:spcPct val="80000"/>
              </a:lnSpc>
            </a:pPr>
            <a:r>
              <a:rPr lang="en-US" dirty="0" smtClean="0">
                <a:latin typeface="Times New Roman" pitchFamily="18" charset="0"/>
                <a:cs typeface="Times New Roman" pitchFamily="18" charset="0"/>
              </a:rPr>
              <a:t>Deduct Landlord expenses</a:t>
            </a:r>
          </a:p>
          <a:p>
            <a:pPr lvl="1">
              <a:lnSpc>
                <a:spcPct val="80000"/>
              </a:lnSpc>
            </a:pPr>
            <a:r>
              <a:rPr lang="en-US" dirty="0" smtClean="0">
                <a:latin typeface="Times New Roman" pitchFamily="18" charset="0"/>
                <a:cs typeface="Times New Roman" pitchFamily="18" charset="0"/>
              </a:rPr>
              <a:t>Landlord’s </a:t>
            </a:r>
            <a:r>
              <a:rPr lang="en-US" dirty="0">
                <a:latin typeface="Times New Roman" pitchFamily="18" charset="0"/>
                <a:cs typeface="Times New Roman" pitchFamily="18" charset="0"/>
              </a:rPr>
              <a:t>typical share of </a:t>
            </a:r>
            <a:r>
              <a:rPr lang="en-US" dirty="0" smtClean="0">
                <a:latin typeface="Times New Roman" pitchFamily="18" charset="0"/>
                <a:cs typeface="Times New Roman" pitchFamily="18" charset="0"/>
              </a:rPr>
              <a:t>expenses weighted by crops grown</a:t>
            </a:r>
          </a:p>
          <a:p>
            <a:pPr lvl="1">
              <a:lnSpc>
                <a:spcPct val="80000"/>
              </a:lnSpc>
            </a:pPr>
            <a:r>
              <a:rPr lang="en-US" dirty="0">
                <a:latin typeface="Times New Roman" pitchFamily="18" charset="0"/>
                <a:cs typeface="Times New Roman" pitchFamily="18" charset="0"/>
              </a:rPr>
              <a:t>Management </a:t>
            </a:r>
            <a:r>
              <a:rPr lang="en-US" dirty="0" smtClean="0">
                <a:latin typeface="Times New Roman" pitchFamily="18" charset="0"/>
                <a:cs typeface="Times New Roman" pitchFamily="18" charset="0"/>
              </a:rPr>
              <a:t>fee </a:t>
            </a:r>
            <a:r>
              <a:rPr lang="en-US" dirty="0">
                <a:latin typeface="Times New Roman" pitchFamily="18" charset="0"/>
                <a:cs typeface="Times New Roman" pitchFamily="18" charset="0"/>
              </a:rPr>
              <a:t>(10% of gross)</a:t>
            </a:r>
            <a:endParaRPr lang="en-US" dirty="0" smtClean="0">
              <a:latin typeface="Times New Roman" pitchFamily="18" charset="0"/>
              <a:cs typeface="Times New Roman" pitchFamily="18" charset="0"/>
            </a:endParaRPr>
          </a:p>
          <a:p>
            <a:pPr>
              <a:lnSpc>
                <a:spcPct val="80000"/>
              </a:lnSpc>
            </a:pPr>
            <a:r>
              <a:rPr lang="en-US" dirty="0" smtClean="0">
                <a:latin typeface="Times New Roman" pitchFamily="18" charset="0"/>
                <a:cs typeface="Times New Roman" pitchFamily="18" charset="0"/>
              </a:rPr>
              <a:t>Equals Landlord </a:t>
            </a:r>
            <a:r>
              <a:rPr lang="en-US" dirty="0">
                <a:latin typeface="Times New Roman" pitchFamily="18" charset="0"/>
                <a:cs typeface="Times New Roman" pitchFamily="18" charset="0"/>
              </a:rPr>
              <a:t>net income (</a:t>
            </a:r>
            <a:r>
              <a:rPr lang="en-US" dirty="0" smtClean="0">
                <a:latin typeface="Times New Roman" pitchFamily="18" charset="0"/>
                <a:cs typeface="Times New Roman" pitchFamily="18" charset="0"/>
              </a:rPr>
              <a:t>LNI)</a:t>
            </a:r>
          </a:p>
          <a:p>
            <a:pPr lvl="1">
              <a:lnSpc>
                <a:spcPct val="80000"/>
              </a:lnSpc>
            </a:pPr>
            <a:r>
              <a:rPr lang="en-US" dirty="0" smtClean="0">
                <a:latin typeface="Times New Roman" pitchFamily="18" charset="0"/>
                <a:cs typeface="Times New Roman" pitchFamily="18" charset="0"/>
              </a:rPr>
              <a:t>LNI’s </a:t>
            </a:r>
            <a:r>
              <a:rPr lang="en-US" dirty="0">
                <a:latin typeface="Times New Roman" pitchFamily="18" charset="0"/>
                <a:cs typeface="Times New Roman" pitchFamily="18" charset="0"/>
              </a:rPr>
              <a:t>provided for all soil map units for all </a:t>
            </a:r>
            <a:r>
              <a:rPr lang="en-US" dirty="0" smtClean="0">
                <a:latin typeface="Times New Roman" pitchFamily="18" charset="0"/>
                <a:cs typeface="Times New Roman" pitchFamily="18" charset="0"/>
              </a:rPr>
              <a:t>counties </a:t>
            </a:r>
            <a:r>
              <a:rPr lang="en-US" dirty="0">
                <a:latin typeface="Times New Roman" pitchFamily="18" charset="0"/>
                <a:cs typeface="Times New Roman" pitchFamily="18" charset="0"/>
              </a:rPr>
              <a:t>(Irrigated &amp; Dry)</a:t>
            </a:r>
          </a:p>
          <a:p>
            <a:pPr marL="457200" lvl="1" indent="0">
              <a:lnSpc>
                <a:spcPct val="80000"/>
              </a:lnSpc>
              <a:buNone/>
            </a:pPr>
            <a:endParaRPr lang="en-US" dirty="0"/>
          </a:p>
        </p:txBody>
      </p:sp>
    </p:spTree>
    <p:extLst>
      <p:ext uri="{BB962C8B-B14F-4D97-AF65-F5344CB8AC3E}">
        <p14:creationId xmlns:p14="http://schemas.microsoft.com/office/powerpoint/2010/main" val="902794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263" y="401444"/>
            <a:ext cx="9857949" cy="1198756"/>
          </a:xfrm>
        </p:spPr>
        <p:txBody>
          <a:bodyPr>
            <a:normAutofit/>
          </a:bodyPr>
          <a:lstStyle/>
          <a:p>
            <a:r>
              <a:rPr lang="en-US" sz="3200" dirty="0" smtClean="0">
                <a:solidFill>
                  <a:srgbClr val="C00000"/>
                </a:solidFill>
              </a:rPr>
              <a:t>2014 8-Year Summary Non-Irrigated</a:t>
            </a:r>
            <a:r>
              <a:rPr lang="en-US" sz="3200" dirty="0">
                <a:solidFill>
                  <a:srgbClr val="C00000"/>
                </a:solidFill>
              </a:rPr>
              <a:t/>
            </a:r>
            <a:br>
              <a:rPr lang="en-US" sz="3200" dirty="0">
                <a:solidFill>
                  <a:srgbClr val="C00000"/>
                </a:solidFill>
              </a:rPr>
            </a:br>
            <a:r>
              <a:rPr lang="en-US" sz="3200" dirty="0">
                <a:solidFill>
                  <a:srgbClr val="C00000"/>
                </a:solidFill>
              </a:rPr>
              <a:t>Example </a:t>
            </a:r>
            <a:r>
              <a:rPr lang="en-US" sz="3200" dirty="0" smtClean="0">
                <a:solidFill>
                  <a:srgbClr val="C00000"/>
                </a:solidFill>
              </a:rPr>
              <a:t>County—Page </a:t>
            </a:r>
            <a:r>
              <a:rPr lang="en-US" sz="3200" dirty="0" smtClean="0">
                <a:solidFill>
                  <a:srgbClr val="C00000"/>
                </a:solidFill>
              </a:rPr>
              <a:t>2 of Handout</a:t>
            </a:r>
            <a:endParaRPr lang="en-US" sz="3200" dirty="0">
              <a:solidFill>
                <a:srgbClr val="C00000"/>
              </a:solidFill>
            </a:endParaRPr>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2118249562"/>
              </p:ext>
            </p:extLst>
          </p:nvPr>
        </p:nvGraphicFramePr>
        <p:xfrm>
          <a:off x="1065212" y="1828800"/>
          <a:ext cx="10952279" cy="4404358"/>
        </p:xfrm>
        <a:graphic>
          <a:graphicData uri="http://schemas.openxmlformats.org/drawingml/2006/table">
            <a:tbl>
              <a:tblPr firstRow="1" bandRow="1">
                <a:tableStyleId>{5C22544A-7EE6-4342-B048-85BDC9FD1C3A}</a:tableStyleId>
              </a:tblPr>
              <a:tblGrid>
                <a:gridCol w="806476">
                  <a:extLst>
                    <a:ext uri="{9D8B030D-6E8A-4147-A177-3AD203B41FA5}">
                      <a16:colId xmlns:a16="http://schemas.microsoft.com/office/drawing/2014/main" val="20000"/>
                    </a:ext>
                  </a:extLst>
                </a:gridCol>
                <a:gridCol w="887123">
                  <a:extLst>
                    <a:ext uri="{9D8B030D-6E8A-4147-A177-3AD203B41FA5}">
                      <a16:colId xmlns:a16="http://schemas.microsoft.com/office/drawing/2014/main" val="20001"/>
                    </a:ext>
                  </a:extLst>
                </a:gridCol>
                <a:gridCol w="806476">
                  <a:extLst>
                    <a:ext uri="{9D8B030D-6E8A-4147-A177-3AD203B41FA5}">
                      <a16:colId xmlns:a16="http://schemas.microsoft.com/office/drawing/2014/main" val="20002"/>
                    </a:ext>
                  </a:extLst>
                </a:gridCol>
                <a:gridCol w="806476">
                  <a:extLst>
                    <a:ext uri="{9D8B030D-6E8A-4147-A177-3AD203B41FA5}">
                      <a16:colId xmlns:a16="http://schemas.microsoft.com/office/drawing/2014/main" val="20003"/>
                    </a:ext>
                  </a:extLst>
                </a:gridCol>
                <a:gridCol w="806476">
                  <a:extLst>
                    <a:ext uri="{9D8B030D-6E8A-4147-A177-3AD203B41FA5}">
                      <a16:colId xmlns:a16="http://schemas.microsoft.com/office/drawing/2014/main" val="20004"/>
                    </a:ext>
                  </a:extLst>
                </a:gridCol>
                <a:gridCol w="806476">
                  <a:extLst>
                    <a:ext uri="{9D8B030D-6E8A-4147-A177-3AD203B41FA5}">
                      <a16:colId xmlns:a16="http://schemas.microsoft.com/office/drawing/2014/main" val="20005"/>
                    </a:ext>
                  </a:extLst>
                </a:gridCol>
                <a:gridCol w="887123">
                  <a:extLst>
                    <a:ext uri="{9D8B030D-6E8A-4147-A177-3AD203B41FA5}">
                      <a16:colId xmlns:a16="http://schemas.microsoft.com/office/drawing/2014/main" val="20006"/>
                    </a:ext>
                  </a:extLst>
                </a:gridCol>
                <a:gridCol w="887123">
                  <a:extLst>
                    <a:ext uri="{9D8B030D-6E8A-4147-A177-3AD203B41FA5}">
                      <a16:colId xmlns:a16="http://schemas.microsoft.com/office/drawing/2014/main" val="20007"/>
                    </a:ext>
                  </a:extLst>
                </a:gridCol>
                <a:gridCol w="806476">
                  <a:extLst>
                    <a:ext uri="{9D8B030D-6E8A-4147-A177-3AD203B41FA5}">
                      <a16:colId xmlns:a16="http://schemas.microsoft.com/office/drawing/2014/main" val="20008"/>
                    </a:ext>
                  </a:extLst>
                </a:gridCol>
                <a:gridCol w="785053">
                  <a:extLst>
                    <a:ext uri="{9D8B030D-6E8A-4147-A177-3AD203B41FA5}">
                      <a16:colId xmlns:a16="http://schemas.microsoft.com/office/drawing/2014/main" val="20009"/>
                    </a:ext>
                  </a:extLst>
                </a:gridCol>
                <a:gridCol w="1371600">
                  <a:extLst>
                    <a:ext uri="{9D8B030D-6E8A-4147-A177-3AD203B41FA5}">
                      <a16:colId xmlns:a16="http://schemas.microsoft.com/office/drawing/2014/main" val="20010"/>
                    </a:ext>
                  </a:extLst>
                </a:gridCol>
                <a:gridCol w="1295401">
                  <a:extLst>
                    <a:ext uri="{9D8B030D-6E8A-4147-A177-3AD203B41FA5}">
                      <a16:colId xmlns:a16="http://schemas.microsoft.com/office/drawing/2014/main" val="20011"/>
                    </a:ext>
                  </a:extLst>
                </a:gridCol>
              </a:tblGrid>
              <a:tr h="1301289">
                <a:tc>
                  <a:txBody>
                    <a:bodyPr/>
                    <a:lstStyle/>
                    <a:p>
                      <a:pPr algn="r"/>
                      <a:r>
                        <a:rPr lang="en-US" dirty="0">
                          <a:latin typeface="Arial" panose="020B0604020202020204" pitchFamily="34" charset="0"/>
                        </a:rPr>
                        <a:t> </a:t>
                      </a:r>
                      <a:endParaRPr lang="en-US" dirty="0"/>
                    </a:p>
                  </a:txBody>
                  <a:tcPr anchor="b"/>
                </a:tc>
                <a:tc>
                  <a:txBody>
                    <a:bodyPr/>
                    <a:lstStyle/>
                    <a:p>
                      <a:pPr algn="ctr"/>
                      <a:r>
                        <a:rPr lang="en-US" dirty="0" smtClean="0">
                          <a:latin typeface="Times New Roman" panose="02020603050405020304" pitchFamily="18" charset="0"/>
                        </a:rPr>
                        <a:t>Drop-Off</a:t>
                      </a:r>
                      <a:r>
                        <a:rPr lang="en-US" baseline="0" dirty="0" smtClean="0">
                          <a:latin typeface="Times New Roman" panose="02020603050405020304" pitchFamily="18" charset="0"/>
                        </a:rPr>
                        <a:t> Year</a:t>
                      </a: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a:latin typeface="Times New Roman" panose="02020603050405020304" pitchFamily="18" charset="0"/>
                        </a:rPr>
                        <a:t> </a:t>
                      </a:r>
                      <a:endParaRPr lang="en-US" dirty="0"/>
                    </a:p>
                  </a:txBody>
                  <a:tcPr anchor="b"/>
                </a:tc>
                <a:tc>
                  <a:txBody>
                    <a:bodyPr/>
                    <a:lstStyle/>
                    <a:p>
                      <a:pPr algn="r"/>
                      <a:r>
                        <a:rPr lang="en-US" dirty="0" smtClean="0">
                          <a:latin typeface="Times New Roman" panose="02020603050405020304" pitchFamily="18" charset="0"/>
                        </a:rPr>
                        <a:t>Add-On Year</a:t>
                      </a:r>
                      <a:endParaRPr lang="en-US" dirty="0"/>
                    </a:p>
                  </a:txBody>
                  <a:tcPr anchor="b"/>
                </a:tc>
                <a:tc>
                  <a:txBody>
                    <a:bodyPr/>
                    <a:lstStyle/>
                    <a:p>
                      <a:pPr algn="r"/>
                      <a:endParaRPr lang="en-US" dirty="0"/>
                    </a:p>
                  </a:txBody>
                  <a:tcPr anchor="b"/>
                </a:tc>
                <a:tc>
                  <a:txBody>
                    <a:bodyPr/>
                    <a:lstStyle/>
                    <a:p>
                      <a:pPr algn="r"/>
                      <a:r>
                        <a:rPr lang="en-US" dirty="0" smtClean="0"/>
                        <a:t>Valuation Year for</a:t>
                      </a:r>
                      <a:r>
                        <a:rPr lang="en-US" baseline="0" dirty="0" smtClean="0"/>
                        <a:t> 2016 Values</a:t>
                      </a:r>
                      <a:endParaRPr lang="en-US" dirty="0"/>
                    </a:p>
                  </a:txBody>
                  <a:tcPr anchor="b"/>
                </a:tc>
                <a:extLst>
                  <a:ext uri="{0D108BD9-81ED-4DB2-BD59-A6C34878D82A}">
                    <a16:rowId xmlns:a16="http://schemas.microsoft.com/office/drawing/2014/main" val="10000"/>
                  </a:ext>
                </a:extLst>
              </a:tr>
              <a:tr h="1000990">
                <a:tc>
                  <a:txBody>
                    <a:bodyPr/>
                    <a:lstStyle/>
                    <a:p>
                      <a:pPr algn="l"/>
                      <a:r>
                        <a:rPr lang="en-US">
                          <a:latin typeface="Arial" panose="020B0604020202020204" pitchFamily="34" charset="0"/>
                        </a:rPr>
                        <a:t>Soil</a:t>
                      </a:r>
                      <a:endParaRPr lang="en-US"/>
                    </a:p>
                  </a:txBody>
                  <a:tcPr anchor="b"/>
                </a:tc>
                <a:tc>
                  <a:txBody>
                    <a:bodyPr/>
                    <a:lstStyle/>
                    <a:p>
                      <a:pPr algn="r"/>
                      <a:r>
                        <a:rPr lang="en-US">
                          <a:latin typeface="Times New Roman" panose="02020603050405020304" pitchFamily="18" charset="0"/>
                        </a:rPr>
                        <a:t>2006 LNI</a:t>
                      </a:r>
                      <a:endParaRPr lang="en-US"/>
                    </a:p>
                  </a:txBody>
                  <a:tcPr anchor="b"/>
                </a:tc>
                <a:tc>
                  <a:txBody>
                    <a:bodyPr/>
                    <a:lstStyle/>
                    <a:p>
                      <a:pPr algn="r"/>
                      <a:r>
                        <a:rPr lang="en-US">
                          <a:latin typeface="Times New Roman" panose="02020603050405020304" pitchFamily="18" charset="0"/>
                        </a:rPr>
                        <a:t>2007 LNI</a:t>
                      </a:r>
                      <a:endParaRPr lang="en-US"/>
                    </a:p>
                  </a:txBody>
                  <a:tcPr anchor="b"/>
                </a:tc>
                <a:tc>
                  <a:txBody>
                    <a:bodyPr/>
                    <a:lstStyle/>
                    <a:p>
                      <a:pPr algn="r"/>
                      <a:r>
                        <a:rPr lang="en-US">
                          <a:latin typeface="Times New Roman" panose="02020603050405020304" pitchFamily="18" charset="0"/>
                        </a:rPr>
                        <a:t>2008 LNI</a:t>
                      </a:r>
                      <a:endParaRPr lang="en-US"/>
                    </a:p>
                  </a:txBody>
                  <a:tcPr anchor="b"/>
                </a:tc>
                <a:tc>
                  <a:txBody>
                    <a:bodyPr/>
                    <a:lstStyle/>
                    <a:p>
                      <a:pPr algn="r"/>
                      <a:r>
                        <a:rPr lang="en-US">
                          <a:latin typeface="Times New Roman" panose="02020603050405020304" pitchFamily="18" charset="0"/>
                        </a:rPr>
                        <a:t>2009 LNI</a:t>
                      </a:r>
                      <a:endParaRPr lang="en-US"/>
                    </a:p>
                  </a:txBody>
                  <a:tcPr anchor="b"/>
                </a:tc>
                <a:tc>
                  <a:txBody>
                    <a:bodyPr/>
                    <a:lstStyle/>
                    <a:p>
                      <a:pPr algn="r"/>
                      <a:r>
                        <a:rPr lang="en-US" dirty="0">
                          <a:latin typeface="Times New Roman" panose="02020603050405020304" pitchFamily="18" charset="0"/>
                        </a:rPr>
                        <a:t>2010 LNI</a:t>
                      </a:r>
                      <a:endParaRPr lang="en-US" dirty="0"/>
                    </a:p>
                  </a:txBody>
                  <a:tcPr anchor="b"/>
                </a:tc>
                <a:tc>
                  <a:txBody>
                    <a:bodyPr/>
                    <a:lstStyle/>
                    <a:p>
                      <a:pPr algn="r"/>
                      <a:r>
                        <a:rPr lang="en-US" dirty="0">
                          <a:latin typeface="Times New Roman" panose="02020603050405020304" pitchFamily="18" charset="0"/>
                        </a:rPr>
                        <a:t>2011 LNI</a:t>
                      </a:r>
                      <a:endParaRPr lang="en-US" dirty="0"/>
                    </a:p>
                  </a:txBody>
                  <a:tcPr anchor="b"/>
                </a:tc>
                <a:tc>
                  <a:txBody>
                    <a:bodyPr/>
                    <a:lstStyle/>
                    <a:p>
                      <a:pPr algn="r"/>
                      <a:r>
                        <a:rPr lang="en-US" dirty="0">
                          <a:latin typeface="Times New Roman" panose="02020603050405020304" pitchFamily="18" charset="0"/>
                        </a:rPr>
                        <a:t>2012 LNI</a:t>
                      </a:r>
                      <a:endParaRPr lang="en-US" dirty="0"/>
                    </a:p>
                  </a:txBody>
                  <a:tcPr anchor="b"/>
                </a:tc>
                <a:tc>
                  <a:txBody>
                    <a:bodyPr/>
                    <a:lstStyle/>
                    <a:p>
                      <a:pPr algn="r"/>
                      <a:r>
                        <a:rPr lang="en-US" dirty="0">
                          <a:latin typeface="Times New Roman" panose="02020603050405020304" pitchFamily="18" charset="0"/>
                        </a:rPr>
                        <a:t>2013 LNI</a:t>
                      </a:r>
                      <a:endParaRPr lang="en-US" dirty="0"/>
                    </a:p>
                  </a:txBody>
                  <a:tcPr anchor="b"/>
                </a:tc>
                <a:tc>
                  <a:txBody>
                    <a:bodyPr/>
                    <a:lstStyle/>
                    <a:p>
                      <a:pPr algn="r"/>
                      <a:r>
                        <a:rPr lang="en-US" dirty="0">
                          <a:latin typeface="Times New Roman" panose="02020603050405020304" pitchFamily="18" charset="0"/>
                        </a:rPr>
                        <a:t>2014 LNI</a:t>
                      </a:r>
                      <a:endParaRPr lang="en-US" dirty="0"/>
                    </a:p>
                  </a:txBody>
                  <a:tcPr anchor="b"/>
                </a:tc>
                <a:tc>
                  <a:txBody>
                    <a:bodyPr/>
                    <a:lstStyle/>
                    <a:p>
                      <a:pPr algn="r"/>
                      <a:r>
                        <a:rPr lang="en-US" dirty="0" smtClean="0">
                          <a:latin typeface="Times New Roman" panose="02020603050405020304" pitchFamily="18" charset="0"/>
                        </a:rPr>
                        <a:t>2013</a:t>
                      </a:r>
                    </a:p>
                    <a:p>
                      <a:pPr algn="r"/>
                      <a:r>
                        <a:rPr lang="en-US" dirty="0" smtClean="0">
                          <a:latin typeface="Times New Roman" panose="02020603050405020304" pitchFamily="18" charset="0"/>
                        </a:rPr>
                        <a:t>8-YEAR AVERAGE</a:t>
                      </a:r>
                      <a:endParaRPr lang="en-US" dirty="0" smtClean="0"/>
                    </a:p>
                  </a:txBody>
                  <a:tcPr anchor="b"/>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rPr>
                        <a:t>2014 8-YEAR</a:t>
                      </a:r>
                      <a:r>
                        <a:rPr lang="en-US" baseline="0" dirty="0" smtClean="0">
                          <a:latin typeface="Times New Roman" panose="02020603050405020304" pitchFamily="18" charset="0"/>
                        </a:rPr>
                        <a:t> AVG</a:t>
                      </a:r>
                      <a:endParaRPr lang="en-US" dirty="0" smtClean="0"/>
                    </a:p>
                  </a:txBody>
                  <a:tcPr anchor="b"/>
                </a:tc>
                <a:extLst>
                  <a:ext uri="{0D108BD9-81ED-4DB2-BD59-A6C34878D82A}">
                    <a16:rowId xmlns:a16="http://schemas.microsoft.com/office/drawing/2014/main" val="10001"/>
                  </a:ext>
                </a:extLst>
              </a:tr>
              <a:tr h="700693">
                <a:tc>
                  <a:txBody>
                    <a:bodyPr/>
                    <a:lstStyle/>
                    <a:p>
                      <a:pPr algn="l"/>
                      <a:r>
                        <a:rPr lang="en-US">
                          <a:latin typeface="Arial" panose="020B0604020202020204" pitchFamily="34" charset="0"/>
                        </a:rPr>
                        <a:t>2668</a:t>
                      </a:r>
                      <a:endParaRPr lang="en-US"/>
                    </a:p>
                  </a:txBody>
                  <a:tcPr anchor="b"/>
                </a:tc>
                <a:tc>
                  <a:txBody>
                    <a:bodyPr/>
                    <a:lstStyle/>
                    <a:p>
                      <a:pPr algn="r"/>
                      <a:r>
                        <a:rPr lang="en-US">
                          <a:latin typeface="Times New Roman" panose="02020603050405020304" pitchFamily="18" charset="0"/>
                        </a:rPr>
                        <a:t>4.91</a:t>
                      </a:r>
                      <a:endParaRPr lang="en-US"/>
                    </a:p>
                  </a:txBody>
                  <a:tcPr anchor="b"/>
                </a:tc>
                <a:tc>
                  <a:txBody>
                    <a:bodyPr/>
                    <a:lstStyle/>
                    <a:p>
                      <a:pPr algn="r"/>
                      <a:r>
                        <a:rPr lang="en-US">
                          <a:latin typeface="Times New Roman" panose="02020603050405020304" pitchFamily="18" charset="0"/>
                        </a:rPr>
                        <a:t>4.99</a:t>
                      </a:r>
                      <a:endParaRPr lang="en-US"/>
                    </a:p>
                  </a:txBody>
                  <a:tcPr anchor="b"/>
                </a:tc>
                <a:tc>
                  <a:txBody>
                    <a:bodyPr/>
                    <a:lstStyle/>
                    <a:p>
                      <a:pPr algn="r"/>
                      <a:r>
                        <a:rPr lang="en-US">
                          <a:latin typeface="Times New Roman" panose="02020603050405020304" pitchFamily="18" charset="0"/>
                        </a:rPr>
                        <a:t>8.84</a:t>
                      </a:r>
                      <a:endParaRPr lang="en-US"/>
                    </a:p>
                  </a:txBody>
                  <a:tcPr anchor="b"/>
                </a:tc>
                <a:tc>
                  <a:txBody>
                    <a:bodyPr/>
                    <a:lstStyle/>
                    <a:p>
                      <a:pPr algn="r"/>
                      <a:r>
                        <a:rPr lang="en-US">
                          <a:latin typeface="Times New Roman" panose="02020603050405020304" pitchFamily="18" charset="0"/>
                        </a:rPr>
                        <a:t>18.78</a:t>
                      </a:r>
                      <a:endParaRPr lang="en-US"/>
                    </a:p>
                  </a:txBody>
                  <a:tcPr anchor="b"/>
                </a:tc>
                <a:tc>
                  <a:txBody>
                    <a:bodyPr/>
                    <a:lstStyle/>
                    <a:p>
                      <a:pPr algn="r"/>
                      <a:r>
                        <a:rPr lang="en-US">
                          <a:latin typeface="Times New Roman" panose="02020603050405020304" pitchFamily="18" charset="0"/>
                        </a:rPr>
                        <a:t>25.16</a:t>
                      </a:r>
                      <a:endParaRPr lang="en-US"/>
                    </a:p>
                  </a:txBody>
                  <a:tcPr anchor="b"/>
                </a:tc>
                <a:tc>
                  <a:txBody>
                    <a:bodyPr/>
                    <a:lstStyle/>
                    <a:p>
                      <a:pPr algn="r"/>
                      <a:r>
                        <a:rPr lang="en-US">
                          <a:latin typeface="Times New Roman" panose="02020603050405020304" pitchFamily="18" charset="0"/>
                        </a:rPr>
                        <a:t>37.87</a:t>
                      </a:r>
                      <a:endParaRPr lang="en-US"/>
                    </a:p>
                  </a:txBody>
                  <a:tcPr anchor="b"/>
                </a:tc>
                <a:tc>
                  <a:txBody>
                    <a:bodyPr/>
                    <a:lstStyle/>
                    <a:p>
                      <a:pPr algn="r"/>
                      <a:r>
                        <a:rPr lang="en-US" dirty="0">
                          <a:latin typeface="Times New Roman" panose="02020603050405020304" pitchFamily="18" charset="0"/>
                        </a:rPr>
                        <a:t>49.82</a:t>
                      </a:r>
                      <a:endParaRPr lang="en-US" dirty="0"/>
                    </a:p>
                  </a:txBody>
                  <a:tcPr anchor="b"/>
                </a:tc>
                <a:tc>
                  <a:txBody>
                    <a:bodyPr/>
                    <a:lstStyle/>
                    <a:p>
                      <a:pPr algn="r"/>
                      <a:r>
                        <a:rPr lang="en-US">
                          <a:latin typeface="Times New Roman" panose="02020603050405020304" pitchFamily="18" charset="0"/>
                        </a:rPr>
                        <a:t>41.21</a:t>
                      </a:r>
                      <a:endParaRPr lang="en-US"/>
                    </a:p>
                  </a:txBody>
                  <a:tcPr anchor="b"/>
                </a:tc>
                <a:tc>
                  <a:txBody>
                    <a:bodyPr/>
                    <a:lstStyle/>
                    <a:p>
                      <a:pPr algn="r"/>
                      <a:r>
                        <a:rPr lang="en-US" dirty="0">
                          <a:latin typeface="Times New Roman" panose="02020603050405020304" pitchFamily="18" charset="0"/>
                        </a:rPr>
                        <a:t>47.76</a:t>
                      </a:r>
                      <a:endParaRPr lang="en-US" dirty="0"/>
                    </a:p>
                  </a:txBody>
                  <a:tcPr anchor="b"/>
                </a:tc>
                <a:tc>
                  <a:txBody>
                    <a:bodyPr/>
                    <a:lstStyle/>
                    <a:p>
                      <a:pPr algn="r"/>
                      <a:r>
                        <a:rPr lang="en-US" dirty="0" smtClean="0">
                          <a:latin typeface="Times New Roman" panose="02020603050405020304" pitchFamily="18" charset="0"/>
                        </a:rPr>
                        <a:t>$23.95</a:t>
                      </a:r>
                      <a:endParaRPr lang="en-US" dirty="0"/>
                    </a:p>
                  </a:txBody>
                  <a:tcPr anchor="b"/>
                </a:tc>
                <a:tc>
                  <a:txBody>
                    <a:bodyPr/>
                    <a:lstStyle/>
                    <a:p>
                      <a:pPr algn="r"/>
                      <a:r>
                        <a:rPr lang="en-US" dirty="0" smtClean="0">
                          <a:latin typeface="Times New Roman" panose="02020603050405020304" pitchFamily="18" charset="0"/>
                        </a:rPr>
                        <a:t>$29.30</a:t>
                      </a:r>
                      <a:endParaRPr lang="en-US" dirty="0"/>
                    </a:p>
                  </a:txBody>
                  <a:tcPr anchor="b"/>
                </a:tc>
                <a:extLst>
                  <a:ext uri="{0D108BD9-81ED-4DB2-BD59-A6C34878D82A}">
                    <a16:rowId xmlns:a16="http://schemas.microsoft.com/office/drawing/2014/main" val="10002"/>
                  </a:ext>
                </a:extLst>
              </a:tr>
              <a:tr h="700693">
                <a:tc>
                  <a:txBody>
                    <a:bodyPr/>
                    <a:lstStyle/>
                    <a:p>
                      <a:pPr algn="l"/>
                      <a:r>
                        <a:rPr lang="en-US">
                          <a:latin typeface="Arial" panose="020B0604020202020204" pitchFamily="34" charset="0"/>
                        </a:rPr>
                        <a:t>2669</a:t>
                      </a:r>
                      <a:endParaRPr lang="en-US"/>
                    </a:p>
                  </a:txBody>
                  <a:tcPr anchor="b"/>
                </a:tc>
                <a:tc>
                  <a:txBody>
                    <a:bodyPr/>
                    <a:lstStyle/>
                    <a:p>
                      <a:pPr algn="r"/>
                      <a:r>
                        <a:rPr lang="en-US">
                          <a:latin typeface="Times New Roman" panose="02020603050405020304" pitchFamily="18" charset="0"/>
                        </a:rPr>
                        <a:t>4.91</a:t>
                      </a:r>
                      <a:endParaRPr lang="en-US"/>
                    </a:p>
                  </a:txBody>
                  <a:tcPr anchor="b"/>
                </a:tc>
                <a:tc>
                  <a:txBody>
                    <a:bodyPr/>
                    <a:lstStyle/>
                    <a:p>
                      <a:pPr algn="r"/>
                      <a:r>
                        <a:rPr lang="en-US">
                          <a:latin typeface="Times New Roman" panose="02020603050405020304" pitchFamily="18" charset="0"/>
                        </a:rPr>
                        <a:t>4.99</a:t>
                      </a:r>
                      <a:endParaRPr lang="en-US"/>
                    </a:p>
                  </a:txBody>
                  <a:tcPr anchor="b"/>
                </a:tc>
                <a:tc>
                  <a:txBody>
                    <a:bodyPr/>
                    <a:lstStyle/>
                    <a:p>
                      <a:pPr algn="r"/>
                      <a:r>
                        <a:rPr lang="en-US">
                          <a:latin typeface="Times New Roman" panose="02020603050405020304" pitchFamily="18" charset="0"/>
                        </a:rPr>
                        <a:t>8.84</a:t>
                      </a:r>
                      <a:endParaRPr lang="en-US"/>
                    </a:p>
                  </a:txBody>
                  <a:tcPr anchor="b"/>
                </a:tc>
                <a:tc>
                  <a:txBody>
                    <a:bodyPr/>
                    <a:lstStyle/>
                    <a:p>
                      <a:pPr algn="r"/>
                      <a:r>
                        <a:rPr lang="en-US">
                          <a:latin typeface="Times New Roman" panose="02020603050405020304" pitchFamily="18" charset="0"/>
                        </a:rPr>
                        <a:t>18.78</a:t>
                      </a:r>
                      <a:endParaRPr lang="en-US"/>
                    </a:p>
                  </a:txBody>
                  <a:tcPr anchor="b"/>
                </a:tc>
                <a:tc>
                  <a:txBody>
                    <a:bodyPr/>
                    <a:lstStyle/>
                    <a:p>
                      <a:pPr algn="r"/>
                      <a:r>
                        <a:rPr lang="en-US">
                          <a:latin typeface="Times New Roman" panose="02020603050405020304" pitchFamily="18" charset="0"/>
                        </a:rPr>
                        <a:t>25.16</a:t>
                      </a:r>
                      <a:endParaRPr lang="en-US"/>
                    </a:p>
                  </a:txBody>
                  <a:tcPr anchor="b"/>
                </a:tc>
                <a:tc>
                  <a:txBody>
                    <a:bodyPr/>
                    <a:lstStyle/>
                    <a:p>
                      <a:pPr algn="r"/>
                      <a:r>
                        <a:rPr lang="en-US">
                          <a:latin typeface="Times New Roman" panose="02020603050405020304" pitchFamily="18" charset="0"/>
                        </a:rPr>
                        <a:t>37.87</a:t>
                      </a:r>
                      <a:endParaRPr lang="en-US"/>
                    </a:p>
                  </a:txBody>
                  <a:tcPr anchor="b"/>
                </a:tc>
                <a:tc>
                  <a:txBody>
                    <a:bodyPr/>
                    <a:lstStyle/>
                    <a:p>
                      <a:pPr algn="r"/>
                      <a:r>
                        <a:rPr lang="en-US">
                          <a:latin typeface="Times New Roman" panose="02020603050405020304" pitchFamily="18" charset="0"/>
                        </a:rPr>
                        <a:t>49.82</a:t>
                      </a:r>
                      <a:endParaRPr lang="en-US"/>
                    </a:p>
                  </a:txBody>
                  <a:tcPr anchor="b"/>
                </a:tc>
                <a:tc>
                  <a:txBody>
                    <a:bodyPr/>
                    <a:lstStyle/>
                    <a:p>
                      <a:pPr algn="r"/>
                      <a:r>
                        <a:rPr lang="en-US">
                          <a:latin typeface="Times New Roman" panose="02020603050405020304" pitchFamily="18" charset="0"/>
                        </a:rPr>
                        <a:t>32.03</a:t>
                      </a:r>
                      <a:endParaRPr lang="en-US"/>
                    </a:p>
                  </a:txBody>
                  <a:tcPr anchor="b"/>
                </a:tc>
                <a:tc>
                  <a:txBody>
                    <a:bodyPr/>
                    <a:lstStyle/>
                    <a:p>
                      <a:pPr algn="r"/>
                      <a:r>
                        <a:rPr lang="en-US">
                          <a:latin typeface="Times New Roman" panose="02020603050405020304" pitchFamily="18" charset="0"/>
                        </a:rPr>
                        <a:t>37.73</a:t>
                      </a:r>
                      <a:endParaRPr lang="en-US"/>
                    </a:p>
                  </a:txBody>
                  <a:tcPr anchor="b"/>
                </a:tc>
                <a:tc>
                  <a:txBody>
                    <a:bodyPr/>
                    <a:lstStyle/>
                    <a:p>
                      <a:pPr algn="r"/>
                      <a:r>
                        <a:rPr lang="en-US" dirty="0" smtClean="0">
                          <a:latin typeface="Times New Roman" panose="02020603050405020304" pitchFamily="18" charset="0"/>
                        </a:rPr>
                        <a:t>$22.80</a:t>
                      </a:r>
                      <a:endParaRPr lang="en-US" dirty="0"/>
                    </a:p>
                  </a:txBody>
                  <a:tcPr anchor="b"/>
                </a:tc>
                <a:tc>
                  <a:txBody>
                    <a:bodyPr/>
                    <a:lstStyle/>
                    <a:p>
                      <a:pPr algn="r"/>
                      <a:r>
                        <a:rPr lang="en-US" smtClean="0">
                          <a:latin typeface="Times New Roman" panose="02020603050405020304" pitchFamily="18" charset="0"/>
                        </a:rPr>
                        <a:t>$26.90</a:t>
                      </a:r>
                      <a:endParaRPr lang="en-US" dirty="0"/>
                    </a:p>
                  </a:txBody>
                  <a:tcPr anchor="b"/>
                </a:tc>
                <a:extLst>
                  <a:ext uri="{0D108BD9-81ED-4DB2-BD59-A6C34878D82A}">
                    <a16:rowId xmlns:a16="http://schemas.microsoft.com/office/drawing/2014/main" val="10003"/>
                  </a:ext>
                </a:extLst>
              </a:tr>
              <a:tr h="700693">
                <a:tc>
                  <a:txBody>
                    <a:bodyPr/>
                    <a:lstStyle/>
                    <a:p>
                      <a:pPr algn="l"/>
                      <a:r>
                        <a:rPr lang="en-US">
                          <a:latin typeface="Arial" panose="020B0604020202020204" pitchFamily="34" charset="0"/>
                        </a:rPr>
                        <a:t>2760</a:t>
                      </a:r>
                      <a:endParaRPr lang="en-US"/>
                    </a:p>
                  </a:txBody>
                  <a:tcPr anchor="b"/>
                </a:tc>
                <a:tc>
                  <a:txBody>
                    <a:bodyPr/>
                    <a:lstStyle/>
                    <a:p>
                      <a:pPr algn="r"/>
                      <a:r>
                        <a:rPr lang="en-US">
                          <a:latin typeface="Times New Roman" panose="02020603050405020304" pitchFamily="18" charset="0"/>
                        </a:rPr>
                        <a:t>-5.83</a:t>
                      </a:r>
                      <a:endParaRPr lang="en-US"/>
                    </a:p>
                  </a:txBody>
                  <a:tcPr anchor="b"/>
                </a:tc>
                <a:tc>
                  <a:txBody>
                    <a:bodyPr/>
                    <a:lstStyle/>
                    <a:p>
                      <a:pPr algn="r"/>
                      <a:r>
                        <a:rPr lang="en-US">
                          <a:latin typeface="Times New Roman" panose="02020603050405020304" pitchFamily="18" charset="0"/>
                        </a:rPr>
                        <a:t>-7.11</a:t>
                      </a:r>
                      <a:endParaRPr lang="en-US"/>
                    </a:p>
                  </a:txBody>
                  <a:tcPr anchor="b"/>
                </a:tc>
                <a:tc>
                  <a:txBody>
                    <a:bodyPr/>
                    <a:lstStyle/>
                    <a:p>
                      <a:pPr algn="r"/>
                      <a:r>
                        <a:rPr lang="en-US">
                          <a:latin typeface="Times New Roman" panose="02020603050405020304" pitchFamily="18" charset="0"/>
                        </a:rPr>
                        <a:t>-5.74</a:t>
                      </a:r>
                      <a:endParaRPr lang="en-US"/>
                    </a:p>
                  </a:txBody>
                  <a:tcPr anchor="b"/>
                </a:tc>
                <a:tc>
                  <a:txBody>
                    <a:bodyPr/>
                    <a:lstStyle/>
                    <a:p>
                      <a:pPr algn="r"/>
                      <a:r>
                        <a:rPr lang="en-US">
                          <a:latin typeface="Times New Roman" panose="02020603050405020304" pitchFamily="18" charset="0"/>
                        </a:rPr>
                        <a:t>-1.87</a:t>
                      </a:r>
                      <a:endParaRPr lang="en-US"/>
                    </a:p>
                  </a:txBody>
                  <a:tcPr anchor="b"/>
                </a:tc>
                <a:tc>
                  <a:txBody>
                    <a:bodyPr/>
                    <a:lstStyle/>
                    <a:p>
                      <a:pPr algn="r"/>
                      <a:r>
                        <a:rPr lang="en-US">
                          <a:latin typeface="Times New Roman" panose="02020603050405020304" pitchFamily="18" charset="0"/>
                        </a:rPr>
                        <a:t>-0.01</a:t>
                      </a:r>
                      <a:endParaRPr lang="en-US"/>
                    </a:p>
                  </a:txBody>
                  <a:tcPr anchor="b"/>
                </a:tc>
                <a:tc>
                  <a:txBody>
                    <a:bodyPr/>
                    <a:lstStyle/>
                    <a:p>
                      <a:pPr algn="r"/>
                      <a:r>
                        <a:rPr lang="en-US">
                          <a:latin typeface="Times New Roman" panose="02020603050405020304" pitchFamily="18" charset="0"/>
                        </a:rPr>
                        <a:t>0.61</a:t>
                      </a:r>
                      <a:endParaRPr lang="en-US"/>
                    </a:p>
                  </a:txBody>
                  <a:tcPr anchor="b"/>
                </a:tc>
                <a:tc>
                  <a:txBody>
                    <a:bodyPr/>
                    <a:lstStyle/>
                    <a:p>
                      <a:pPr algn="r"/>
                      <a:r>
                        <a:rPr lang="en-US">
                          <a:latin typeface="Times New Roman" panose="02020603050405020304" pitchFamily="18" charset="0"/>
                        </a:rPr>
                        <a:t>3.22</a:t>
                      </a:r>
                      <a:endParaRPr lang="en-US"/>
                    </a:p>
                  </a:txBody>
                  <a:tcPr anchor="b"/>
                </a:tc>
                <a:tc>
                  <a:txBody>
                    <a:bodyPr/>
                    <a:lstStyle/>
                    <a:p>
                      <a:pPr algn="r"/>
                      <a:r>
                        <a:rPr lang="en-US">
                          <a:latin typeface="Times New Roman" panose="02020603050405020304" pitchFamily="18" charset="0"/>
                        </a:rPr>
                        <a:t>-7.76</a:t>
                      </a:r>
                      <a:endParaRPr lang="en-US"/>
                    </a:p>
                  </a:txBody>
                  <a:tcPr anchor="b"/>
                </a:tc>
                <a:tc>
                  <a:txBody>
                    <a:bodyPr/>
                    <a:lstStyle/>
                    <a:p>
                      <a:pPr algn="r"/>
                      <a:r>
                        <a:rPr lang="en-US">
                          <a:latin typeface="Times New Roman" panose="02020603050405020304" pitchFamily="18" charset="0"/>
                        </a:rPr>
                        <a:t>-5.73</a:t>
                      </a:r>
                      <a:endParaRPr lang="en-US"/>
                    </a:p>
                  </a:txBody>
                  <a:tcPr anchor="b"/>
                </a:tc>
                <a:tc>
                  <a:txBody>
                    <a:bodyPr/>
                    <a:lstStyle/>
                    <a:p>
                      <a:pPr algn="r"/>
                      <a:r>
                        <a:rPr lang="en-US" dirty="0" smtClean="0">
                          <a:latin typeface="Times New Roman" panose="02020603050405020304" pitchFamily="18" charset="0"/>
                        </a:rPr>
                        <a:t>($3.06</a:t>
                      </a:r>
                      <a:r>
                        <a:rPr lang="en-US" dirty="0">
                          <a:latin typeface="Times New Roman" panose="02020603050405020304" pitchFamily="18" charset="0"/>
                        </a:rPr>
                        <a:t>)</a:t>
                      </a:r>
                      <a:endParaRPr lang="en-US" dirty="0"/>
                    </a:p>
                  </a:txBody>
                  <a:tcPr anchor="b"/>
                </a:tc>
                <a:tc>
                  <a:txBody>
                    <a:bodyPr/>
                    <a:lstStyle/>
                    <a:p>
                      <a:pPr algn="r"/>
                      <a:r>
                        <a:rPr lang="en-US" dirty="0" smtClean="0">
                          <a:latin typeface="Times New Roman" panose="02020603050405020304" pitchFamily="18" charset="0"/>
                        </a:rPr>
                        <a:t>($3.05</a:t>
                      </a:r>
                      <a:r>
                        <a:rPr lang="en-US" dirty="0">
                          <a:latin typeface="Times New Roman" panose="02020603050405020304" pitchFamily="18" charset="0"/>
                        </a:rPr>
                        <a:t>)</a:t>
                      </a:r>
                      <a:endParaRPr lang="en-US" dirty="0"/>
                    </a:p>
                  </a:txBody>
                  <a:tcPr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34180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9CF527E-FFB0-4DB9-A7A4-39065878ED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Currency symbols presentation (widescreen)</Template>
  <TotalTime>0</TotalTime>
  <Words>6962</Words>
  <Application>Microsoft Office PowerPoint</Application>
  <PresentationFormat>Custom</PresentationFormat>
  <Paragraphs>3357</Paragraphs>
  <Slides>74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80" baseType="lpstr">
      <vt:lpstr>Arial</vt:lpstr>
      <vt:lpstr>Cambria</vt:lpstr>
      <vt:lpstr>SWISS</vt:lpstr>
      <vt:lpstr>Times New Roman</vt:lpstr>
      <vt:lpstr>Currency Symbols 16x9</vt:lpstr>
      <vt:lpstr>Worksheet</vt:lpstr>
      <vt:lpstr>Talking to the Angry Taxpayer—Kansas Property Taxes</vt:lpstr>
      <vt:lpstr>Introduction</vt:lpstr>
      <vt:lpstr>Objectives</vt:lpstr>
      <vt:lpstr>Agricultural Property Tax Computation Process</vt:lpstr>
      <vt:lpstr>Property Tax Computation</vt:lpstr>
      <vt:lpstr>Property Tax Computation Process  Eight Year Average of an Eight Year Average</vt:lpstr>
      <vt:lpstr>Property Tax Computation Basics</vt:lpstr>
      <vt:lpstr>Crop Land Valuation</vt:lpstr>
      <vt:lpstr>2014 8-Year Summary Non-Irrigated Example County—Page 2 of Handout</vt:lpstr>
      <vt:lpstr>2014 Average County Non-Irrigated LNI Calculation Example County—Page 3</vt:lpstr>
      <vt:lpstr>2014 Average County Non-Irrigated LNI Calculation Example County (continued)—Page 3</vt:lpstr>
      <vt:lpstr>2014 Average County Non-Irrigated LNI Calculation Example County—Yield</vt:lpstr>
      <vt:lpstr>2014 8-Year Average Fallow Adjusted Yield—Page 5</vt:lpstr>
      <vt:lpstr>2014 8-Year Average Yield (Continued)—Page 5</vt:lpstr>
      <vt:lpstr>Property Tax Computation Process  Eight Year Average of an Eight Year Average</vt:lpstr>
      <vt:lpstr>2014 Average County Non-Irrigated LNI Calculation Example County—Price</vt:lpstr>
      <vt:lpstr>2014 8-Year Average CRD Price—Page 6</vt:lpstr>
      <vt:lpstr>2014 Percentage of Crop Sold by Month—Page 6</vt:lpstr>
      <vt:lpstr>2014 Corn Price used in Basis Adjustment—Page 6</vt:lpstr>
      <vt:lpstr>2014 Weighted Price for CRD (Continued)—Page 6</vt:lpstr>
      <vt:lpstr>2014 8-Year Average CRD Price—Page 6</vt:lpstr>
      <vt:lpstr>2014 Average County Non-Irrigated LNI Calculation Example County—Crop Mix</vt:lpstr>
      <vt:lpstr>2014 County Crop Mix—Page 7</vt:lpstr>
      <vt:lpstr>2014 8-Year Average County Crop Mix—Page 7</vt:lpstr>
      <vt:lpstr>2014 Average County Non-Irrigated LNI Calculation Example County—Production Costs</vt:lpstr>
      <vt:lpstr>2014 CRD Production Costs—Page 8</vt:lpstr>
      <vt:lpstr>2014 Landlord Share of CRD Production Costs—Page 8</vt:lpstr>
      <vt:lpstr>2014 County Production Costs—Page 8</vt:lpstr>
      <vt:lpstr>2014 Average County Non-Irrigated LNI Calculation Example County—Soil Productivity</vt:lpstr>
      <vt:lpstr>2014 Relative Soil Productivity—Page 4</vt:lpstr>
      <vt:lpstr>2014 Non-Irrigated LNI by Soil</vt:lpstr>
      <vt:lpstr>2014 8-Year Summary LNI for Irrigated Soils Example CRD—Page 10</vt:lpstr>
      <vt:lpstr>2014 Irrigated LNI by Soil for 100’ Well Example CRD—Page 11</vt:lpstr>
      <vt:lpstr>2014 Calculation Differences from Non-Irrigated Example CRD—Pages 16-18 of Handout</vt:lpstr>
      <vt:lpstr>2014 Irrigated Land Equipment and Fuel Pumping Costs Example CRD—Page 20</vt:lpstr>
      <vt:lpstr>2014 Center Pivot Fuel Pumping Costs Example CRD—Page 21</vt:lpstr>
      <vt:lpstr>2014 Center Pivot Fuel Pumping Costs Example CRD—Page 21</vt:lpstr>
      <vt:lpstr>2014 Center Pivot Fuel Pumping Costs Example CRD—Page 21</vt:lpstr>
      <vt:lpstr>2014 Irrigation Equipment Costs Example CRD—Page 23</vt:lpstr>
      <vt:lpstr>2014 Amortization Example—Page 24</vt:lpstr>
      <vt:lpstr>2014 Equipment Annual Cost—Page 24</vt:lpstr>
      <vt:lpstr>Calculating Present Value</vt:lpstr>
      <vt:lpstr>Calculating Annual Ownership Cost</vt:lpstr>
      <vt:lpstr>2014 Irrigation Equipment Costs Example CRD—Page 23</vt:lpstr>
      <vt:lpstr>2014 Irrigation Equipment Costs (Continued) Example CRD—Page 23</vt:lpstr>
      <vt:lpstr>2014 Irrigation Equipment Costs (Continued) Example CRD—Page 23</vt:lpstr>
      <vt:lpstr>2014 Irrigation Equipment Costs (Continued) Example CRD—Page 23</vt:lpstr>
      <vt:lpstr>2014 Irrigation Equipment Costs Total for Center Pivot Example CRD—Page 23</vt:lpstr>
      <vt:lpstr>2014 Irrigated Land Equipment and Fuel Pumping Costs Example CRD—Page 20</vt:lpstr>
      <vt:lpstr>2014 Irrigated LNI by Soil for 100’ Well Example CRD—Page 11</vt:lpstr>
      <vt:lpstr>Grassland (Pasture) Computation Process for Kansas</vt:lpstr>
      <vt:lpstr>8-Year Summary Native Pasture Example CRD—Page 26</vt:lpstr>
      <vt:lpstr>Average CRD Native Pasture LNI Calculation Example CRD—Page 27</vt:lpstr>
      <vt:lpstr>CRD Native Cash Rent Example CRD—Page 28</vt:lpstr>
      <vt:lpstr>CRD Fence and Maintenance Cost for Native Pasture Example CRD—Page 30</vt:lpstr>
      <vt:lpstr>CRD Fence and Maintenance Cost for Native Pasture Example CRD—Page 30</vt:lpstr>
      <vt:lpstr>Relative Soil Productivity—Page 29</vt:lpstr>
      <vt:lpstr>Average CRD Native Pasture LNI Calculation Example CRD—Page 26</vt:lpstr>
      <vt:lpstr>Tame Pasture LNI Calculation</vt:lpstr>
      <vt:lpstr>Final Step to Land Values</vt:lpstr>
      <vt:lpstr>Landlord Net Income/Capitalization Rate = Ag Value</vt:lpstr>
      <vt:lpstr>Frequently Asked Questions</vt:lpstr>
      <vt:lpstr>General</vt:lpstr>
      <vt:lpstr>General</vt:lpstr>
      <vt:lpstr>General</vt:lpstr>
      <vt:lpstr>General</vt:lpstr>
      <vt:lpstr>Capitalization Rate</vt:lpstr>
      <vt:lpstr>Capitalization Rate</vt:lpstr>
      <vt:lpstr>Native and Tame Grassland (Pasture)</vt:lpstr>
      <vt:lpstr>Dryland (Non-Irrigated)</vt:lpstr>
      <vt:lpstr>Irrigated Land</vt:lpstr>
      <vt:lpstr>Irrigated Land</vt:lpstr>
      <vt:lpstr>Irrigated Land</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2015-08-15T20:46:22Z</dcterms:created>
  <dcterms:modified xsi:type="dcterms:W3CDTF">2016-06-07T03:10:38Z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TC028952629991</vt:lpwstr>
  </property>
</Properties>
</file>